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notesSlides/notesSlide6.xml" ContentType="application/vnd.openxmlformats-officedocument.presentationml.notesSlide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60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notesSlides/notesSlide14.xml" ContentType="application/vnd.openxmlformats-officedocument.presentationml.notesSlide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notesSlides/notesSlide15.xml" ContentType="application/vnd.openxmlformats-officedocument.presentationml.notesSlide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notesSlides/notesSlide20.xml" ContentType="application/vnd.openxmlformats-officedocument.presentationml.notesSlide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notesSlides/notesSlide23.xml" ContentType="application/vnd.openxmlformats-officedocument.presentationml.notesSlide+xml"/>
  <Override PartName="/ppt/tags/tag283.xml" ContentType="application/vnd.openxmlformats-officedocument.presentationml.tags+xml"/>
  <Override PartName="/ppt/notesSlides/notesSlide24.xml" ContentType="application/vnd.openxmlformats-officedocument.presentationml.notesSlide+xml"/>
  <Override PartName="/ppt/tags/tag284.xml" ContentType="application/vnd.openxmlformats-officedocument.presentationml.tags+xml"/>
  <Override PartName="/ppt/notesSlides/notesSlide25.xml" ContentType="application/vnd.openxmlformats-officedocument.presentationml.notesSlide+xml"/>
  <Override PartName="/ppt/tags/tag285.xml" ContentType="application/vnd.openxmlformats-officedocument.presentationml.tags+xml"/>
  <Override PartName="/ppt/notesSlides/notesSlide26.xml" ContentType="application/vnd.openxmlformats-officedocument.presentationml.notesSlide+xml"/>
  <Override PartName="/ppt/tags/tag286.xml" ContentType="application/vnd.openxmlformats-officedocument.presentationml.tags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65" r:id="rId1"/>
  </p:sldMasterIdLst>
  <p:notesMasterIdLst>
    <p:notesMasterId r:id="rId217"/>
  </p:notesMasterIdLst>
  <p:handoutMasterIdLst>
    <p:handoutMasterId r:id="rId218"/>
  </p:handoutMasterIdLst>
  <p:sldIdLst>
    <p:sldId id="3013" r:id="rId2"/>
    <p:sldId id="3014" r:id="rId3"/>
    <p:sldId id="3182" r:id="rId4"/>
    <p:sldId id="3181" r:id="rId5"/>
    <p:sldId id="3015" r:id="rId6"/>
    <p:sldId id="2697" r:id="rId7"/>
    <p:sldId id="3002" r:id="rId8"/>
    <p:sldId id="3003" r:id="rId9"/>
    <p:sldId id="2590" r:id="rId10"/>
    <p:sldId id="2055" r:id="rId11"/>
    <p:sldId id="2996" r:id="rId12"/>
    <p:sldId id="3058" r:id="rId13"/>
    <p:sldId id="3105" r:id="rId14"/>
    <p:sldId id="3080" r:id="rId15"/>
    <p:sldId id="3081" r:id="rId16"/>
    <p:sldId id="3059" r:id="rId17"/>
    <p:sldId id="3061" r:id="rId18"/>
    <p:sldId id="2420" r:id="rId19"/>
    <p:sldId id="2763" r:id="rId20"/>
    <p:sldId id="2725" r:id="rId21"/>
    <p:sldId id="2439" r:id="rId22"/>
    <p:sldId id="2672" r:id="rId23"/>
    <p:sldId id="3092" r:id="rId24"/>
    <p:sldId id="2425" r:id="rId25"/>
    <p:sldId id="2813" r:id="rId26"/>
    <p:sldId id="2407" r:id="rId27"/>
    <p:sldId id="3096" r:id="rId28"/>
    <p:sldId id="3098" r:id="rId29"/>
    <p:sldId id="3101" r:id="rId30"/>
    <p:sldId id="2558" r:id="rId31"/>
    <p:sldId id="2559" r:id="rId32"/>
    <p:sldId id="1841" r:id="rId33"/>
    <p:sldId id="3042" r:id="rId34"/>
    <p:sldId id="3048" r:id="rId35"/>
    <p:sldId id="3043" r:id="rId36"/>
    <p:sldId id="1902" r:id="rId37"/>
    <p:sldId id="3066" r:id="rId38"/>
    <p:sldId id="3046" r:id="rId39"/>
    <p:sldId id="3047" r:id="rId40"/>
    <p:sldId id="3044" r:id="rId41"/>
    <p:sldId id="3049" r:id="rId42"/>
    <p:sldId id="2767" r:id="rId43"/>
    <p:sldId id="2771" r:id="rId44"/>
    <p:sldId id="2777" r:id="rId45"/>
    <p:sldId id="2611" r:id="rId46"/>
    <p:sldId id="2991" r:id="rId47"/>
    <p:sldId id="2992" r:id="rId48"/>
    <p:sldId id="3106" r:id="rId49"/>
    <p:sldId id="2998" r:id="rId50"/>
    <p:sldId id="2999" r:id="rId51"/>
    <p:sldId id="3005" r:id="rId52"/>
    <p:sldId id="3007" r:id="rId53"/>
    <p:sldId id="3009" r:id="rId54"/>
    <p:sldId id="3011" r:id="rId55"/>
    <p:sldId id="3012" r:id="rId56"/>
    <p:sldId id="3107" r:id="rId57"/>
    <p:sldId id="3016" r:id="rId58"/>
    <p:sldId id="3018" r:id="rId59"/>
    <p:sldId id="3020" r:id="rId60"/>
    <p:sldId id="3021" r:id="rId61"/>
    <p:sldId id="3022" r:id="rId62"/>
    <p:sldId id="2984" r:id="rId63"/>
    <p:sldId id="3108" r:id="rId64"/>
    <p:sldId id="2940" r:id="rId65"/>
    <p:sldId id="2941" r:id="rId66"/>
    <p:sldId id="3025" r:id="rId67"/>
    <p:sldId id="2056" r:id="rId68"/>
    <p:sldId id="2942" r:id="rId69"/>
    <p:sldId id="3026" r:id="rId70"/>
    <p:sldId id="2791" r:id="rId71"/>
    <p:sldId id="2890" r:id="rId72"/>
    <p:sldId id="2986" r:id="rId73"/>
    <p:sldId id="2891" r:id="rId74"/>
    <p:sldId id="2987" r:id="rId75"/>
    <p:sldId id="2816" r:id="rId76"/>
    <p:sldId id="2988" r:id="rId77"/>
    <p:sldId id="2921" r:id="rId78"/>
    <p:sldId id="3109" r:id="rId79"/>
    <p:sldId id="3110" r:id="rId80"/>
    <p:sldId id="3004" r:id="rId81"/>
    <p:sldId id="3111" r:id="rId82"/>
    <p:sldId id="3006" r:id="rId83"/>
    <p:sldId id="3112" r:id="rId84"/>
    <p:sldId id="2818" r:id="rId85"/>
    <p:sldId id="3113" r:id="rId86"/>
    <p:sldId id="3010" r:id="rId87"/>
    <p:sldId id="3114" r:id="rId88"/>
    <p:sldId id="3115" r:id="rId89"/>
    <p:sldId id="3116" r:id="rId90"/>
    <p:sldId id="3117" r:id="rId91"/>
    <p:sldId id="3118" r:id="rId92"/>
    <p:sldId id="3119" r:id="rId93"/>
    <p:sldId id="3017" r:id="rId94"/>
    <p:sldId id="3120" r:id="rId95"/>
    <p:sldId id="3019" r:id="rId96"/>
    <p:sldId id="3121" r:id="rId97"/>
    <p:sldId id="3122" r:id="rId98"/>
    <p:sldId id="3123" r:id="rId99"/>
    <p:sldId id="3023" r:id="rId100"/>
    <p:sldId id="3124" r:id="rId101"/>
    <p:sldId id="3125" r:id="rId102"/>
    <p:sldId id="3027" r:id="rId103"/>
    <p:sldId id="3028" r:id="rId104"/>
    <p:sldId id="3097" r:id="rId105"/>
    <p:sldId id="3031" r:id="rId106"/>
    <p:sldId id="3034" r:id="rId107"/>
    <p:sldId id="3035" r:id="rId108"/>
    <p:sldId id="3036" r:id="rId109"/>
    <p:sldId id="3037" r:id="rId110"/>
    <p:sldId id="3038" r:id="rId111"/>
    <p:sldId id="3039" r:id="rId112"/>
    <p:sldId id="3040" r:id="rId113"/>
    <p:sldId id="2905" r:id="rId114"/>
    <p:sldId id="3126" r:id="rId115"/>
    <p:sldId id="2906" r:id="rId116"/>
    <p:sldId id="3127" r:id="rId117"/>
    <p:sldId id="3051" r:id="rId118"/>
    <p:sldId id="3050" r:id="rId119"/>
    <p:sldId id="3128" r:id="rId120"/>
    <p:sldId id="3129" r:id="rId121"/>
    <p:sldId id="447" r:id="rId122"/>
    <p:sldId id="3130" r:id="rId123"/>
    <p:sldId id="3131" r:id="rId124"/>
    <p:sldId id="2713" r:id="rId125"/>
    <p:sldId id="2753" r:id="rId126"/>
    <p:sldId id="3132" r:id="rId127"/>
    <p:sldId id="3133" r:id="rId128"/>
    <p:sldId id="3134" r:id="rId129"/>
    <p:sldId id="2928" r:id="rId130"/>
    <p:sldId id="3135" r:id="rId131"/>
    <p:sldId id="3136" r:id="rId132"/>
    <p:sldId id="3137" r:id="rId133"/>
    <p:sldId id="3102" r:id="rId134"/>
    <p:sldId id="3103" r:id="rId135"/>
    <p:sldId id="3104" r:id="rId136"/>
    <p:sldId id="3138" r:id="rId137"/>
    <p:sldId id="3139" r:id="rId138"/>
    <p:sldId id="3140" r:id="rId139"/>
    <p:sldId id="3141" r:id="rId140"/>
    <p:sldId id="3142" r:id="rId141"/>
    <p:sldId id="3143" r:id="rId142"/>
    <p:sldId id="3144" r:id="rId143"/>
    <p:sldId id="3145" r:id="rId144"/>
    <p:sldId id="3146" r:id="rId145"/>
    <p:sldId id="3147" r:id="rId146"/>
    <p:sldId id="3148" r:id="rId147"/>
    <p:sldId id="3149" r:id="rId148"/>
    <p:sldId id="2758" r:id="rId149"/>
    <p:sldId id="3150" r:id="rId150"/>
    <p:sldId id="2909" r:id="rId151"/>
    <p:sldId id="2936" r:id="rId152"/>
    <p:sldId id="2978" r:id="rId153"/>
    <p:sldId id="2076" r:id="rId154"/>
    <p:sldId id="3151" r:id="rId155"/>
    <p:sldId id="3152" r:id="rId156"/>
    <p:sldId id="3153" r:id="rId157"/>
    <p:sldId id="3154" r:id="rId158"/>
    <p:sldId id="3155" r:id="rId159"/>
    <p:sldId id="2924" r:id="rId160"/>
    <p:sldId id="2963" r:id="rId161"/>
    <p:sldId id="3156" r:id="rId162"/>
    <p:sldId id="3024" r:id="rId163"/>
    <p:sldId id="2529" r:id="rId164"/>
    <p:sldId id="2972" r:id="rId165"/>
    <p:sldId id="2630" r:id="rId166"/>
    <p:sldId id="3157" r:id="rId167"/>
    <p:sldId id="3052" r:id="rId168"/>
    <p:sldId id="2498" r:id="rId169"/>
    <p:sldId id="3158" r:id="rId170"/>
    <p:sldId id="3041" r:id="rId171"/>
    <p:sldId id="3159" r:id="rId172"/>
    <p:sldId id="2158" r:id="rId173"/>
    <p:sldId id="3160" r:id="rId174"/>
    <p:sldId id="3161" r:id="rId175"/>
    <p:sldId id="3094" r:id="rId176"/>
    <p:sldId id="3162" r:id="rId177"/>
    <p:sldId id="3054" r:id="rId178"/>
    <p:sldId id="3163" r:id="rId179"/>
    <p:sldId id="3164" r:id="rId180"/>
    <p:sldId id="3087" r:id="rId181"/>
    <p:sldId id="3099" r:id="rId182"/>
    <p:sldId id="3088" r:id="rId183"/>
    <p:sldId id="3089" r:id="rId184"/>
    <p:sldId id="3100" r:id="rId185"/>
    <p:sldId id="3095" r:id="rId186"/>
    <p:sldId id="3165" r:id="rId187"/>
    <p:sldId id="2599" r:id="rId188"/>
    <p:sldId id="3166" r:id="rId189"/>
    <p:sldId id="3045" r:id="rId190"/>
    <p:sldId id="3167" r:id="rId191"/>
    <p:sldId id="3168" r:id="rId192"/>
    <p:sldId id="3067" r:id="rId193"/>
    <p:sldId id="2824" r:id="rId194"/>
    <p:sldId id="2863" r:id="rId195"/>
    <p:sldId id="3068" r:id="rId196"/>
    <p:sldId id="3169" r:id="rId197"/>
    <p:sldId id="3069" r:id="rId198"/>
    <p:sldId id="3091" r:id="rId199"/>
    <p:sldId id="3078" r:id="rId200"/>
    <p:sldId id="3070" r:id="rId201"/>
    <p:sldId id="3170" r:id="rId202"/>
    <p:sldId id="3171" r:id="rId203"/>
    <p:sldId id="3083" r:id="rId204"/>
    <p:sldId id="3172" r:id="rId205"/>
    <p:sldId id="3173" r:id="rId206"/>
    <p:sldId id="3174" r:id="rId207"/>
    <p:sldId id="3093" r:id="rId208"/>
    <p:sldId id="3175" r:id="rId209"/>
    <p:sldId id="3033" r:id="rId210"/>
    <p:sldId id="3176" r:id="rId211"/>
    <p:sldId id="3085" r:id="rId212"/>
    <p:sldId id="3177" r:id="rId213"/>
    <p:sldId id="3178" r:id="rId214"/>
    <p:sldId id="3179" r:id="rId215"/>
    <p:sldId id="3180" r:id="rId2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7440"/>
    <a:srgbClr val="F3753F"/>
    <a:srgbClr val="2C895B"/>
    <a:srgbClr val="F3E9D5"/>
    <a:srgbClr val="738260"/>
    <a:srgbClr val="788965"/>
    <a:srgbClr val="D0D0D0"/>
    <a:srgbClr val="D3D3D3"/>
    <a:srgbClr val="D8D8D8"/>
    <a:srgbClr val="DCDC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9DCAF9ED-07DC-4A11-8D7F-57B35C25682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445"/>
    <p:restoredTop sz="96165"/>
  </p:normalViewPr>
  <p:slideViewPr>
    <p:cSldViewPr snapToGrid="0" snapToObjects="1">
      <p:cViewPr varScale="1">
        <p:scale>
          <a:sx n="185" d="100"/>
          <a:sy n="185" d="100"/>
        </p:scale>
        <p:origin x="880" y="168"/>
      </p:cViewPr>
      <p:guideLst>
        <p:guide orient="horz" pos="2136"/>
        <p:guide pos="3840"/>
      </p:guideLst>
    </p:cSldViewPr>
  </p:slideViewPr>
  <p:outlineViewPr>
    <p:cViewPr>
      <p:scale>
        <a:sx n="33" d="100"/>
        <a:sy n="33" d="100"/>
      </p:scale>
      <p:origin x="0" y="-17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notesViewPr>
    <p:cSldViewPr snapToGrid="0" snapToObjects="1">
      <p:cViewPr varScale="1">
        <p:scale>
          <a:sx n="143" d="100"/>
          <a:sy n="143" d="100"/>
        </p:scale>
        <p:origin x="6760" y="2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notesMaster" Target="notesMasters/notes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handoutMaster" Target="handoutMasters/handoutMaster1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219" Type="http://schemas.openxmlformats.org/officeDocument/2006/relationships/presProps" Target="presProps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0" Type="http://schemas.openxmlformats.org/officeDocument/2006/relationships/viewProps" Target="view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theme" Target="theme/theme1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tableStyles" Target="tableStyles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A87AE45-7D9C-AF4B-9127-07A37BCC0B4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Arial Regular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1D4BF13-FEF8-6847-BD1B-D751112DA7D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869856-63EF-664B-B6D1-4347CEFEB312}" type="datetimeFigureOut">
              <a:rPr lang="en-US" smtClean="0">
                <a:latin typeface="Arial Regular"/>
              </a:rPr>
              <a:t>6/9/24</a:t>
            </a:fld>
            <a:endParaRPr lang="en-US">
              <a:latin typeface="Arial Regular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4FBDD7-16D6-054A-8A98-281A3B7C508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>
              <a:latin typeface="Arial Regular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2406F2-82FA-EB49-BDED-F186357D5D1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DCF472-C139-3E41-873F-842C077DA286}" type="slidenum">
              <a:rPr lang="en-US" smtClean="0">
                <a:latin typeface="Arial Regular"/>
              </a:rPr>
              <a:t>‹#›</a:t>
            </a:fld>
            <a:endParaRPr lang="en-US">
              <a:latin typeface="Arial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06829261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rial Regular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rial Regular"/>
              </a:defRPr>
            </a:lvl1pPr>
          </a:lstStyle>
          <a:p>
            <a:fld id="{C7103FDF-5845-2441-8890-D723FF5A85D0}" type="datetimeFigureOut">
              <a:rPr lang="en-US" smtClean="0"/>
              <a:pPr/>
              <a:t>6/9/24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rial Regular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rial Regular"/>
              </a:defRPr>
            </a:lvl1pPr>
          </a:lstStyle>
          <a:p>
            <a:fld id="{FFDCFA53-E6C0-FD4E-82A8-4284543D796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00106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3466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1960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5024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513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9590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2060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8440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D35193-C05C-4279-8845-E59698DB81F9}" type="slidenum">
              <a:rPr lang="en-US" smtClean="0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553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72599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149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5905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152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0528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43329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156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962367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166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31365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168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62110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D35193-C05C-4279-8845-E59698DB81F9}" type="slidenum">
              <a:rPr lang="en-US" smtClean="0"/>
              <a:t>172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00652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D35193-C05C-4279-8845-E59698DB81F9}" type="slidenum">
              <a:rPr lang="en-US" smtClean="0"/>
              <a:t>173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5536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D35193-C05C-4279-8845-E59698DB81F9}" type="slidenum">
              <a:rPr lang="en-US" smtClean="0"/>
              <a:t>174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51267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D35193-C05C-4279-8845-E59698DB81F9}" type="slidenum">
              <a:rPr lang="en-US" smtClean="0"/>
              <a:t>176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00652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D35193-C05C-4279-8845-E59698DB81F9}" type="slidenum">
              <a:rPr lang="en-US" smtClean="0"/>
              <a:t>187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389271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191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0537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7983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2360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3513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4321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D35193-C05C-4279-8845-E59698DB81F9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8475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3311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3215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U.S. Retakes Top Spot in Supercomputer Race - The New York Times">
            <a:extLst>
              <a:ext uri="{FF2B5EF4-FFF2-40B4-BE49-F238E27FC236}">
                <a16:creationId xmlns:a16="http://schemas.microsoft.com/office/drawing/2014/main" id="{6FF59836-70DD-6570-41D8-A7ED788281C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5200" y="0"/>
            <a:ext cx="123072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15282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 + Description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CE69F076-E5A4-8649-9256-A017674C48B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6741" y="3683276"/>
            <a:ext cx="3273315" cy="3719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Subhead Title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02A41B34-1B59-0E48-A253-A7B35CA14A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C1FF28EB-1C03-C244-8DB5-F43F19BFAAE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208199" y="3683276"/>
            <a:ext cx="3273315" cy="3719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Subhead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C4A33F0C-2A4A-C44C-8AED-C993C2AD447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829657" y="3683276"/>
            <a:ext cx="3273426" cy="3719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Subhead Title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C4FAB04-B57D-404F-994F-1800028DAD8F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586741" y="2052471"/>
            <a:ext cx="2422978" cy="162511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8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Drag image here or click the icon to prompt image insert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AFCC7F69-FFA1-3542-890F-D40A1F2C95C1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207246" y="2052471"/>
            <a:ext cx="2422978" cy="162511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800">
                <a:solidFill>
                  <a:schemeClr val="accent2"/>
                </a:solidFill>
              </a:defRPr>
            </a:lvl1pPr>
          </a:lstStyle>
          <a:p>
            <a:r>
              <a:rPr lang="en-US"/>
              <a:t>Drag image here or click the icon to prompt image insert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0835A66D-ABBD-FD48-B00D-86E260F0114B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7829657" y="2052471"/>
            <a:ext cx="2422978" cy="162511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800">
                <a:solidFill>
                  <a:schemeClr val="accent2"/>
                </a:solidFill>
              </a:defRPr>
            </a:lvl1pPr>
          </a:lstStyle>
          <a:p>
            <a:r>
              <a:rPr lang="en-US"/>
              <a:t>Drag image here or click the icon to prompt image insert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496DDA35-21BC-254F-BE07-6B2D68F127A2}"/>
              </a:ext>
            </a:extLst>
          </p:cNvPr>
          <p:cNvSpPr>
            <a:spLocks noGrp="1"/>
          </p:cNvSpPr>
          <p:nvPr>
            <p:ph sz="quarter" idx="27"/>
          </p:nvPr>
        </p:nvSpPr>
        <p:spPr>
          <a:xfrm>
            <a:off x="587375" y="4060920"/>
            <a:ext cx="3273425" cy="2149379"/>
          </a:xfrm>
        </p:spPr>
        <p:txBody>
          <a:bodyPr/>
          <a:lstStyle>
            <a:lvl1pPr marL="230188" indent="-230188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1800">
                <a:solidFill>
                  <a:schemeClr val="accent2"/>
                </a:solidFill>
              </a:defRPr>
            </a:lvl1pPr>
            <a:lvl2pPr marL="461963" indent="-222250">
              <a:lnSpc>
                <a:spcPct val="90000"/>
              </a:lnSpc>
              <a:spcBef>
                <a:spcPts val="500"/>
              </a:spcBef>
              <a:tabLst/>
              <a:defRPr sz="1800">
                <a:solidFill>
                  <a:schemeClr val="accent2"/>
                </a:solidFill>
              </a:defRPr>
            </a:lvl2pPr>
            <a:lvl3pPr marL="690563" indent="-177800">
              <a:lnSpc>
                <a:spcPct val="90000"/>
              </a:lnSpc>
              <a:spcBef>
                <a:spcPts val="500"/>
              </a:spcBef>
              <a:tabLst/>
              <a:defRPr>
                <a:solidFill>
                  <a:schemeClr val="accent2"/>
                </a:solidFill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F779E0CB-EA55-D645-8276-3397462D86F4}"/>
              </a:ext>
            </a:extLst>
          </p:cNvPr>
          <p:cNvSpPr>
            <a:spLocks noGrp="1"/>
          </p:cNvSpPr>
          <p:nvPr>
            <p:ph sz="quarter" idx="28"/>
          </p:nvPr>
        </p:nvSpPr>
        <p:spPr>
          <a:xfrm>
            <a:off x="4208089" y="4060920"/>
            <a:ext cx="3273425" cy="2149379"/>
          </a:xfrm>
        </p:spPr>
        <p:txBody>
          <a:bodyPr/>
          <a:lstStyle>
            <a:lvl1pPr marL="230188" indent="-230188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1800">
                <a:solidFill>
                  <a:schemeClr val="accent2"/>
                </a:solidFill>
              </a:defRPr>
            </a:lvl1pPr>
            <a:lvl2pPr marL="461963" indent="-222250">
              <a:lnSpc>
                <a:spcPct val="90000"/>
              </a:lnSpc>
              <a:spcBef>
                <a:spcPts val="500"/>
              </a:spcBef>
              <a:tabLst/>
              <a:defRPr sz="1800">
                <a:solidFill>
                  <a:schemeClr val="accent2"/>
                </a:solidFill>
              </a:defRPr>
            </a:lvl2pPr>
            <a:lvl3pPr marL="690563" indent="-177800">
              <a:lnSpc>
                <a:spcPct val="90000"/>
              </a:lnSpc>
              <a:spcBef>
                <a:spcPts val="500"/>
              </a:spcBef>
              <a:tabLst/>
              <a:defRPr>
                <a:solidFill>
                  <a:schemeClr val="accent2"/>
                </a:solidFill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B76E58CC-E290-3741-9EE5-12B900DC062A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7829658" y="4060920"/>
            <a:ext cx="3273425" cy="2149379"/>
          </a:xfrm>
        </p:spPr>
        <p:txBody>
          <a:bodyPr/>
          <a:lstStyle>
            <a:lvl1pPr marL="230188" indent="-230188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1800">
                <a:solidFill>
                  <a:schemeClr val="accent2"/>
                </a:solidFill>
              </a:defRPr>
            </a:lvl1pPr>
            <a:lvl2pPr marL="461963" indent="-222250">
              <a:lnSpc>
                <a:spcPct val="90000"/>
              </a:lnSpc>
              <a:spcBef>
                <a:spcPts val="500"/>
              </a:spcBef>
              <a:tabLst/>
              <a:defRPr sz="1800">
                <a:solidFill>
                  <a:schemeClr val="accent2"/>
                </a:solidFill>
              </a:defRPr>
            </a:lvl2pPr>
            <a:lvl3pPr marL="690563" indent="-177800">
              <a:lnSpc>
                <a:spcPct val="90000"/>
              </a:lnSpc>
              <a:spcBef>
                <a:spcPts val="500"/>
              </a:spcBef>
              <a:tabLst/>
              <a:defRPr>
                <a:solidFill>
                  <a:schemeClr val="accent2"/>
                </a:solidFill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BF0A7E6C-F96D-174D-AA27-A836523FA9D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740" y="1120581"/>
            <a:ext cx="10516342" cy="4796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25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Subtitle Placeholder</a:t>
            </a:r>
          </a:p>
        </p:txBody>
      </p:sp>
    </p:spTree>
    <p:extLst>
      <p:ext uri="{BB962C8B-B14F-4D97-AF65-F5344CB8AC3E}">
        <p14:creationId xmlns:p14="http://schemas.microsoft.com/office/powerpoint/2010/main" val="21300557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ep process char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uppieren 6">
            <a:extLst>
              <a:ext uri="{FF2B5EF4-FFF2-40B4-BE49-F238E27FC236}">
                <a16:creationId xmlns:a16="http://schemas.microsoft.com/office/drawing/2014/main" id="{0E350D8E-F3C0-CA4B-AAEA-810E02ADAD8E}"/>
              </a:ext>
            </a:extLst>
          </p:cNvPr>
          <p:cNvGrpSpPr/>
          <p:nvPr userDrawn="1"/>
        </p:nvGrpSpPr>
        <p:grpSpPr>
          <a:xfrm>
            <a:off x="587877" y="2056686"/>
            <a:ext cx="10480915" cy="4148046"/>
            <a:chOff x="540000" y="1618968"/>
            <a:chExt cx="11263321" cy="4457700"/>
          </a:xfrm>
        </p:grpSpPr>
        <p:grpSp>
          <p:nvGrpSpPr>
            <p:cNvPr id="72" name="TIMELINE">
              <a:extLst>
                <a:ext uri="{FF2B5EF4-FFF2-40B4-BE49-F238E27FC236}">
                  <a16:creationId xmlns:a16="http://schemas.microsoft.com/office/drawing/2014/main" id="{C1D6EE86-9A6C-0F45-BE85-2AFA67CD214C}"/>
                </a:ext>
              </a:extLst>
            </p:cNvPr>
            <p:cNvGrpSpPr/>
            <p:nvPr/>
          </p:nvGrpSpPr>
          <p:grpSpPr bwMode="gray">
            <a:xfrm>
              <a:off x="540000" y="3591297"/>
              <a:ext cx="11263321" cy="520049"/>
              <a:chOff x="540000" y="3400125"/>
              <a:chExt cx="11263321" cy="520049"/>
            </a:xfrm>
          </p:grpSpPr>
          <p:sp>
            <p:nvSpPr>
              <p:cNvPr id="79" name="Arrow 1">
                <a:extLst>
                  <a:ext uri="{FF2B5EF4-FFF2-40B4-BE49-F238E27FC236}">
                    <a16:creationId xmlns:a16="http://schemas.microsoft.com/office/drawing/2014/main" id="{6CBC12B2-7E56-1845-BB60-CFBF61363775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540000" y="3400126"/>
                <a:ext cx="2088517" cy="520048"/>
              </a:xfrm>
              <a:prstGeom prst="homePlate">
                <a:avLst>
                  <a:gd name="adj" fmla="val 36314"/>
                </a:avLst>
              </a:prstGeom>
              <a:solidFill>
                <a:schemeClr val="tx1">
                  <a:lumMod val="20000"/>
                  <a:lumOff val="80000"/>
                </a:schemeClr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lIns="216000" tIns="108000" rIns="108000" bIns="108000" anchor="ctr">
                <a:noAutofit/>
              </a:bodyPr>
              <a:lstStyle/>
              <a:p>
                <a:pPr defTabSz="601266" eaLnBrk="0" hangingPunct="0"/>
                <a:r>
                  <a:rPr lang="en-US" sz="1500" b="1">
                    <a:solidFill>
                      <a:schemeClr val="tx2"/>
                    </a:solidFill>
                    <a:cs typeface="Arial" charset="0"/>
                  </a:rPr>
                  <a:t>STEP 1</a:t>
                </a:r>
              </a:p>
            </p:txBody>
          </p:sp>
          <p:sp>
            <p:nvSpPr>
              <p:cNvPr id="80" name="Arrow 2">
                <a:extLst>
                  <a:ext uri="{FF2B5EF4-FFF2-40B4-BE49-F238E27FC236}">
                    <a16:creationId xmlns:a16="http://schemas.microsoft.com/office/drawing/2014/main" id="{B4A6569F-2922-DF4A-B892-DEACBC595652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2374960" y="3400126"/>
                <a:ext cx="2088517" cy="520048"/>
              </a:xfrm>
              <a:prstGeom prst="chevron">
                <a:avLst>
                  <a:gd name="adj" fmla="val 35094"/>
                </a:avLst>
              </a:prstGeom>
              <a:solidFill>
                <a:schemeClr val="tx1">
                  <a:lumMod val="40000"/>
                  <a:lumOff val="60000"/>
                </a:schemeClr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lIns="216000" tIns="108000" rIns="108000" bIns="108000" anchor="ctr">
                <a:noAutofit/>
              </a:bodyPr>
              <a:lstStyle/>
              <a:p>
                <a:pPr defTabSz="601266" eaLnBrk="0" hangingPunct="0"/>
                <a:r>
                  <a:rPr lang="en-US" sz="1500" b="1">
                    <a:solidFill>
                      <a:schemeClr val="tx2"/>
                    </a:solidFill>
                    <a:cs typeface="Arial" charset="0"/>
                  </a:rPr>
                  <a:t>STEP 2</a:t>
                </a:r>
              </a:p>
            </p:txBody>
          </p:sp>
          <p:sp>
            <p:nvSpPr>
              <p:cNvPr id="81" name="Arrow 3">
                <a:extLst>
                  <a:ext uri="{FF2B5EF4-FFF2-40B4-BE49-F238E27FC236}">
                    <a16:creationId xmlns:a16="http://schemas.microsoft.com/office/drawing/2014/main" id="{46B5FD33-6012-3B48-AD49-306382B33E7B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4209922" y="3400126"/>
                <a:ext cx="2088517" cy="520048"/>
              </a:xfrm>
              <a:prstGeom prst="chevron">
                <a:avLst>
                  <a:gd name="adj" fmla="val 35094"/>
                </a:avLst>
              </a:prstGeom>
              <a:solidFill>
                <a:schemeClr val="tx1">
                  <a:lumMod val="60000"/>
                  <a:lumOff val="40000"/>
                </a:schemeClr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lIns="216000" tIns="108000" rIns="108000" bIns="108000" anchor="ctr">
                <a:noAutofit/>
              </a:bodyPr>
              <a:lstStyle/>
              <a:p>
                <a:pPr defTabSz="601266" eaLnBrk="0" hangingPunct="0"/>
                <a:r>
                  <a:rPr lang="en-US" sz="1500" b="1">
                    <a:solidFill>
                      <a:schemeClr val="tx2"/>
                    </a:solidFill>
                    <a:cs typeface="Arial" charset="0"/>
                  </a:rPr>
                  <a:t>STEP 3</a:t>
                </a:r>
              </a:p>
            </p:txBody>
          </p:sp>
          <p:sp>
            <p:nvSpPr>
              <p:cNvPr id="82" name="Arrow 4">
                <a:extLst>
                  <a:ext uri="{FF2B5EF4-FFF2-40B4-BE49-F238E27FC236}">
                    <a16:creationId xmlns:a16="http://schemas.microsoft.com/office/drawing/2014/main" id="{4BBD97CF-C378-C447-97A9-6453F083952B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6044882" y="3400126"/>
                <a:ext cx="2088517" cy="520048"/>
              </a:xfrm>
              <a:prstGeom prst="chevron">
                <a:avLst>
                  <a:gd name="adj" fmla="val 35094"/>
                </a:avLst>
              </a:prstGeom>
              <a:solidFill>
                <a:schemeClr val="tx1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lIns="216000" tIns="108000" rIns="108000" bIns="108000" anchor="ctr">
                <a:noAutofit/>
              </a:bodyPr>
              <a:lstStyle/>
              <a:p>
                <a:pPr defTabSz="601266" eaLnBrk="0" hangingPunct="0"/>
                <a:r>
                  <a:rPr lang="en-US" sz="1500" b="1">
                    <a:solidFill>
                      <a:schemeClr val="bg1"/>
                    </a:solidFill>
                    <a:cs typeface="Arial" charset="0"/>
                  </a:rPr>
                  <a:t>STEP 4</a:t>
                </a:r>
              </a:p>
            </p:txBody>
          </p:sp>
          <p:sp>
            <p:nvSpPr>
              <p:cNvPr id="83" name="Arrow 5">
                <a:extLst>
                  <a:ext uri="{FF2B5EF4-FFF2-40B4-BE49-F238E27FC236}">
                    <a16:creationId xmlns:a16="http://schemas.microsoft.com/office/drawing/2014/main" id="{4E377499-6375-3D42-B65B-67CCC1FE4075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7879844" y="3400126"/>
                <a:ext cx="2088517" cy="520048"/>
              </a:xfrm>
              <a:prstGeom prst="chevron">
                <a:avLst>
                  <a:gd name="adj" fmla="val 35094"/>
                </a:avLst>
              </a:prstGeom>
              <a:solidFill>
                <a:schemeClr val="tx1">
                  <a:lumMod val="75000"/>
                </a:schemeClr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lIns="216000" tIns="108000" rIns="108000" bIns="108000" anchor="ctr">
                <a:noAutofit/>
              </a:bodyPr>
              <a:lstStyle/>
              <a:p>
                <a:pPr defTabSz="601266" eaLnBrk="0" hangingPunct="0"/>
                <a:r>
                  <a:rPr lang="en-US" sz="1500" b="1">
                    <a:solidFill>
                      <a:schemeClr val="bg1"/>
                    </a:solidFill>
                    <a:cs typeface="Arial" charset="0"/>
                  </a:rPr>
                  <a:t>STEP 5</a:t>
                </a:r>
              </a:p>
            </p:txBody>
          </p:sp>
          <p:sp>
            <p:nvSpPr>
              <p:cNvPr id="84" name="Arrow 6">
                <a:extLst>
                  <a:ext uri="{FF2B5EF4-FFF2-40B4-BE49-F238E27FC236}">
                    <a16:creationId xmlns:a16="http://schemas.microsoft.com/office/drawing/2014/main" id="{F89FBF72-02DE-CB41-B801-D1CD5371B605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9714804" y="3400125"/>
                <a:ext cx="2088517" cy="520048"/>
              </a:xfrm>
              <a:prstGeom prst="chevron">
                <a:avLst>
                  <a:gd name="adj" fmla="val 35094"/>
                </a:avLst>
              </a:prstGeom>
              <a:solidFill>
                <a:schemeClr val="tx2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lIns="216000" tIns="108000" rIns="108000" bIns="108000" anchor="ctr">
                <a:noAutofit/>
              </a:bodyPr>
              <a:lstStyle/>
              <a:p>
                <a:pPr defTabSz="601266" eaLnBrk="0" hangingPunct="0"/>
                <a:r>
                  <a:rPr lang="en-US" sz="1500" b="1">
                    <a:solidFill>
                      <a:schemeClr val="bg1"/>
                    </a:solidFill>
                    <a:cs typeface="Arial" charset="0"/>
                  </a:rPr>
                  <a:t>STEP 6</a:t>
                </a:r>
              </a:p>
            </p:txBody>
          </p:sp>
        </p:grpSp>
        <p:sp>
          <p:nvSpPr>
            <p:cNvPr id="73" name="Line">
              <a:extLst>
                <a:ext uri="{FF2B5EF4-FFF2-40B4-BE49-F238E27FC236}">
                  <a16:creationId xmlns:a16="http://schemas.microsoft.com/office/drawing/2014/main" id="{B61DAF7C-F5FA-CA4D-9673-327185B46F53}"/>
                </a:ext>
              </a:extLst>
            </p:cNvPr>
            <p:cNvSpPr>
              <a:spLocks noChangeShapeType="1"/>
            </p:cNvSpPr>
            <p:nvPr/>
          </p:nvSpPr>
          <p:spPr bwMode="gray">
            <a:xfrm flipV="1">
              <a:off x="540000" y="1618968"/>
              <a:ext cx="0" cy="1704203"/>
            </a:xfrm>
            <a:prstGeom prst="lin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lIns="0" tIns="0" rIns="0" bIns="0">
              <a:noAutofit/>
            </a:bodyPr>
            <a:lstStyle/>
            <a:p>
              <a:endParaRPr lang="en-US" sz="1050">
                <a:solidFill>
                  <a:schemeClr val="accent4"/>
                </a:solidFill>
              </a:endParaRPr>
            </a:p>
          </p:txBody>
        </p:sp>
        <p:sp>
          <p:nvSpPr>
            <p:cNvPr id="74" name="Line">
              <a:extLst>
                <a:ext uri="{FF2B5EF4-FFF2-40B4-BE49-F238E27FC236}">
                  <a16:creationId xmlns:a16="http://schemas.microsoft.com/office/drawing/2014/main" id="{E9B19F07-92B6-5C42-ABB9-F674CE75A242}"/>
                </a:ext>
              </a:extLst>
            </p:cNvPr>
            <p:cNvSpPr>
              <a:spLocks noChangeShapeType="1"/>
            </p:cNvSpPr>
            <p:nvPr/>
          </p:nvSpPr>
          <p:spPr bwMode="gray">
            <a:xfrm flipV="1">
              <a:off x="2374962" y="4381572"/>
              <a:ext cx="0" cy="1695096"/>
            </a:xfrm>
            <a:prstGeom prst="lin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lIns="0" tIns="0" rIns="0" bIns="0">
              <a:noAutofit/>
            </a:bodyPr>
            <a:lstStyle/>
            <a:p>
              <a:endParaRPr lang="en-US" sz="1050">
                <a:solidFill>
                  <a:schemeClr val="accent4"/>
                </a:solidFill>
              </a:endParaRPr>
            </a:p>
          </p:txBody>
        </p:sp>
        <p:sp>
          <p:nvSpPr>
            <p:cNvPr id="75" name="Line">
              <a:extLst>
                <a:ext uri="{FF2B5EF4-FFF2-40B4-BE49-F238E27FC236}">
                  <a16:creationId xmlns:a16="http://schemas.microsoft.com/office/drawing/2014/main" id="{35FCBCBC-F2B9-3543-A9DD-F8CD7B74C5D1}"/>
                </a:ext>
              </a:extLst>
            </p:cNvPr>
            <p:cNvSpPr>
              <a:spLocks noChangeShapeType="1"/>
            </p:cNvSpPr>
            <p:nvPr/>
          </p:nvSpPr>
          <p:spPr bwMode="gray">
            <a:xfrm flipV="1">
              <a:off x="4209922" y="1618969"/>
              <a:ext cx="0" cy="1704202"/>
            </a:xfrm>
            <a:prstGeom prst="lin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lIns="0" tIns="0" rIns="0" bIns="0">
              <a:noAutofit/>
            </a:bodyPr>
            <a:lstStyle/>
            <a:p>
              <a:endParaRPr lang="en-US" sz="1050">
                <a:solidFill>
                  <a:schemeClr val="accent4"/>
                </a:solidFill>
              </a:endParaRPr>
            </a:p>
          </p:txBody>
        </p:sp>
        <p:sp>
          <p:nvSpPr>
            <p:cNvPr id="76" name="Line">
              <a:extLst>
                <a:ext uri="{FF2B5EF4-FFF2-40B4-BE49-F238E27FC236}">
                  <a16:creationId xmlns:a16="http://schemas.microsoft.com/office/drawing/2014/main" id="{68DD63D8-FB93-F845-B7A1-AC1EF3EADD6F}"/>
                </a:ext>
              </a:extLst>
            </p:cNvPr>
            <p:cNvSpPr>
              <a:spLocks noChangeShapeType="1"/>
            </p:cNvSpPr>
            <p:nvPr userDrawn="1"/>
          </p:nvSpPr>
          <p:spPr bwMode="gray">
            <a:xfrm flipV="1">
              <a:off x="7879844" y="1618969"/>
              <a:ext cx="0" cy="1704202"/>
            </a:xfrm>
            <a:prstGeom prst="lin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lIns="0" tIns="0" rIns="0" bIns="0">
              <a:noAutofit/>
            </a:bodyPr>
            <a:lstStyle/>
            <a:p>
              <a:endParaRPr lang="en-US" sz="1050">
                <a:solidFill>
                  <a:schemeClr val="accent4"/>
                </a:solidFill>
              </a:endParaRPr>
            </a:p>
          </p:txBody>
        </p:sp>
        <p:sp>
          <p:nvSpPr>
            <p:cNvPr id="77" name="Line">
              <a:extLst>
                <a:ext uri="{FF2B5EF4-FFF2-40B4-BE49-F238E27FC236}">
                  <a16:creationId xmlns:a16="http://schemas.microsoft.com/office/drawing/2014/main" id="{20FC4EF6-A10C-9A46-B66D-5AE14AA1F8B9}"/>
                </a:ext>
              </a:extLst>
            </p:cNvPr>
            <p:cNvSpPr>
              <a:spLocks noChangeShapeType="1"/>
            </p:cNvSpPr>
            <p:nvPr/>
          </p:nvSpPr>
          <p:spPr bwMode="gray">
            <a:xfrm flipV="1">
              <a:off x="6044883" y="4381572"/>
              <a:ext cx="0" cy="1695096"/>
            </a:xfrm>
            <a:prstGeom prst="lin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lIns="0" tIns="0" rIns="0" bIns="0">
              <a:noAutofit/>
            </a:bodyPr>
            <a:lstStyle/>
            <a:p>
              <a:endParaRPr lang="en-US" sz="1050">
                <a:solidFill>
                  <a:schemeClr val="accent4"/>
                </a:solidFill>
              </a:endParaRPr>
            </a:p>
          </p:txBody>
        </p:sp>
        <p:sp>
          <p:nvSpPr>
            <p:cNvPr id="78" name="Line">
              <a:extLst>
                <a:ext uri="{FF2B5EF4-FFF2-40B4-BE49-F238E27FC236}">
                  <a16:creationId xmlns:a16="http://schemas.microsoft.com/office/drawing/2014/main" id="{B53E7C68-5F8A-074A-8FEF-5E5D36086A2B}"/>
                </a:ext>
              </a:extLst>
            </p:cNvPr>
            <p:cNvSpPr>
              <a:spLocks noChangeShapeType="1"/>
            </p:cNvSpPr>
            <p:nvPr/>
          </p:nvSpPr>
          <p:spPr bwMode="gray">
            <a:xfrm flipV="1">
              <a:off x="9714804" y="4381572"/>
              <a:ext cx="0" cy="1695096"/>
            </a:xfrm>
            <a:prstGeom prst="lin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lIns="0" tIns="0" rIns="0" bIns="0">
              <a:noAutofit/>
            </a:bodyPr>
            <a:lstStyle/>
            <a:p>
              <a:endParaRPr lang="en-US" sz="1050">
                <a:solidFill>
                  <a:schemeClr val="accent4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effectLst/>
              </a:defRPr>
            </a:lvl1pPr>
          </a:lstStyle>
          <a:p>
            <a:r>
              <a:rPr lang="en-US" dirty="0"/>
              <a:t>Page Title Placeholder 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107375-C0EA-E340-A9AC-A77865E20F6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7877" y="2057400"/>
            <a:ext cx="1943438" cy="1416050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>
              <a:lnSpc>
                <a:spcPct val="90000"/>
              </a:lnSpc>
              <a:spcAft>
                <a:spcPts val="750"/>
              </a:spcAft>
              <a:buNone/>
              <a:defRPr sz="1600" b="0">
                <a:solidFill>
                  <a:srgbClr val="737373"/>
                </a:solidFill>
              </a:defRPr>
            </a:lvl1pPr>
            <a:lvl2pPr marL="457200" indent="0">
              <a:buNone/>
              <a:defRPr sz="1600"/>
            </a:lvl2pPr>
          </a:lstStyle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2000" b="1" dirty="0">
                <a:solidFill>
                  <a:srgbClr val="3C3C3B"/>
                </a:solidFill>
              </a:rPr>
              <a:t>Description</a:t>
            </a:r>
          </a:p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1600" dirty="0">
                <a:solidFill>
                  <a:srgbClr val="3C3C3B"/>
                </a:solidFill>
              </a:rPr>
              <a:t>This is a placeholder text. </a:t>
            </a:r>
          </a:p>
        </p:txBody>
      </p:sp>
      <p:sp>
        <p:nvSpPr>
          <p:cNvPr id="65" name="Text Placeholder 3">
            <a:extLst>
              <a:ext uri="{FF2B5EF4-FFF2-40B4-BE49-F238E27FC236}">
                <a16:creationId xmlns:a16="http://schemas.microsoft.com/office/drawing/2014/main" id="{6F15CF82-2CD0-2E4F-B34F-AC86E00A5A1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04177" y="2057400"/>
            <a:ext cx="1943438" cy="1416050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>
              <a:lnSpc>
                <a:spcPct val="90000"/>
              </a:lnSpc>
              <a:spcAft>
                <a:spcPts val="750"/>
              </a:spcAft>
              <a:buNone/>
              <a:defRPr sz="1600" b="0">
                <a:solidFill>
                  <a:srgbClr val="737373"/>
                </a:solidFill>
              </a:defRPr>
            </a:lvl1pPr>
            <a:lvl2pPr marL="457200" indent="0">
              <a:buNone/>
              <a:defRPr sz="1600"/>
            </a:lvl2pPr>
          </a:lstStyle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2000" b="1" dirty="0">
                <a:solidFill>
                  <a:srgbClr val="3C3C3B"/>
                </a:solidFill>
              </a:rPr>
              <a:t>Description</a:t>
            </a:r>
          </a:p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1600" dirty="0">
                <a:solidFill>
                  <a:srgbClr val="3C3C3B"/>
                </a:solidFill>
              </a:rPr>
              <a:t>This is a placeholder text. </a:t>
            </a:r>
          </a:p>
        </p:txBody>
      </p:sp>
      <p:sp>
        <p:nvSpPr>
          <p:cNvPr id="66" name="Text Placeholder 3">
            <a:extLst>
              <a:ext uri="{FF2B5EF4-FFF2-40B4-BE49-F238E27FC236}">
                <a16:creationId xmlns:a16="http://schemas.microsoft.com/office/drawing/2014/main" id="{F4B466D3-DE16-C74A-9FA5-31292178F93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420477" y="2057400"/>
            <a:ext cx="1943438" cy="1416050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>
              <a:lnSpc>
                <a:spcPct val="90000"/>
              </a:lnSpc>
              <a:spcAft>
                <a:spcPts val="750"/>
              </a:spcAft>
              <a:buNone/>
              <a:defRPr sz="1600" b="0">
                <a:solidFill>
                  <a:srgbClr val="737373"/>
                </a:solidFill>
              </a:defRPr>
            </a:lvl1pPr>
            <a:lvl2pPr marL="457200" indent="0">
              <a:buNone/>
              <a:defRPr sz="1600"/>
            </a:lvl2pPr>
          </a:lstStyle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2000" b="1" dirty="0">
                <a:solidFill>
                  <a:srgbClr val="3C3C3B"/>
                </a:solidFill>
              </a:rPr>
              <a:t>Description</a:t>
            </a:r>
          </a:p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1600" dirty="0">
                <a:solidFill>
                  <a:srgbClr val="3C3C3B"/>
                </a:solidFill>
              </a:rPr>
              <a:t>This is a placeholder text. </a:t>
            </a:r>
          </a:p>
        </p:txBody>
      </p:sp>
      <p:sp>
        <p:nvSpPr>
          <p:cNvPr id="67" name="Text Placeholder 3">
            <a:extLst>
              <a:ext uri="{FF2B5EF4-FFF2-40B4-BE49-F238E27FC236}">
                <a16:creationId xmlns:a16="http://schemas.microsoft.com/office/drawing/2014/main" id="{AD72481F-6EA1-0D47-A9D4-5D946615D33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315077" y="4762500"/>
            <a:ext cx="1943438" cy="1416050"/>
          </a:xfrm>
          <a:prstGeom prst="rect">
            <a:avLst/>
          </a:prstGeom>
        </p:spPr>
        <p:txBody>
          <a:bodyPr vert="horz" anchor="b">
            <a:noAutofit/>
          </a:bodyPr>
          <a:lstStyle>
            <a:lvl1pPr marL="0" indent="0">
              <a:lnSpc>
                <a:spcPct val="90000"/>
              </a:lnSpc>
              <a:spcAft>
                <a:spcPts val="750"/>
              </a:spcAft>
              <a:buNone/>
              <a:defRPr sz="1600" b="0">
                <a:solidFill>
                  <a:srgbClr val="737373"/>
                </a:solidFill>
              </a:defRPr>
            </a:lvl1pPr>
            <a:lvl2pPr marL="457200" indent="0">
              <a:buNone/>
              <a:defRPr sz="1600"/>
            </a:lvl2pPr>
          </a:lstStyle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2000" b="1" dirty="0">
                <a:solidFill>
                  <a:srgbClr val="3C3C3B"/>
                </a:solidFill>
              </a:rPr>
              <a:t>Description</a:t>
            </a:r>
          </a:p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1600" dirty="0">
                <a:solidFill>
                  <a:srgbClr val="3C3C3B"/>
                </a:solidFill>
              </a:rPr>
              <a:t>This is a placeholder text. </a:t>
            </a:r>
          </a:p>
        </p:txBody>
      </p:sp>
      <p:sp>
        <p:nvSpPr>
          <p:cNvPr id="68" name="Text Placeholder 3">
            <a:extLst>
              <a:ext uri="{FF2B5EF4-FFF2-40B4-BE49-F238E27FC236}">
                <a16:creationId xmlns:a16="http://schemas.microsoft.com/office/drawing/2014/main" id="{3052959B-018D-4545-8E2B-93429D9EB3F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31377" y="4762500"/>
            <a:ext cx="1943438" cy="1416050"/>
          </a:xfrm>
          <a:prstGeom prst="rect">
            <a:avLst/>
          </a:prstGeom>
        </p:spPr>
        <p:txBody>
          <a:bodyPr vert="horz" anchor="b">
            <a:noAutofit/>
          </a:bodyPr>
          <a:lstStyle>
            <a:lvl1pPr marL="0" indent="0">
              <a:lnSpc>
                <a:spcPct val="90000"/>
              </a:lnSpc>
              <a:spcAft>
                <a:spcPts val="750"/>
              </a:spcAft>
              <a:buNone/>
              <a:defRPr sz="1600" b="0">
                <a:solidFill>
                  <a:srgbClr val="737373"/>
                </a:solidFill>
              </a:defRPr>
            </a:lvl1pPr>
            <a:lvl2pPr marL="457200" indent="0">
              <a:buNone/>
              <a:defRPr sz="1600"/>
            </a:lvl2pPr>
          </a:lstStyle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2000" b="1" dirty="0">
                <a:solidFill>
                  <a:srgbClr val="3C3C3B"/>
                </a:solidFill>
              </a:rPr>
              <a:t>Description</a:t>
            </a:r>
          </a:p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1600" dirty="0">
                <a:solidFill>
                  <a:srgbClr val="3C3C3B"/>
                </a:solidFill>
              </a:rPr>
              <a:t>This is a placeholder text. </a:t>
            </a:r>
          </a:p>
        </p:txBody>
      </p:sp>
      <p:sp>
        <p:nvSpPr>
          <p:cNvPr id="69" name="Text Placeholder 3">
            <a:extLst>
              <a:ext uri="{FF2B5EF4-FFF2-40B4-BE49-F238E27FC236}">
                <a16:creationId xmlns:a16="http://schemas.microsoft.com/office/drawing/2014/main" id="{639A20CE-0D6D-EA4E-997F-B0B0A659F90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147677" y="4762500"/>
            <a:ext cx="1943438" cy="1416050"/>
          </a:xfrm>
          <a:prstGeom prst="rect">
            <a:avLst/>
          </a:prstGeom>
        </p:spPr>
        <p:txBody>
          <a:bodyPr vert="horz" anchor="b">
            <a:noAutofit/>
          </a:bodyPr>
          <a:lstStyle>
            <a:lvl1pPr marL="0" indent="0">
              <a:lnSpc>
                <a:spcPct val="90000"/>
              </a:lnSpc>
              <a:spcAft>
                <a:spcPts val="750"/>
              </a:spcAft>
              <a:buNone/>
              <a:defRPr sz="1600" b="0">
                <a:solidFill>
                  <a:srgbClr val="737373"/>
                </a:solidFill>
              </a:defRPr>
            </a:lvl1pPr>
            <a:lvl2pPr marL="457200" indent="0">
              <a:buNone/>
              <a:defRPr sz="1600"/>
            </a:lvl2pPr>
          </a:lstStyle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2000" b="1" dirty="0">
                <a:solidFill>
                  <a:srgbClr val="3C3C3B"/>
                </a:solidFill>
              </a:rPr>
              <a:t>Description</a:t>
            </a:r>
          </a:p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1600" dirty="0">
                <a:solidFill>
                  <a:srgbClr val="3C3C3B"/>
                </a:solidFill>
              </a:rPr>
              <a:t>This is a placeholder text. </a:t>
            </a:r>
          </a:p>
        </p:txBody>
      </p:sp>
      <p:sp>
        <p:nvSpPr>
          <p:cNvPr id="85" name="Text Placeholder 12">
            <a:extLst>
              <a:ext uri="{FF2B5EF4-FFF2-40B4-BE49-F238E27FC236}">
                <a16:creationId xmlns:a16="http://schemas.microsoft.com/office/drawing/2014/main" id="{03E96EA5-1DA7-594B-95A9-739E8D4F5F0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740" y="1120581"/>
            <a:ext cx="10516342" cy="4796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25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Subtitle Placeholder</a:t>
            </a:r>
          </a:p>
        </p:txBody>
      </p:sp>
    </p:spTree>
    <p:extLst>
      <p:ext uri="{BB962C8B-B14F-4D97-AF65-F5344CB8AC3E}">
        <p14:creationId xmlns:p14="http://schemas.microsoft.com/office/powerpoint/2010/main" val="40852881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C7F7CF2-A577-2546-9316-0CC2160E4A6F}"/>
              </a:ext>
            </a:extLst>
          </p:cNvPr>
          <p:cNvSpPr/>
          <p:nvPr userDrawn="1"/>
        </p:nvSpPr>
        <p:spPr>
          <a:xfrm>
            <a:off x="10345571" y="6308522"/>
            <a:ext cx="1214651" cy="3275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FF2EC81-72AE-A74F-A934-235E12C98EA9}"/>
              </a:ext>
            </a:extLst>
          </p:cNvPr>
          <p:cNvSpPr/>
          <p:nvPr userDrawn="1"/>
        </p:nvSpPr>
        <p:spPr>
          <a:xfrm>
            <a:off x="439386" y="6377048"/>
            <a:ext cx="415389" cy="3087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5231912-DD3F-DA41-B87E-CFF4C88B787B}"/>
              </a:ext>
            </a:extLst>
          </p:cNvPr>
          <p:cNvSpPr/>
          <p:nvPr/>
        </p:nvSpPr>
        <p:spPr>
          <a:xfrm>
            <a:off x="311727" y="310394"/>
            <a:ext cx="11565346" cy="6235879"/>
          </a:xfrm>
          <a:prstGeom prst="rect">
            <a:avLst/>
          </a:prstGeom>
          <a:solidFill>
            <a:srgbClr val="3949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EA93CFA-D12D-1748-9E4C-3BBC9D29AA4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00774" y="5441338"/>
            <a:ext cx="1787250" cy="33935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D0299BF-3553-784B-AB74-5F461FA0CDB4}"/>
              </a:ext>
            </a:extLst>
          </p:cNvPr>
          <p:cNvSpPr txBox="1"/>
          <p:nvPr/>
        </p:nvSpPr>
        <p:spPr>
          <a:xfrm>
            <a:off x="-1" y="3148520"/>
            <a:ext cx="121888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0">
                <a:solidFill>
                  <a:schemeClr val="accent1"/>
                </a:solidFill>
              </a:rPr>
              <a:t>Thank you.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2A0EDCA-D6E9-4749-ADC1-6D9106036384}"/>
              </a:ext>
            </a:extLst>
          </p:cNvPr>
          <p:cNvSpPr txBox="1"/>
          <p:nvPr/>
        </p:nvSpPr>
        <p:spPr>
          <a:xfrm>
            <a:off x="-3200" y="5992626"/>
            <a:ext cx="12195200" cy="294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©2018 Teradata</a:t>
            </a:r>
            <a:endParaRPr lang="en-US" sz="1000" b="1">
              <a:solidFill>
                <a:schemeClr val="bg2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5A011A7-DFB2-DB44-9E1C-CC59AB0FCB81}"/>
              </a:ext>
            </a:extLst>
          </p:cNvPr>
          <p:cNvSpPr/>
          <p:nvPr userDrawn="1"/>
        </p:nvSpPr>
        <p:spPr>
          <a:xfrm>
            <a:off x="311727" y="310394"/>
            <a:ext cx="11565346" cy="6235879"/>
          </a:xfrm>
          <a:prstGeom prst="rect">
            <a:avLst/>
          </a:prstGeom>
          <a:solidFill>
            <a:srgbClr val="3949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E0CA0D1-A0A5-134A-8AB5-0B7C7F583103}"/>
              </a:ext>
            </a:extLst>
          </p:cNvPr>
          <p:cNvSpPr txBox="1"/>
          <p:nvPr userDrawn="1"/>
        </p:nvSpPr>
        <p:spPr>
          <a:xfrm>
            <a:off x="-1" y="3148520"/>
            <a:ext cx="121888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>
                <a:solidFill>
                  <a:schemeClr val="accent1"/>
                </a:solidFill>
              </a:rPr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40280665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egu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0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 sz="1867"/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0" y="3035047"/>
            <a:ext cx="12192000" cy="787908"/>
          </a:xfrm>
          <a:solidFill>
            <a:schemeClr val="accent1">
              <a:alpha val="90000"/>
            </a:schemeClr>
          </a:solidFill>
        </p:spPr>
        <p:txBody>
          <a:bodyPr wrap="square" lIns="182880" tIns="182880" rIns="182880" bIns="182880" anchor="ctr" anchorCtr="0">
            <a:spAutoFit/>
          </a:bodyPr>
          <a:lstStyle>
            <a:lvl1pPr marL="0" indent="0" algn="ctr">
              <a:lnSpc>
                <a:spcPct val="85000"/>
              </a:lnSpc>
              <a:spcBef>
                <a:spcPts val="267"/>
              </a:spcBef>
              <a:spcAft>
                <a:spcPts val="267"/>
              </a:spcAft>
              <a:buFont typeface="Arial" panose="020B0604020202020204" pitchFamily="34" charset="0"/>
              <a:buChar char="​"/>
              <a:tabLst/>
              <a:defRPr sz="3200" b="1">
                <a:solidFill>
                  <a:schemeClr val="bg1"/>
                </a:solidFill>
              </a:defRPr>
            </a:lvl1pPr>
            <a:lvl2pPr marL="0" indent="0" algn="ctr">
              <a:lnSpc>
                <a:spcPct val="85000"/>
              </a:lnSpc>
              <a:spcBef>
                <a:spcPts val="0"/>
              </a:spcBef>
              <a:spcAft>
                <a:spcPts val="267"/>
              </a:spcAft>
              <a:buFont typeface="Arial" panose="020B0604020202020204" pitchFamily="34" charset="0"/>
              <a:buChar char="​"/>
              <a:defRPr sz="2400" b="1">
                <a:solidFill>
                  <a:schemeClr val="bg1"/>
                </a:solidFill>
              </a:defRPr>
            </a:lvl2pPr>
            <a:lvl3pPr marL="0" indent="0" algn="ctr">
              <a:lnSpc>
                <a:spcPct val="85000"/>
              </a:lnSpc>
              <a:spcBef>
                <a:spcPts val="800"/>
              </a:spcBef>
              <a:spcAft>
                <a:spcPts val="267"/>
              </a:spcAft>
              <a:buFont typeface="Arial" panose="020B0604020202020204" pitchFamily="34" charset="0"/>
              <a:buChar char="​"/>
              <a:defRPr sz="1867" b="1">
                <a:solidFill>
                  <a:schemeClr val="bg1"/>
                </a:solidFill>
              </a:defRPr>
            </a:lvl3pPr>
            <a:lvl4pPr marL="0" indent="0" algn="ctr">
              <a:lnSpc>
                <a:spcPct val="85000"/>
              </a:lnSpc>
              <a:spcBef>
                <a:spcPts val="267"/>
              </a:spcBef>
              <a:spcAft>
                <a:spcPts val="267"/>
              </a:spcAft>
              <a:buFont typeface="Arial" panose="020B0604020202020204" pitchFamily="34" charset="0"/>
              <a:buChar char="​"/>
              <a:defRPr sz="1867" b="0">
                <a:solidFill>
                  <a:schemeClr val="bg1"/>
                </a:solidFill>
              </a:defRPr>
            </a:lvl4pPr>
            <a:lvl5pPr marL="0" indent="0" algn="ctr">
              <a:lnSpc>
                <a:spcPct val="85000"/>
              </a:lnSpc>
              <a:spcBef>
                <a:spcPts val="267"/>
              </a:spcBef>
              <a:spcAft>
                <a:spcPts val="267"/>
              </a:spcAft>
              <a:buFont typeface="Arial" panose="020B0604020202020204" pitchFamily="34" charset="0"/>
              <a:buChar char="​"/>
              <a:defRPr sz="1867" b="0">
                <a:solidFill>
                  <a:schemeClr val="bg1"/>
                </a:solidFill>
              </a:defRPr>
            </a:lvl5pPr>
            <a:lvl6pPr marL="0" indent="0" algn="ctr">
              <a:lnSpc>
                <a:spcPct val="85000"/>
              </a:lnSpc>
              <a:spcBef>
                <a:spcPts val="267"/>
              </a:spcBef>
              <a:spcAft>
                <a:spcPts val="267"/>
              </a:spcAft>
              <a:buFont typeface="Arial" panose="020B0604020202020204" pitchFamily="34" charset="0"/>
              <a:buChar char="​"/>
              <a:defRPr sz="1867" b="0">
                <a:solidFill>
                  <a:schemeClr val="bg1"/>
                </a:solidFill>
              </a:defRPr>
            </a:lvl6pPr>
            <a:lvl7pPr marL="0" indent="0" algn="ctr">
              <a:lnSpc>
                <a:spcPct val="85000"/>
              </a:lnSpc>
              <a:spcBef>
                <a:spcPts val="267"/>
              </a:spcBef>
              <a:spcAft>
                <a:spcPts val="267"/>
              </a:spcAft>
              <a:buFont typeface="Arial" panose="020B0604020202020204" pitchFamily="34" charset="0"/>
              <a:buChar char="​"/>
              <a:defRPr sz="1867" b="0">
                <a:solidFill>
                  <a:schemeClr val="bg1"/>
                </a:solidFill>
              </a:defRPr>
            </a:lvl7pPr>
            <a:lvl8pPr marL="0" indent="0" algn="ctr">
              <a:lnSpc>
                <a:spcPct val="85000"/>
              </a:lnSpc>
              <a:spcBef>
                <a:spcPts val="267"/>
              </a:spcBef>
              <a:spcAft>
                <a:spcPts val="267"/>
              </a:spcAft>
              <a:buFont typeface="Arial" panose="020B0604020202020204" pitchFamily="34" charset="0"/>
              <a:buChar char="​"/>
              <a:defRPr sz="1867" b="0">
                <a:solidFill>
                  <a:schemeClr val="bg1"/>
                </a:solidFill>
              </a:defRPr>
            </a:lvl8pPr>
            <a:lvl9pPr marL="0" indent="0" algn="ctr">
              <a:lnSpc>
                <a:spcPct val="85000"/>
              </a:lnSpc>
              <a:spcBef>
                <a:spcPts val="267"/>
              </a:spcBef>
              <a:spcAft>
                <a:spcPts val="267"/>
              </a:spcAft>
              <a:buFont typeface="Arial" panose="020B0604020202020204" pitchFamily="34" charset="0"/>
              <a:buChar char="​"/>
              <a:defRPr sz="1867" b="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84361870"/>
      </p:ext>
    </p:extLst>
  </p:cSld>
  <p:clrMapOvr>
    <a:masterClrMapping/>
  </p:clrMapOvr>
  <p:transition spd="med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454273"/>
            <a:ext cx="4114800" cy="16927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2926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FB5B278-83B7-3046-8766-F3AC294D9E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5421" y="119999"/>
            <a:ext cx="10515600" cy="715294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ECB34F34-D933-FF46-BAD3-AA030BFB1D74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87375" y="973015"/>
            <a:ext cx="6988175" cy="5237285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440810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B206701-FB2B-2243-9AF5-4D541356F370}"/>
              </a:ext>
            </a:extLst>
          </p:cNvPr>
          <p:cNvSpPr/>
          <p:nvPr userDrawn="1"/>
        </p:nvSpPr>
        <p:spPr>
          <a:xfrm>
            <a:off x="10345571" y="6308522"/>
            <a:ext cx="1214651" cy="3275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19C70DF3-C46A-0C4F-9EE9-A292209A1592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587375" y="1600200"/>
            <a:ext cx="6988175" cy="4610100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  <a:lvl2pPr>
              <a:defRPr>
                <a:solidFill>
                  <a:schemeClr val="accent2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6987433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2D2736-BFBA-BB47-995A-EF5AB50AE88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355013" y="293688"/>
            <a:ext cx="3532187" cy="625475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1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Drag image here or click the icon to prompt image insert</a:t>
            </a:r>
          </a:p>
        </p:txBody>
      </p:sp>
    </p:spTree>
    <p:extLst>
      <p:ext uri="{BB962C8B-B14F-4D97-AF65-F5344CB8AC3E}">
        <p14:creationId xmlns:p14="http://schemas.microsoft.com/office/powerpoint/2010/main" val="7937278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EBE8CA-3E13-334A-A201-6659DA8D8161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87375" y="914400"/>
            <a:ext cx="11331909" cy="5295900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  <a:lvl2pPr>
              <a:defRPr>
                <a:solidFill>
                  <a:schemeClr val="accent2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6577" y="79997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</a:p>
        </p:txBody>
      </p:sp>
    </p:spTree>
    <p:extLst>
      <p:ext uri="{BB962C8B-B14F-4D97-AF65-F5344CB8AC3E}">
        <p14:creationId xmlns:p14="http://schemas.microsoft.com/office/powerpoint/2010/main" val="41953137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+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378D16A-296F-504C-9993-61D859544475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87375" y="1254369"/>
            <a:ext cx="5007082" cy="4955931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  <a:lvl2pPr>
              <a:defRPr>
                <a:solidFill>
                  <a:schemeClr val="accent2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D724D81-F1E9-6F46-B84C-B7FD3F439A5C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096000" y="1301262"/>
            <a:ext cx="5007082" cy="4908479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  <a:lvl2pPr>
              <a:defRPr>
                <a:solidFill>
                  <a:schemeClr val="accent2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482022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94294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Line Header +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A6B53C7-6C8A-EF4D-991C-96328DBE6FA9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85788" y="1301262"/>
            <a:ext cx="11066950" cy="4909039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  <a:lvl2pPr>
              <a:defRPr>
                <a:solidFill>
                  <a:schemeClr val="accent2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788" y="130703"/>
            <a:ext cx="11020058" cy="1033991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br>
              <a:rPr lang="en-US" dirty="0"/>
            </a:br>
            <a:r>
              <a:rPr lang="en-US" dirty="0"/>
              <a:t>Multiple Line Header Sample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693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Line Header + 2 Columns +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4876AF9-4E67-6742-A567-9D6633A6E7E0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6095999" y="1383322"/>
            <a:ext cx="5010912" cy="482697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388B4DA-5AC5-7B4B-BB18-DF4B84C53092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85788" y="1383323"/>
            <a:ext cx="5010912" cy="482697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1311" y="130704"/>
            <a:ext cx="10515600" cy="1033991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br>
              <a:rPr lang="en-US" dirty="0"/>
            </a:br>
            <a:r>
              <a:rPr lang="en-US" dirty="0"/>
              <a:t>Multiple Line Header Sample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42872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9ACDF3-7909-7F4D-9ED4-6F2AFF5FE89F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587375" y="1729154"/>
            <a:ext cx="3273425" cy="4481146"/>
          </a:xfrm>
        </p:spPr>
        <p:txBody>
          <a:bodyPr/>
          <a:lstStyle>
            <a:lvl1pPr marL="230188" indent="-230188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1800">
                <a:solidFill>
                  <a:schemeClr val="accent2"/>
                </a:solidFill>
              </a:defRPr>
            </a:lvl1pPr>
            <a:lvl2pPr marL="461963" indent="-222250">
              <a:lnSpc>
                <a:spcPct val="90000"/>
              </a:lnSpc>
              <a:spcBef>
                <a:spcPts val="500"/>
              </a:spcBef>
              <a:tabLst/>
              <a:defRPr sz="1800">
                <a:solidFill>
                  <a:schemeClr val="accent2"/>
                </a:solidFill>
              </a:defRPr>
            </a:lvl2pPr>
            <a:lvl3pPr marL="690563" indent="-177800">
              <a:lnSpc>
                <a:spcPct val="90000"/>
              </a:lnSpc>
              <a:spcBef>
                <a:spcPts val="500"/>
              </a:spcBef>
              <a:tabLst/>
              <a:defRPr>
                <a:solidFill>
                  <a:schemeClr val="accent2"/>
                </a:solidFill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02A41B34-1B59-0E48-A253-A7B35CA14A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71B82E3-D306-D645-8BF6-703EE52D6634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4208144" y="1729154"/>
            <a:ext cx="3273425" cy="4481146"/>
          </a:xfrm>
        </p:spPr>
        <p:txBody>
          <a:bodyPr/>
          <a:lstStyle>
            <a:lvl1pPr marL="230188" indent="-230188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1800">
                <a:solidFill>
                  <a:schemeClr val="accent2"/>
                </a:solidFill>
              </a:defRPr>
            </a:lvl1pPr>
            <a:lvl2pPr marL="461963" indent="-222250">
              <a:lnSpc>
                <a:spcPct val="90000"/>
              </a:lnSpc>
              <a:spcBef>
                <a:spcPts val="500"/>
              </a:spcBef>
              <a:tabLst/>
              <a:defRPr sz="1800">
                <a:solidFill>
                  <a:schemeClr val="accent2"/>
                </a:solidFill>
              </a:defRPr>
            </a:lvl2pPr>
            <a:lvl3pPr marL="690563" indent="-177800">
              <a:lnSpc>
                <a:spcPct val="90000"/>
              </a:lnSpc>
              <a:spcBef>
                <a:spcPts val="500"/>
              </a:spcBef>
              <a:tabLst/>
              <a:defRPr>
                <a:solidFill>
                  <a:schemeClr val="accent2"/>
                </a:solidFill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0256D42C-B49D-8445-B1DA-DD261C5504EC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7829657" y="1729154"/>
            <a:ext cx="3273425" cy="4481146"/>
          </a:xfrm>
        </p:spPr>
        <p:txBody>
          <a:bodyPr/>
          <a:lstStyle>
            <a:lvl1pPr marL="230188" indent="-230188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1800">
                <a:solidFill>
                  <a:schemeClr val="accent2"/>
                </a:solidFill>
              </a:defRPr>
            </a:lvl1pPr>
            <a:lvl2pPr marL="461963" indent="-222250">
              <a:lnSpc>
                <a:spcPct val="90000"/>
              </a:lnSpc>
              <a:spcBef>
                <a:spcPts val="500"/>
              </a:spcBef>
              <a:tabLst/>
              <a:defRPr sz="1800">
                <a:solidFill>
                  <a:schemeClr val="accent2"/>
                </a:solidFill>
              </a:defRPr>
            </a:lvl2pPr>
            <a:lvl3pPr marL="690563" indent="-177800">
              <a:lnSpc>
                <a:spcPct val="90000"/>
              </a:lnSpc>
              <a:spcBef>
                <a:spcPts val="500"/>
              </a:spcBef>
              <a:tabLst/>
              <a:defRPr>
                <a:solidFill>
                  <a:schemeClr val="accent2"/>
                </a:solidFill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EDBF9AF2-FEB3-7349-9371-958557A5E5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7375" y="1303491"/>
            <a:ext cx="3273315" cy="3719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Subhead Title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6213987E-622A-AB46-832A-1833AAF9D73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08254" y="1303491"/>
            <a:ext cx="3273315" cy="3719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Subhead Title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1B69AF3B-2FA6-3642-B6BE-BC6255BD16B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829133" y="1303491"/>
            <a:ext cx="3273315" cy="3719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Subhead Title</a:t>
            </a:r>
          </a:p>
        </p:txBody>
      </p:sp>
    </p:spTree>
    <p:extLst>
      <p:ext uri="{BB962C8B-B14F-4D97-AF65-F5344CB8AC3E}">
        <p14:creationId xmlns:p14="http://schemas.microsoft.com/office/powerpoint/2010/main" val="29175341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0F56FA7-97CD-CC44-A8FE-03ECA54A4B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750" y="212738"/>
            <a:ext cx="11049203" cy="71529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AB083E24-8154-9543-A6CC-28C5F5B3C69F}"/>
              </a:ext>
            </a:extLst>
          </p:cNvPr>
          <p:cNvSpPr txBox="1">
            <a:spLocks/>
          </p:cNvSpPr>
          <p:nvPr/>
        </p:nvSpPr>
        <p:spPr>
          <a:xfrm>
            <a:off x="87720" y="6540193"/>
            <a:ext cx="328449" cy="251607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50" b="0" i="0" kern="1200" smtClean="0"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898C9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C9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898C9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898C9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sz="1250" b="0" i="0" kern="1200"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    </a:t>
            </a:r>
            <a:endParaRPr lang="en-US" sz="1000">
              <a:solidFill>
                <a:schemeClr val="tx2"/>
              </a:solidFill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45ADBA48-0344-6447-B080-904752F0BE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7482" y="1131277"/>
            <a:ext cx="10971472" cy="53156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830761E-1058-AE46-808B-05F1BF8A8B23}"/>
              </a:ext>
            </a:extLst>
          </p:cNvPr>
          <p:cNvSpPr/>
          <p:nvPr userDrawn="1"/>
        </p:nvSpPr>
        <p:spPr>
          <a:xfrm>
            <a:off x="165451" y="6593503"/>
            <a:ext cx="171522" cy="1692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fld id="{233707B4-AEDC-BC43-B2A3-31B9137B1060}" type="slidenum">
              <a:rPr lang="en-US" sz="1100" smtClean="0">
                <a:solidFill>
                  <a:schemeClr val="accent1"/>
                </a:solidFill>
              </a:rPr>
              <a:pPr/>
              <a:t>‹#›</a:t>
            </a:fld>
            <a:endParaRPr lang="en-US" sz="11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0533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68" r:id="rId2"/>
    <p:sldLayoutId id="2147483769" r:id="rId3"/>
    <p:sldLayoutId id="2147483774" r:id="rId4"/>
    <p:sldLayoutId id="2147483794" r:id="rId5"/>
    <p:sldLayoutId id="2147483773" r:id="rId6"/>
    <p:sldLayoutId id="2147483795" r:id="rId7"/>
    <p:sldLayoutId id="2147483796" r:id="rId8"/>
    <p:sldLayoutId id="2147483778" r:id="rId9"/>
    <p:sldLayoutId id="2147483779" r:id="rId10"/>
    <p:sldLayoutId id="2147483790" r:id="rId11"/>
    <p:sldLayoutId id="2147483793" r:id="rId12"/>
    <p:sldLayoutId id="2147483797" r:id="rId13"/>
    <p:sldLayoutId id="2147483798" r:id="rId14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100" b="1" i="0" kern="1200">
          <a:solidFill>
            <a:schemeClr val="accent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34950" indent="-23495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tabLst/>
        <a:defRPr sz="2100" kern="1200">
          <a:solidFill>
            <a:schemeClr val="accent2"/>
          </a:solidFill>
          <a:latin typeface="+mn-lt"/>
          <a:ea typeface="+mn-ea"/>
          <a:cs typeface="+mn-cs"/>
        </a:defRPr>
      </a:lvl1pPr>
      <a:lvl2pPr marL="577850" indent="-223838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tabLst/>
        <a:defRPr sz="1900" kern="1200">
          <a:solidFill>
            <a:schemeClr val="accent2"/>
          </a:solidFill>
          <a:latin typeface="+mn-lt"/>
          <a:ea typeface="+mn-ea"/>
          <a:cs typeface="+mn-cs"/>
        </a:defRPr>
      </a:lvl2pPr>
      <a:lvl3pPr marL="914400" indent="-23336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700" kern="1200">
          <a:solidFill>
            <a:schemeClr val="accent2"/>
          </a:solidFill>
          <a:latin typeface="+mn-lt"/>
          <a:ea typeface="+mn-ea"/>
          <a:cs typeface="+mn-cs"/>
        </a:defRPr>
      </a:lvl3pPr>
      <a:lvl4pPr marL="1260475" indent="-23336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700" kern="1200">
          <a:solidFill>
            <a:schemeClr val="accent2"/>
          </a:solidFill>
          <a:latin typeface="+mn-lt"/>
          <a:ea typeface="+mn-ea"/>
          <a:cs typeface="+mn-cs"/>
        </a:defRPr>
      </a:lvl4pPr>
      <a:lvl5pPr marL="1603375" indent="-2222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700" kern="1200">
          <a:solidFill>
            <a:schemeClr val="accent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3" pos="360">
          <p15:clr>
            <a:srgbClr val="F26B43"/>
          </p15:clr>
        </p15:guide>
        <p15:guide id="24" orient="horz" pos="408">
          <p15:clr>
            <a:srgbClr val="F26B43"/>
          </p15:clr>
        </p15:guide>
        <p15:guide id="25" orient="horz" pos="1008">
          <p15:clr>
            <a:srgbClr val="F26B43"/>
          </p15:clr>
        </p15:guide>
        <p15:guide id="26" orient="horz" pos="3912">
          <p15:clr>
            <a:srgbClr val="F26B43"/>
          </p15:clr>
        </p15:guide>
        <p15:guide id="27" orient="horz" pos="1296">
          <p15:clr>
            <a:srgbClr val="F26B43"/>
          </p15:clr>
        </p15:guide>
        <p15:guide id="28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tags" Target="../tags/tag111.xml"/><Relationship Id="rId2" Type="http://schemas.openxmlformats.org/officeDocument/2006/relationships/tags" Target="../tags/tag110.xml"/><Relationship Id="rId1" Type="http://schemas.openxmlformats.org/officeDocument/2006/relationships/tags" Target="../tags/tag109.xml"/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4.xml"/></Relationships>
</file>

<file path=ppt/slides/_rels/slide101.xml.rels><?xml version="1.0" encoding="UTF-8" standalone="yes"?>
<Relationships xmlns="http://schemas.openxmlformats.org/package/2006/relationships"><Relationship Id="rId13" Type="http://schemas.openxmlformats.org/officeDocument/2006/relationships/tags" Target="../tags/tag124.xml"/><Relationship Id="rId18" Type="http://schemas.openxmlformats.org/officeDocument/2006/relationships/tags" Target="../tags/tag129.xml"/><Relationship Id="rId26" Type="http://schemas.openxmlformats.org/officeDocument/2006/relationships/tags" Target="../tags/tag137.xml"/><Relationship Id="rId39" Type="http://schemas.openxmlformats.org/officeDocument/2006/relationships/tags" Target="../tags/tag150.xml"/><Relationship Id="rId21" Type="http://schemas.openxmlformats.org/officeDocument/2006/relationships/tags" Target="../tags/tag132.xml"/><Relationship Id="rId34" Type="http://schemas.openxmlformats.org/officeDocument/2006/relationships/tags" Target="../tags/tag145.xml"/><Relationship Id="rId42" Type="http://schemas.openxmlformats.org/officeDocument/2006/relationships/tags" Target="../tags/tag153.xml"/><Relationship Id="rId7" Type="http://schemas.openxmlformats.org/officeDocument/2006/relationships/tags" Target="../tags/tag118.xml"/><Relationship Id="rId2" Type="http://schemas.openxmlformats.org/officeDocument/2006/relationships/tags" Target="../tags/tag113.xml"/><Relationship Id="rId16" Type="http://schemas.openxmlformats.org/officeDocument/2006/relationships/tags" Target="../tags/tag127.xml"/><Relationship Id="rId20" Type="http://schemas.openxmlformats.org/officeDocument/2006/relationships/tags" Target="../tags/tag131.xml"/><Relationship Id="rId29" Type="http://schemas.openxmlformats.org/officeDocument/2006/relationships/tags" Target="../tags/tag140.xml"/><Relationship Id="rId41" Type="http://schemas.openxmlformats.org/officeDocument/2006/relationships/tags" Target="../tags/tag152.xml"/><Relationship Id="rId1" Type="http://schemas.openxmlformats.org/officeDocument/2006/relationships/tags" Target="../tags/tag112.xml"/><Relationship Id="rId6" Type="http://schemas.openxmlformats.org/officeDocument/2006/relationships/tags" Target="../tags/tag117.xml"/><Relationship Id="rId11" Type="http://schemas.openxmlformats.org/officeDocument/2006/relationships/tags" Target="../tags/tag122.xml"/><Relationship Id="rId24" Type="http://schemas.openxmlformats.org/officeDocument/2006/relationships/tags" Target="../tags/tag135.xml"/><Relationship Id="rId32" Type="http://schemas.openxmlformats.org/officeDocument/2006/relationships/tags" Target="../tags/tag143.xml"/><Relationship Id="rId37" Type="http://schemas.openxmlformats.org/officeDocument/2006/relationships/tags" Target="../tags/tag148.xml"/><Relationship Id="rId40" Type="http://schemas.openxmlformats.org/officeDocument/2006/relationships/tags" Target="../tags/tag151.xml"/><Relationship Id="rId5" Type="http://schemas.openxmlformats.org/officeDocument/2006/relationships/tags" Target="../tags/tag116.xml"/><Relationship Id="rId15" Type="http://schemas.openxmlformats.org/officeDocument/2006/relationships/tags" Target="../tags/tag126.xml"/><Relationship Id="rId23" Type="http://schemas.openxmlformats.org/officeDocument/2006/relationships/tags" Target="../tags/tag134.xml"/><Relationship Id="rId28" Type="http://schemas.openxmlformats.org/officeDocument/2006/relationships/tags" Target="../tags/tag139.xml"/><Relationship Id="rId36" Type="http://schemas.openxmlformats.org/officeDocument/2006/relationships/tags" Target="../tags/tag147.xml"/><Relationship Id="rId10" Type="http://schemas.openxmlformats.org/officeDocument/2006/relationships/tags" Target="../tags/tag121.xml"/><Relationship Id="rId19" Type="http://schemas.openxmlformats.org/officeDocument/2006/relationships/tags" Target="../tags/tag130.xml"/><Relationship Id="rId31" Type="http://schemas.openxmlformats.org/officeDocument/2006/relationships/tags" Target="../tags/tag142.xml"/><Relationship Id="rId44" Type="http://schemas.openxmlformats.org/officeDocument/2006/relationships/slideLayout" Target="../slideLayouts/slideLayout2.xml"/><Relationship Id="rId4" Type="http://schemas.openxmlformats.org/officeDocument/2006/relationships/tags" Target="../tags/tag115.xml"/><Relationship Id="rId9" Type="http://schemas.openxmlformats.org/officeDocument/2006/relationships/tags" Target="../tags/tag120.xml"/><Relationship Id="rId14" Type="http://schemas.openxmlformats.org/officeDocument/2006/relationships/tags" Target="../tags/tag125.xml"/><Relationship Id="rId22" Type="http://schemas.openxmlformats.org/officeDocument/2006/relationships/tags" Target="../tags/tag133.xml"/><Relationship Id="rId27" Type="http://schemas.openxmlformats.org/officeDocument/2006/relationships/tags" Target="../tags/tag138.xml"/><Relationship Id="rId30" Type="http://schemas.openxmlformats.org/officeDocument/2006/relationships/tags" Target="../tags/tag141.xml"/><Relationship Id="rId35" Type="http://schemas.openxmlformats.org/officeDocument/2006/relationships/tags" Target="../tags/tag146.xml"/><Relationship Id="rId43" Type="http://schemas.openxmlformats.org/officeDocument/2006/relationships/tags" Target="../tags/tag154.xml"/><Relationship Id="rId8" Type="http://schemas.openxmlformats.org/officeDocument/2006/relationships/tags" Target="../tags/tag119.xml"/><Relationship Id="rId3" Type="http://schemas.openxmlformats.org/officeDocument/2006/relationships/tags" Target="../tags/tag114.xml"/><Relationship Id="rId12" Type="http://schemas.openxmlformats.org/officeDocument/2006/relationships/tags" Target="../tags/tag123.xml"/><Relationship Id="rId17" Type="http://schemas.openxmlformats.org/officeDocument/2006/relationships/tags" Target="../tags/tag128.xml"/><Relationship Id="rId25" Type="http://schemas.openxmlformats.org/officeDocument/2006/relationships/tags" Target="../tags/tag136.xml"/><Relationship Id="rId33" Type="http://schemas.openxmlformats.org/officeDocument/2006/relationships/tags" Target="../tags/tag144.xml"/><Relationship Id="rId38" Type="http://schemas.openxmlformats.org/officeDocument/2006/relationships/tags" Target="../tags/tag149.xml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tags" Target="../tags/tag162.xml"/><Relationship Id="rId13" Type="http://schemas.openxmlformats.org/officeDocument/2006/relationships/tags" Target="../tags/tag167.xml"/><Relationship Id="rId18" Type="http://schemas.openxmlformats.org/officeDocument/2006/relationships/tags" Target="../tags/tag172.xml"/><Relationship Id="rId26" Type="http://schemas.openxmlformats.org/officeDocument/2006/relationships/tags" Target="../tags/tag180.xml"/><Relationship Id="rId3" Type="http://schemas.openxmlformats.org/officeDocument/2006/relationships/tags" Target="../tags/tag157.xml"/><Relationship Id="rId21" Type="http://schemas.openxmlformats.org/officeDocument/2006/relationships/tags" Target="../tags/tag175.xml"/><Relationship Id="rId7" Type="http://schemas.openxmlformats.org/officeDocument/2006/relationships/tags" Target="../tags/tag161.xml"/><Relationship Id="rId12" Type="http://schemas.openxmlformats.org/officeDocument/2006/relationships/tags" Target="../tags/tag166.xml"/><Relationship Id="rId17" Type="http://schemas.openxmlformats.org/officeDocument/2006/relationships/tags" Target="../tags/tag171.xml"/><Relationship Id="rId25" Type="http://schemas.openxmlformats.org/officeDocument/2006/relationships/tags" Target="../tags/tag179.xml"/><Relationship Id="rId2" Type="http://schemas.openxmlformats.org/officeDocument/2006/relationships/tags" Target="../tags/tag156.xml"/><Relationship Id="rId16" Type="http://schemas.openxmlformats.org/officeDocument/2006/relationships/tags" Target="../tags/tag170.xml"/><Relationship Id="rId20" Type="http://schemas.openxmlformats.org/officeDocument/2006/relationships/tags" Target="../tags/tag174.xml"/><Relationship Id="rId1" Type="http://schemas.openxmlformats.org/officeDocument/2006/relationships/tags" Target="../tags/tag155.xml"/><Relationship Id="rId6" Type="http://schemas.openxmlformats.org/officeDocument/2006/relationships/tags" Target="../tags/tag160.xml"/><Relationship Id="rId11" Type="http://schemas.openxmlformats.org/officeDocument/2006/relationships/tags" Target="../tags/tag165.xml"/><Relationship Id="rId24" Type="http://schemas.openxmlformats.org/officeDocument/2006/relationships/tags" Target="../tags/tag178.xml"/><Relationship Id="rId5" Type="http://schemas.openxmlformats.org/officeDocument/2006/relationships/tags" Target="../tags/tag159.xml"/><Relationship Id="rId15" Type="http://schemas.openxmlformats.org/officeDocument/2006/relationships/tags" Target="../tags/tag169.xml"/><Relationship Id="rId23" Type="http://schemas.openxmlformats.org/officeDocument/2006/relationships/tags" Target="../tags/tag177.xml"/><Relationship Id="rId28" Type="http://schemas.openxmlformats.org/officeDocument/2006/relationships/slideLayout" Target="../slideLayouts/slideLayout2.xml"/><Relationship Id="rId10" Type="http://schemas.openxmlformats.org/officeDocument/2006/relationships/tags" Target="../tags/tag164.xml"/><Relationship Id="rId19" Type="http://schemas.openxmlformats.org/officeDocument/2006/relationships/tags" Target="../tags/tag173.xml"/><Relationship Id="rId4" Type="http://schemas.openxmlformats.org/officeDocument/2006/relationships/tags" Target="../tags/tag158.xml"/><Relationship Id="rId9" Type="http://schemas.openxmlformats.org/officeDocument/2006/relationships/tags" Target="../tags/tag163.xml"/><Relationship Id="rId14" Type="http://schemas.openxmlformats.org/officeDocument/2006/relationships/tags" Target="../tags/tag168.xml"/><Relationship Id="rId22" Type="http://schemas.openxmlformats.org/officeDocument/2006/relationships/tags" Target="../tags/tag176.xml"/><Relationship Id="rId27" Type="http://schemas.openxmlformats.org/officeDocument/2006/relationships/tags" Target="../tags/tag181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tiff"/><Relationship Id="rId4" Type="http://schemas.openxmlformats.org/officeDocument/2006/relationships/image" Target="../media/image17.tiff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tiff"/><Relationship Id="rId4" Type="http://schemas.openxmlformats.org/officeDocument/2006/relationships/image" Target="../media/image20.tiff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4.tiff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tags" Target="../tags/tag13.xml"/><Relationship Id="rId18" Type="http://schemas.openxmlformats.org/officeDocument/2006/relationships/tags" Target="../tags/tag18.xml"/><Relationship Id="rId26" Type="http://schemas.openxmlformats.org/officeDocument/2006/relationships/tags" Target="../tags/tag26.xml"/><Relationship Id="rId3" Type="http://schemas.openxmlformats.org/officeDocument/2006/relationships/tags" Target="../tags/tag3.xml"/><Relationship Id="rId21" Type="http://schemas.openxmlformats.org/officeDocument/2006/relationships/tags" Target="../tags/tag21.xml"/><Relationship Id="rId34" Type="http://schemas.openxmlformats.org/officeDocument/2006/relationships/tags" Target="../tags/tag34.xml"/><Relationship Id="rId7" Type="http://schemas.openxmlformats.org/officeDocument/2006/relationships/tags" Target="../tags/tag7.xml"/><Relationship Id="rId12" Type="http://schemas.openxmlformats.org/officeDocument/2006/relationships/tags" Target="../tags/tag12.xml"/><Relationship Id="rId17" Type="http://schemas.openxmlformats.org/officeDocument/2006/relationships/tags" Target="../tags/tag17.xml"/><Relationship Id="rId25" Type="http://schemas.openxmlformats.org/officeDocument/2006/relationships/tags" Target="../tags/tag25.xml"/><Relationship Id="rId33" Type="http://schemas.openxmlformats.org/officeDocument/2006/relationships/tags" Target="../tags/tag33.xml"/><Relationship Id="rId2" Type="http://schemas.openxmlformats.org/officeDocument/2006/relationships/tags" Target="../tags/tag2.xml"/><Relationship Id="rId16" Type="http://schemas.openxmlformats.org/officeDocument/2006/relationships/tags" Target="../tags/tag16.xml"/><Relationship Id="rId20" Type="http://schemas.openxmlformats.org/officeDocument/2006/relationships/tags" Target="../tags/tag20.xml"/><Relationship Id="rId29" Type="http://schemas.openxmlformats.org/officeDocument/2006/relationships/tags" Target="../tags/tag29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24" Type="http://schemas.openxmlformats.org/officeDocument/2006/relationships/tags" Target="../tags/tag24.xml"/><Relationship Id="rId32" Type="http://schemas.openxmlformats.org/officeDocument/2006/relationships/tags" Target="../tags/tag32.xml"/><Relationship Id="rId5" Type="http://schemas.openxmlformats.org/officeDocument/2006/relationships/tags" Target="../tags/tag5.xml"/><Relationship Id="rId15" Type="http://schemas.openxmlformats.org/officeDocument/2006/relationships/tags" Target="../tags/tag15.xml"/><Relationship Id="rId23" Type="http://schemas.openxmlformats.org/officeDocument/2006/relationships/tags" Target="../tags/tag23.xml"/><Relationship Id="rId28" Type="http://schemas.openxmlformats.org/officeDocument/2006/relationships/tags" Target="../tags/tag28.xml"/><Relationship Id="rId10" Type="http://schemas.openxmlformats.org/officeDocument/2006/relationships/tags" Target="../tags/tag10.xml"/><Relationship Id="rId19" Type="http://schemas.openxmlformats.org/officeDocument/2006/relationships/tags" Target="../tags/tag19.xml"/><Relationship Id="rId31" Type="http://schemas.openxmlformats.org/officeDocument/2006/relationships/tags" Target="../tags/tag31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tags" Target="../tags/tag14.xml"/><Relationship Id="rId22" Type="http://schemas.openxmlformats.org/officeDocument/2006/relationships/tags" Target="../tags/tag22.xml"/><Relationship Id="rId27" Type="http://schemas.openxmlformats.org/officeDocument/2006/relationships/tags" Target="../tags/tag27.xml"/><Relationship Id="rId30" Type="http://schemas.openxmlformats.org/officeDocument/2006/relationships/tags" Target="../tags/tag30.xml"/><Relationship Id="rId35" Type="http://schemas.openxmlformats.org/officeDocument/2006/relationships/slideLayout" Target="../slideLayouts/slideLayout2.xml"/><Relationship Id="rId8" Type="http://schemas.openxmlformats.org/officeDocument/2006/relationships/tags" Target="../tags/tag8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83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6.xml.rels><?xml version="1.0" encoding="UTF-8" standalone="yes"?>
<Relationships xmlns="http://schemas.openxmlformats.org/package/2006/relationships"><Relationship Id="rId8" Type="http://schemas.openxmlformats.org/officeDocument/2006/relationships/tags" Target="../tags/tag191.xml"/><Relationship Id="rId13" Type="http://schemas.openxmlformats.org/officeDocument/2006/relationships/slideLayout" Target="../slideLayouts/slideLayout2.xml"/><Relationship Id="rId3" Type="http://schemas.openxmlformats.org/officeDocument/2006/relationships/tags" Target="../tags/tag186.xml"/><Relationship Id="rId7" Type="http://schemas.openxmlformats.org/officeDocument/2006/relationships/tags" Target="../tags/tag190.xml"/><Relationship Id="rId12" Type="http://schemas.openxmlformats.org/officeDocument/2006/relationships/tags" Target="../tags/tag195.xml"/><Relationship Id="rId2" Type="http://schemas.openxmlformats.org/officeDocument/2006/relationships/tags" Target="../tags/tag185.xml"/><Relationship Id="rId1" Type="http://schemas.openxmlformats.org/officeDocument/2006/relationships/tags" Target="../tags/tag184.xml"/><Relationship Id="rId6" Type="http://schemas.openxmlformats.org/officeDocument/2006/relationships/tags" Target="../tags/tag189.xml"/><Relationship Id="rId11" Type="http://schemas.openxmlformats.org/officeDocument/2006/relationships/tags" Target="../tags/tag194.xml"/><Relationship Id="rId5" Type="http://schemas.openxmlformats.org/officeDocument/2006/relationships/tags" Target="../tags/tag188.xml"/><Relationship Id="rId10" Type="http://schemas.openxmlformats.org/officeDocument/2006/relationships/tags" Target="../tags/tag193.xml"/><Relationship Id="rId4" Type="http://schemas.openxmlformats.org/officeDocument/2006/relationships/tags" Target="../tags/tag187.xml"/><Relationship Id="rId9" Type="http://schemas.openxmlformats.org/officeDocument/2006/relationships/tags" Target="../tags/tag192.xml"/><Relationship Id="rId14" Type="http://schemas.openxmlformats.org/officeDocument/2006/relationships/notesSlide" Target="../notesSlides/notesSlide20.xml"/></Relationships>
</file>

<file path=ppt/slides/_rels/slide157.xml.rels><?xml version="1.0" encoding="UTF-8" standalone="yes"?>
<Relationships xmlns="http://schemas.openxmlformats.org/package/2006/relationships"><Relationship Id="rId26" Type="http://schemas.openxmlformats.org/officeDocument/2006/relationships/tags" Target="../tags/tag221.xml"/><Relationship Id="rId21" Type="http://schemas.openxmlformats.org/officeDocument/2006/relationships/tags" Target="../tags/tag216.xml"/><Relationship Id="rId42" Type="http://schemas.openxmlformats.org/officeDocument/2006/relationships/tags" Target="../tags/tag237.xml"/><Relationship Id="rId47" Type="http://schemas.openxmlformats.org/officeDocument/2006/relationships/tags" Target="../tags/tag242.xml"/><Relationship Id="rId63" Type="http://schemas.openxmlformats.org/officeDocument/2006/relationships/tags" Target="../tags/tag258.xml"/><Relationship Id="rId68" Type="http://schemas.openxmlformats.org/officeDocument/2006/relationships/tags" Target="../tags/tag263.xml"/><Relationship Id="rId7" Type="http://schemas.openxmlformats.org/officeDocument/2006/relationships/tags" Target="../tags/tag202.xml"/><Relationship Id="rId2" Type="http://schemas.openxmlformats.org/officeDocument/2006/relationships/tags" Target="../tags/tag197.xml"/><Relationship Id="rId16" Type="http://schemas.openxmlformats.org/officeDocument/2006/relationships/tags" Target="../tags/tag211.xml"/><Relationship Id="rId29" Type="http://schemas.openxmlformats.org/officeDocument/2006/relationships/tags" Target="../tags/tag224.xml"/><Relationship Id="rId11" Type="http://schemas.openxmlformats.org/officeDocument/2006/relationships/tags" Target="../tags/tag206.xml"/><Relationship Id="rId24" Type="http://schemas.openxmlformats.org/officeDocument/2006/relationships/tags" Target="../tags/tag219.xml"/><Relationship Id="rId32" Type="http://schemas.openxmlformats.org/officeDocument/2006/relationships/tags" Target="../tags/tag227.xml"/><Relationship Id="rId37" Type="http://schemas.openxmlformats.org/officeDocument/2006/relationships/tags" Target="../tags/tag232.xml"/><Relationship Id="rId40" Type="http://schemas.openxmlformats.org/officeDocument/2006/relationships/tags" Target="../tags/tag235.xml"/><Relationship Id="rId45" Type="http://schemas.openxmlformats.org/officeDocument/2006/relationships/tags" Target="../tags/tag240.xml"/><Relationship Id="rId53" Type="http://schemas.openxmlformats.org/officeDocument/2006/relationships/tags" Target="../tags/tag248.xml"/><Relationship Id="rId58" Type="http://schemas.openxmlformats.org/officeDocument/2006/relationships/tags" Target="../tags/tag253.xml"/><Relationship Id="rId66" Type="http://schemas.openxmlformats.org/officeDocument/2006/relationships/tags" Target="../tags/tag261.xml"/><Relationship Id="rId5" Type="http://schemas.openxmlformats.org/officeDocument/2006/relationships/tags" Target="../tags/tag200.xml"/><Relationship Id="rId61" Type="http://schemas.openxmlformats.org/officeDocument/2006/relationships/tags" Target="../tags/tag256.xml"/><Relationship Id="rId19" Type="http://schemas.openxmlformats.org/officeDocument/2006/relationships/tags" Target="../tags/tag214.xml"/><Relationship Id="rId14" Type="http://schemas.openxmlformats.org/officeDocument/2006/relationships/tags" Target="../tags/tag209.xml"/><Relationship Id="rId22" Type="http://schemas.openxmlformats.org/officeDocument/2006/relationships/tags" Target="../tags/tag217.xml"/><Relationship Id="rId27" Type="http://schemas.openxmlformats.org/officeDocument/2006/relationships/tags" Target="../tags/tag222.xml"/><Relationship Id="rId30" Type="http://schemas.openxmlformats.org/officeDocument/2006/relationships/tags" Target="../tags/tag225.xml"/><Relationship Id="rId35" Type="http://schemas.openxmlformats.org/officeDocument/2006/relationships/tags" Target="../tags/tag230.xml"/><Relationship Id="rId43" Type="http://schemas.openxmlformats.org/officeDocument/2006/relationships/tags" Target="../tags/tag238.xml"/><Relationship Id="rId48" Type="http://schemas.openxmlformats.org/officeDocument/2006/relationships/tags" Target="../tags/tag243.xml"/><Relationship Id="rId56" Type="http://schemas.openxmlformats.org/officeDocument/2006/relationships/tags" Target="../tags/tag251.xml"/><Relationship Id="rId64" Type="http://schemas.openxmlformats.org/officeDocument/2006/relationships/tags" Target="../tags/tag259.xml"/><Relationship Id="rId69" Type="http://schemas.openxmlformats.org/officeDocument/2006/relationships/tags" Target="../tags/tag264.xml"/><Relationship Id="rId8" Type="http://schemas.openxmlformats.org/officeDocument/2006/relationships/tags" Target="../tags/tag203.xml"/><Relationship Id="rId51" Type="http://schemas.openxmlformats.org/officeDocument/2006/relationships/tags" Target="../tags/tag246.xml"/><Relationship Id="rId3" Type="http://schemas.openxmlformats.org/officeDocument/2006/relationships/tags" Target="../tags/tag198.xml"/><Relationship Id="rId12" Type="http://schemas.openxmlformats.org/officeDocument/2006/relationships/tags" Target="../tags/tag207.xml"/><Relationship Id="rId17" Type="http://schemas.openxmlformats.org/officeDocument/2006/relationships/tags" Target="../tags/tag212.xml"/><Relationship Id="rId25" Type="http://schemas.openxmlformats.org/officeDocument/2006/relationships/tags" Target="../tags/tag220.xml"/><Relationship Id="rId33" Type="http://schemas.openxmlformats.org/officeDocument/2006/relationships/tags" Target="../tags/tag228.xml"/><Relationship Id="rId38" Type="http://schemas.openxmlformats.org/officeDocument/2006/relationships/tags" Target="../tags/tag233.xml"/><Relationship Id="rId46" Type="http://schemas.openxmlformats.org/officeDocument/2006/relationships/tags" Target="../tags/tag241.xml"/><Relationship Id="rId59" Type="http://schemas.openxmlformats.org/officeDocument/2006/relationships/tags" Target="../tags/tag254.xml"/><Relationship Id="rId67" Type="http://schemas.openxmlformats.org/officeDocument/2006/relationships/tags" Target="../tags/tag262.xml"/><Relationship Id="rId20" Type="http://schemas.openxmlformats.org/officeDocument/2006/relationships/tags" Target="../tags/tag215.xml"/><Relationship Id="rId41" Type="http://schemas.openxmlformats.org/officeDocument/2006/relationships/tags" Target="../tags/tag236.xml"/><Relationship Id="rId54" Type="http://schemas.openxmlformats.org/officeDocument/2006/relationships/tags" Target="../tags/tag249.xml"/><Relationship Id="rId62" Type="http://schemas.openxmlformats.org/officeDocument/2006/relationships/tags" Target="../tags/tag257.xml"/><Relationship Id="rId70" Type="http://schemas.openxmlformats.org/officeDocument/2006/relationships/slideLayout" Target="../slideLayouts/slideLayout4.xml"/><Relationship Id="rId1" Type="http://schemas.openxmlformats.org/officeDocument/2006/relationships/tags" Target="../tags/tag196.xml"/><Relationship Id="rId6" Type="http://schemas.openxmlformats.org/officeDocument/2006/relationships/tags" Target="../tags/tag201.xml"/><Relationship Id="rId15" Type="http://schemas.openxmlformats.org/officeDocument/2006/relationships/tags" Target="../tags/tag210.xml"/><Relationship Id="rId23" Type="http://schemas.openxmlformats.org/officeDocument/2006/relationships/tags" Target="../tags/tag218.xml"/><Relationship Id="rId28" Type="http://schemas.openxmlformats.org/officeDocument/2006/relationships/tags" Target="../tags/tag223.xml"/><Relationship Id="rId36" Type="http://schemas.openxmlformats.org/officeDocument/2006/relationships/tags" Target="../tags/tag231.xml"/><Relationship Id="rId49" Type="http://schemas.openxmlformats.org/officeDocument/2006/relationships/tags" Target="../tags/tag244.xml"/><Relationship Id="rId57" Type="http://schemas.openxmlformats.org/officeDocument/2006/relationships/tags" Target="../tags/tag252.xml"/><Relationship Id="rId10" Type="http://schemas.openxmlformats.org/officeDocument/2006/relationships/tags" Target="../tags/tag205.xml"/><Relationship Id="rId31" Type="http://schemas.openxmlformats.org/officeDocument/2006/relationships/tags" Target="../tags/tag226.xml"/><Relationship Id="rId44" Type="http://schemas.openxmlformats.org/officeDocument/2006/relationships/tags" Target="../tags/tag239.xml"/><Relationship Id="rId52" Type="http://schemas.openxmlformats.org/officeDocument/2006/relationships/tags" Target="../tags/tag247.xml"/><Relationship Id="rId60" Type="http://schemas.openxmlformats.org/officeDocument/2006/relationships/tags" Target="../tags/tag255.xml"/><Relationship Id="rId65" Type="http://schemas.openxmlformats.org/officeDocument/2006/relationships/tags" Target="../tags/tag260.xml"/><Relationship Id="rId4" Type="http://schemas.openxmlformats.org/officeDocument/2006/relationships/tags" Target="../tags/tag199.xml"/><Relationship Id="rId9" Type="http://schemas.openxmlformats.org/officeDocument/2006/relationships/tags" Target="../tags/tag204.xml"/><Relationship Id="rId13" Type="http://schemas.openxmlformats.org/officeDocument/2006/relationships/tags" Target="../tags/tag208.xml"/><Relationship Id="rId18" Type="http://schemas.openxmlformats.org/officeDocument/2006/relationships/tags" Target="../tags/tag213.xml"/><Relationship Id="rId39" Type="http://schemas.openxmlformats.org/officeDocument/2006/relationships/tags" Target="../tags/tag234.xml"/><Relationship Id="rId34" Type="http://schemas.openxmlformats.org/officeDocument/2006/relationships/tags" Target="../tags/tag229.xml"/><Relationship Id="rId50" Type="http://schemas.openxmlformats.org/officeDocument/2006/relationships/tags" Target="../tags/tag245.xml"/><Relationship Id="rId55" Type="http://schemas.openxmlformats.org/officeDocument/2006/relationships/tags" Target="../tags/tag250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265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8" Type="http://schemas.openxmlformats.org/officeDocument/2006/relationships/tags" Target="../tags/tag273.xml"/><Relationship Id="rId3" Type="http://schemas.openxmlformats.org/officeDocument/2006/relationships/tags" Target="../tags/tag268.xml"/><Relationship Id="rId7" Type="http://schemas.openxmlformats.org/officeDocument/2006/relationships/tags" Target="../tags/tag272.xml"/><Relationship Id="rId2" Type="http://schemas.openxmlformats.org/officeDocument/2006/relationships/tags" Target="../tags/tag267.xml"/><Relationship Id="rId1" Type="http://schemas.openxmlformats.org/officeDocument/2006/relationships/tags" Target="../tags/tag266.xml"/><Relationship Id="rId6" Type="http://schemas.openxmlformats.org/officeDocument/2006/relationships/tags" Target="../tags/tag271.xml"/><Relationship Id="rId5" Type="http://schemas.openxmlformats.org/officeDocument/2006/relationships/tags" Target="../tags/tag270.xml"/><Relationship Id="rId4" Type="http://schemas.openxmlformats.org/officeDocument/2006/relationships/tags" Target="../tags/tag269.xml"/><Relationship Id="rId9" Type="http://schemas.openxmlformats.org/officeDocument/2006/relationships/slideLayout" Target="../slideLayouts/slideLayout4.xml"/></Relationships>
</file>

<file path=ppt/slides/_rels/slide171.xml.rels><?xml version="1.0" encoding="UTF-8" standalone="yes"?>
<Relationships xmlns="http://schemas.openxmlformats.org/package/2006/relationships"><Relationship Id="rId8" Type="http://schemas.openxmlformats.org/officeDocument/2006/relationships/tags" Target="../tags/tag281.xml"/><Relationship Id="rId3" Type="http://schemas.openxmlformats.org/officeDocument/2006/relationships/tags" Target="../tags/tag276.xml"/><Relationship Id="rId7" Type="http://schemas.openxmlformats.org/officeDocument/2006/relationships/tags" Target="../tags/tag280.xml"/><Relationship Id="rId2" Type="http://schemas.openxmlformats.org/officeDocument/2006/relationships/tags" Target="../tags/tag275.xml"/><Relationship Id="rId1" Type="http://schemas.openxmlformats.org/officeDocument/2006/relationships/tags" Target="../tags/tag274.xml"/><Relationship Id="rId6" Type="http://schemas.openxmlformats.org/officeDocument/2006/relationships/tags" Target="../tags/tag279.xml"/><Relationship Id="rId5" Type="http://schemas.openxmlformats.org/officeDocument/2006/relationships/tags" Target="../tags/tag278.xml"/><Relationship Id="rId4" Type="http://schemas.openxmlformats.org/officeDocument/2006/relationships/tags" Target="../tags/tag277.xml"/><Relationship Id="rId9" Type="http://schemas.openxmlformats.org/officeDocument/2006/relationships/slideLayout" Target="../slideLayouts/slideLayout4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82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83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84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85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86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3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3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8.xml"/><Relationship Id="rId1" Type="http://schemas.openxmlformats.org/officeDocument/2006/relationships/tags" Target="../tags/tag3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tags" Target="../tags/tag46.xml"/><Relationship Id="rId13" Type="http://schemas.openxmlformats.org/officeDocument/2006/relationships/tags" Target="../tags/tag51.xml"/><Relationship Id="rId18" Type="http://schemas.openxmlformats.org/officeDocument/2006/relationships/tags" Target="../tags/tag56.xml"/><Relationship Id="rId3" Type="http://schemas.openxmlformats.org/officeDocument/2006/relationships/tags" Target="../tags/tag41.xml"/><Relationship Id="rId21" Type="http://schemas.openxmlformats.org/officeDocument/2006/relationships/tags" Target="../tags/tag59.xml"/><Relationship Id="rId7" Type="http://schemas.openxmlformats.org/officeDocument/2006/relationships/tags" Target="../tags/tag45.xml"/><Relationship Id="rId12" Type="http://schemas.openxmlformats.org/officeDocument/2006/relationships/tags" Target="../tags/tag50.xml"/><Relationship Id="rId17" Type="http://schemas.openxmlformats.org/officeDocument/2006/relationships/tags" Target="../tags/tag55.xml"/><Relationship Id="rId2" Type="http://schemas.openxmlformats.org/officeDocument/2006/relationships/tags" Target="../tags/tag40.xml"/><Relationship Id="rId16" Type="http://schemas.openxmlformats.org/officeDocument/2006/relationships/tags" Target="../tags/tag54.xml"/><Relationship Id="rId20" Type="http://schemas.openxmlformats.org/officeDocument/2006/relationships/tags" Target="../tags/tag58.xml"/><Relationship Id="rId1" Type="http://schemas.openxmlformats.org/officeDocument/2006/relationships/tags" Target="../tags/tag39.xml"/><Relationship Id="rId6" Type="http://schemas.openxmlformats.org/officeDocument/2006/relationships/tags" Target="../tags/tag44.xml"/><Relationship Id="rId11" Type="http://schemas.openxmlformats.org/officeDocument/2006/relationships/tags" Target="../tags/tag49.xml"/><Relationship Id="rId5" Type="http://schemas.openxmlformats.org/officeDocument/2006/relationships/tags" Target="../tags/tag43.xml"/><Relationship Id="rId15" Type="http://schemas.openxmlformats.org/officeDocument/2006/relationships/tags" Target="../tags/tag53.xml"/><Relationship Id="rId23" Type="http://schemas.openxmlformats.org/officeDocument/2006/relationships/notesSlide" Target="../notesSlides/notesSlide7.xml"/><Relationship Id="rId10" Type="http://schemas.openxmlformats.org/officeDocument/2006/relationships/tags" Target="../tags/tag48.xml"/><Relationship Id="rId19" Type="http://schemas.openxmlformats.org/officeDocument/2006/relationships/tags" Target="../tags/tag57.xml"/><Relationship Id="rId4" Type="http://schemas.openxmlformats.org/officeDocument/2006/relationships/tags" Target="../tags/tag42.xml"/><Relationship Id="rId9" Type="http://schemas.openxmlformats.org/officeDocument/2006/relationships/tags" Target="../tags/tag47.xml"/><Relationship Id="rId14" Type="http://schemas.openxmlformats.org/officeDocument/2006/relationships/tags" Target="../tags/tag52.xml"/><Relationship Id="rId22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NULL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4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tags" Target="../tags/tag68.xml"/><Relationship Id="rId13" Type="http://schemas.openxmlformats.org/officeDocument/2006/relationships/tags" Target="NULL"/><Relationship Id="rId3" Type="http://schemas.openxmlformats.org/officeDocument/2006/relationships/tags" Target="../tags/tag63.xml"/><Relationship Id="rId7" Type="http://schemas.openxmlformats.org/officeDocument/2006/relationships/tags" Target="../tags/tag67.xml"/><Relationship Id="rId12" Type="http://schemas.openxmlformats.org/officeDocument/2006/relationships/image" Target="NULL"/><Relationship Id="rId17" Type="http://schemas.openxmlformats.org/officeDocument/2006/relationships/image" Target="../media/image13.tiff"/><Relationship Id="rId2" Type="http://schemas.openxmlformats.org/officeDocument/2006/relationships/tags" Target="../tags/tag62.xml"/><Relationship Id="rId16" Type="http://schemas.openxmlformats.org/officeDocument/2006/relationships/image" Target="NULL"/><Relationship Id="rId1" Type="http://schemas.openxmlformats.org/officeDocument/2006/relationships/tags" Target="../tags/tag61.xml"/><Relationship Id="rId6" Type="http://schemas.openxmlformats.org/officeDocument/2006/relationships/tags" Target="../tags/tag66.xml"/><Relationship Id="rId11" Type="http://schemas.openxmlformats.org/officeDocument/2006/relationships/slideLayout" Target="../slideLayouts/slideLayout5.xml"/><Relationship Id="rId5" Type="http://schemas.openxmlformats.org/officeDocument/2006/relationships/tags" Target="../tags/tag65.xml"/><Relationship Id="rId15" Type="http://schemas.openxmlformats.org/officeDocument/2006/relationships/tags" Target="NULL"/><Relationship Id="rId10" Type="http://schemas.openxmlformats.org/officeDocument/2006/relationships/tags" Target="../tags/tag70.xml"/><Relationship Id="rId4" Type="http://schemas.openxmlformats.org/officeDocument/2006/relationships/tags" Target="../tags/tag64.xml"/><Relationship Id="rId9" Type="http://schemas.openxmlformats.org/officeDocument/2006/relationships/tags" Target="../tags/tag69.xml"/><Relationship Id="rId14" Type="http://schemas.openxmlformats.org/officeDocument/2006/relationships/image" Target="NUL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4.xml"/></Relationships>
</file>

<file path=ppt/slides/_rels/slide97.xml.rels><?xml version="1.0" encoding="UTF-8" standalone="yes"?>
<Relationships xmlns="http://schemas.openxmlformats.org/package/2006/relationships"><Relationship Id="rId13" Type="http://schemas.openxmlformats.org/officeDocument/2006/relationships/tags" Target="../tags/tag83.xml"/><Relationship Id="rId18" Type="http://schemas.openxmlformats.org/officeDocument/2006/relationships/tags" Target="../tags/tag88.xml"/><Relationship Id="rId26" Type="http://schemas.openxmlformats.org/officeDocument/2006/relationships/tags" Target="../tags/tag96.xml"/><Relationship Id="rId39" Type="http://schemas.openxmlformats.org/officeDocument/2006/relationships/slideLayout" Target="../slideLayouts/slideLayout4.xml"/><Relationship Id="rId21" Type="http://schemas.openxmlformats.org/officeDocument/2006/relationships/tags" Target="../tags/tag91.xml"/><Relationship Id="rId34" Type="http://schemas.openxmlformats.org/officeDocument/2006/relationships/tags" Target="../tags/tag104.xml"/><Relationship Id="rId50" Type="http://schemas.openxmlformats.org/officeDocument/2006/relationships/tags" Target="NULL"/><Relationship Id="rId55" Type="http://schemas.openxmlformats.org/officeDocument/2006/relationships/image" Target="NULL"/><Relationship Id="rId7" Type="http://schemas.openxmlformats.org/officeDocument/2006/relationships/tags" Target="../tags/tag77.xml"/><Relationship Id="rId2" Type="http://schemas.openxmlformats.org/officeDocument/2006/relationships/tags" Target="../tags/tag72.xml"/><Relationship Id="rId16" Type="http://schemas.openxmlformats.org/officeDocument/2006/relationships/tags" Target="../tags/tag86.xml"/><Relationship Id="rId29" Type="http://schemas.openxmlformats.org/officeDocument/2006/relationships/tags" Target="../tags/tag99.xml"/><Relationship Id="rId11" Type="http://schemas.openxmlformats.org/officeDocument/2006/relationships/tags" Target="../tags/tag81.xml"/><Relationship Id="rId24" Type="http://schemas.openxmlformats.org/officeDocument/2006/relationships/tags" Target="../tags/tag94.xml"/><Relationship Id="rId32" Type="http://schemas.openxmlformats.org/officeDocument/2006/relationships/tags" Target="../tags/tag102.xml"/><Relationship Id="rId37" Type="http://schemas.openxmlformats.org/officeDocument/2006/relationships/tags" Target="../tags/tag107.xml"/><Relationship Id="rId40" Type="http://schemas.openxmlformats.org/officeDocument/2006/relationships/image" Target="NULL"/><Relationship Id="rId53" Type="http://schemas.openxmlformats.org/officeDocument/2006/relationships/image" Target="NULL"/><Relationship Id="rId58" Type="http://schemas.openxmlformats.org/officeDocument/2006/relationships/tags" Target="NULL"/><Relationship Id="rId5" Type="http://schemas.openxmlformats.org/officeDocument/2006/relationships/tags" Target="../tags/tag75.xml"/><Relationship Id="rId15" Type="http://schemas.openxmlformats.org/officeDocument/2006/relationships/tags" Target="../tags/tag85.xml"/><Relationship Id="rId23" Type="http://schemas.openxmlformats.org/officeDocument/2006/relationships/tags" Target="../tags/tag93.xml"/><Relationship Id="rId28" Type="http://schemas.openxmlformats.org/officeDocument/2006/relationships/tags" Target="../tags/tag98.xml"/><Relationship Id="rId36" Type="http://schemas.openxmlformats.org/officeDocument/2006/relationships/tags" Target="../tags/tag106.xml"/><Relationship Id="rId57" Type="http://schemas.openxmlformats.org/officeDocument/2006/relationships/image" Target="NULL"/><Relationship Id="rId10" Type="http://schemas.openxmlformats.org/officeDocument/2006/relationships/tags" Target="../tags/tag80.xml"/><Relationship Id="rId19" Type="http://schemas.openxmlformats.org/officeDocument/2006/relationships/tags" Target="../tags/tag89.xml"/><Relationship Id="rId31" Type="http://schemas.openxmlformats.org/officeDocument/2006/relationships/tags" Target="../tags/tag101.xml"/><Relationship Id="rId52" Type="http://schemas.openxmlformats.org/officeDocument/2006/relationships/tags" Target="NULL"/><Relationship Id="rId4" Type="http://schemas.openxmlformats.org/officeDocument/2006/relationships/tags" Target="../tags/tag74.xml"/><Relationship Id="rId9" Type="http://schemas.openxmlformats.org/officeDocument/2006/relationships/tags" Target="../tags/tag79.xml"/><Relationship Id="rId14" Type="http://schemas.openxmlformats.org/officeDocument/2006/relationships/tags" Target="../tags/tag84.xml"/><Relationship Id="rId22" Type="http://schemas.openxmlformats.org/officeDocument/2006/relationships/tags" Target="../tags/tag92.xml"/><Relationship Id="rId27" Type="http://schemas.openxmlformats.org/officeDocument/2006/relationships/tags" Target="../tags/tag97.xml"/><Relationship Id="rId30" Type="http://schemas.openxmlformats.org/officeDocument/2006/relationships/tags" Target="../tags/tag100.xml"/><Relationship Id="rId35" Type="http://schemas.openxmlformats.org/officeDocument/2006/relationships/tags" Target="../tags/tag105.xml"/><Relationship Id="rId56" Type="http://schemas.openxmlformats.org/officeDocument/2006/relationships/tags" Target="NULL"/><Relationship Id="rId8" Type="http://schemas.openxmlformats.org/officeDocument/2006/relationships/tags" Target="../tags/tag78.xml"/><Relationship Id="rId51" Type="http://schemas.openxmlformats.org/officeDocument/2006/relationships/image" Target="NULL"/><Relationship Id="rId3" Type="http://schemas.openxmlformats.org/officeDocument/2006/relationships/tags" Target="../tags/tag73.xml"/><Relationship Id="rId12" Type="http://schemas.openxmlformats.org/officeDocument/2006/relationships/tags" Target="../tags/tag82.xml"/><Relationship Id="rId17" Type="http://schemas.openxmlformats.org/officeDocument/2006/relationships/tags" Target="../tags/tag87.xml"/><Relationship Id="rId25" Type="http://schemas.openxmlformats.org/officeDocument/2006/relationships/tags" Target="../tags/tag95.xml"/><Relationship Id="rId33" Type="http://schemas.openxmlformats.org/officeDocument/2006/relationships/tags" Target="../tags/tag103.xml"/><Relationship Id="rId38" Type="http://schemas.openxmlformats.org/officeDocument/2006/relationships/tags" Target="../tags/tag108.xml"/><Relationship Id="rId59" Type="http://schemas.openxmlformats.org/officeDocument/2006/relationships/image" Target="NULL"/><Relationship Id="rId20" Type="http://schemas.openxmlformats.org/officeDocument/2006/relationships/tags" Target="../tags/tag90.xml"/><Relationship Id="rId54" Type="http://schemas.openxmlformats.org/officeDocument/2006/relationships/tags" Target="NULL"/><Relationship Id="rId1" Type="http://schemas.openxmlformats.org/officeDocument/2006/relationships/tags" Target="../tags/tag71.xml"/><Relationship Id="rId6" Type="http://schemas.openxmlformats.org/officeDocument/2006/relationships/tags" Target="../tags/tag76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58E025F6-E6BF-0E4A-A4D3-1166BBF5190C}"/>
              </a:ext>
            </a:extLst>
          </p:cNvPr>
          <p:cNvSpPr txBox="1">
            <a:spLocks/>
          </p:cNvSpPr>
          <p:nvPr/>
        </p:nvSpPr>
        <p:spPr>
          <a:xfrm>
            <a:off x="4367983" y="106104"/>
            <a:ext cx="3065293" cy="529901"/>
          </a:xfrm>
          <a:prstGeom prst="rect">
            <a:avLst/>
          </a:prstGeom>
          <a:solidFill>
            <a:schemeClr val="accent1">
              <a:alpha val="82000"/>
            </a:schemeClr>
          </a:solidFill>
          <a:ln w="19050">
            <a:solidFill>
              <a:schemeClr val="bg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3200" dirty="0">
                <a:solidFill>
                  <a:schemeClr val="bg1"/>
                </a:solidFill>
              </a:rPr>
              <a:t>UCSD CSE 30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5E174D66-3123-D045-B072-4840BB2339BA}"/>
              </a:ext>
            </a:extLst>
          </p:cNvPr>
          <p:cNvSpPr txBox="1">
            <a:spLocks/>
          </p:cNvSpPr>
          <p:nvPr/>
        </p:nvSpPr>
        <p:spPr>
          <a:xfrm>
            <a:off x="132080" y="6312861"/>
            <a:ext cx="1872474" cy="439035"/>
          </a:xfrm>
          <a:prstGeom prst="rect">
            <a:avLst/>
          </a:prstGeom>
          <a:solidFill>
            <a:schemeClr val="accent1">
              <a:alpha val="82000"/>
            </a:schemeClr>
          </a:solidFill>
          <a:ln w="19050">
            <a:solidFill>
              <a:schemeClr val="bg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None/>
            </a:pPr>
            <a:r>
              <a:rPr lang="en-US" sz="2400" dirty="0">
                <a:solidFill>
                  <a:schemeClr val="bg1"/>
                </a:solidFill>
              </a:rPr>
              <a:t>Keith Muller 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BE1A69CC-8F22-AB43-93CF-012DCF287252}"/>
              </a:ext>
            </a:extLst>
          </p:cNvPr>
          <p:cNvSpPr txBox="1">
            <a:spLocks/>
          </p:cNvSpPr>
          <p:nvPr/>
        </p:nvSpPr>
        <p:spPr>
          <a:xfrm>
            <a:off x="2209624" y="831304"/>
            <a:ext cx="7382010" cy="439035"/>
          </a:xfrm>
          <a:prstGeom prst="rect">
            <a:avLst/>
          </a:prstGeom>
          <a:solidFill>
            <a:schemeClr val="accent1">
              <a:alpha val="82000"/>
            </a:schemeClr>
          </a:solidFill>
          <a:ln w="19050">
            <a:solidFill>
              <a:schemeClr val="bg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</a:rPr>
              <a:t>Computer Organization and Systems Programming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F3B7A0EB-E952-534D-AB9C-66F390770BCB}"/>
              </a:ext>
            </a:extLst>
          </p:cNvPr>
          <p:cNvSpPr txBox="1">
            <a:spLocks/>
          </p:cNvSpPr>
          <p:nvPr/>
        </p:nvSpPr>
        <p:spPr>
          <a:xfrm>
            <a:off x="47766" y="106104"/>
            <a:ext cx="1781034" cy="283363"/>
          </a:xfrm>
          <a:prstGeom prst="rect">
            <a:avLst/>
          </a:prstGeom>
          <a:solidFill>
            <a:schemeClr val="accent1">
              <a:alpha val="82000"/>
            </a:schemeClr>
          </a:solidFill>
          <a:ln w="19050">
            <a:solidFill>
              <a:schemeClr val="bg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None/>
            </a:pPr>
            <a:r>
              <a:rPr lang="en-US" sz="1400">
                <a:solidFill>
                  <a:schemeClr val="bg1"/>
                </a:solidFill>
              </a:rPr>
              <a:t>Version  2.05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DE8581D4-3240-B84B-B927-EFFED5BE8CCD}"/>
              </a:ext>
            </a:extLst>
          </p:cNvPr>
          <p:cNvSpPr txBox="1">
            <a:spLocks/>
          </p:cNvSpPr>
          <p:nvPr/>
        </p:nvSpPr>
        <p:spPr>
          <a:xfrm>
            <a:off x="4855887" y="1465638"/>
            <a:ext cx="2089484" cy="439035"/>
          </a:xfrm>
          <a:prstGeom prst="rect">
            <a:avLst/>
          </a:prstGeom>
          <a:solidFill>
            <a:schemeClr val="accent1">
              <a:alpha val="82000"/>
            </a:schemeClr>
          </a:solidFill>
          <a:ln w="19050">
            <a:solidFill>
              <a:schemeClr val="bg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</a:rPr>
              <a:t>Lecture – 20</a:t>
            </a: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E7A52A29-08D5-ABF3-54BC-3AEB94239CB9}"/>
              </a:ext>
            </a:extLst>
          </p:cNvPr>
          <p:cNvSpPr txBox="1">
            <a:spLocks/>
          </p:cNvSpPr>
          <p:nvPr/>
        </p:nvSpPr>
        <p:spPr>
          <a:xfrm>
            <a:off x="9308854" y="6315275"/>
            <a:ext cx="2650346" cy="439035"/>
          </a:xfrm>
          <a:prstGeom prst="rect">
            <a:avLst/>
          </a:prstGeom>
          <a:solidFill>
            <a:schemeClr val="accent1">
              <a:alpha val="82000"/>
            </a:schemeClr>
          </a:solidFill>
          <a:ln w="19050">
            <a:solidFill>
              <a:schemeClr val="bg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</a:rPr>
              <a:t>Frontier </a:t>
            </a:r>
            <a:r>
              <a:rPr lang="en-US" sz="2400" dirty="0" err="1">
                <a:solidFill>
                  <a:schemeClr val="bg1"/>
                </a:solidFill>
              </a:rPr>
              <a:t>Exascale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250C1F15-A5D2-6718-6E79-7E8DD00DA9FF}"/>
              </a:ext>
            </a:extLst>
          </p:cNvPr>
          <p:cNvSpPr txBox="1">
            <a:spLocks/>
          </p:cNvSpPr>
          <p:nvPr/>
        </p:nvSpPr>
        <p:spPr>
          <a:xfrm>
            <a:off x="4453621" y="2175496"/>
            <a:ext cx="2894016" cy="439036"/>
          </a:xfrm>
          <a:prstGeom prst="rect">
            <a:avLst/>
          </a:prstGeom>
          <a:solidFill>
            <a:schemeClr val="accent1">
              <a:alpha val="82000"/>
            </a:schemeClr>
          </a:solidFill>
          <a:ln w="19050">
            <a:solidFill>
              <a:schemeClr val="bg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</a:rPr>
              <a:t>Final Exam Review</a:t>
            </a:r>
          </a:p>
        </p:txBody>
      </p:sp>
    </p:spTree>
    <p:extLst>
      <p:ext uri="{BB962C8B-B14F-4D97-AF65-F5344CB8AC3E}">
        <p14:creationId xmlns:p14="http://schemas.microsoft.com/office/powerpoint/2010/main" val="28157959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ontent Placeholder 23">
            <a:extLst>
              <a:ext uri="{FF2B5EF4-FFF2-40B4-BE49-F238E27FC236}">
                <a16:creationId xmlns:a16="http://schemas.microsoft.com/office/drawing/2014/main" id="{87A5C572-4DDC-A791-216B-24B0508E8D8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06636" y="1360258"/>
            <a:ext cx="11578728" cy="4454553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400" dirty="0">
                <a:solidFill>
                  <a:schemeClr val="tx2"/>
                </a:solidFill>
              </a:rPr>
              <a:t>In evaluation of </a:t>
            </a:r>
            <a:r>
              <a:rPr lang="en-US" sz="2400" dirty="0">
                <a:solidFill>
                  <a:srgbClr val="2C895B"/>
                </a:solidFill>
              </a:rPr>
              <a:t>conditional guard expressions, </a:t>
            </a:r>
            <a:r>
              <a:rPr lang="en-US" sz="2400" dirty="0">
                <a:solidFill>
                  <a:schemeClr val="tx2"/>
                </a:solidFill>
              </a:rPr>
              <a:t>C uses what is called </a:t>
            </a:r>
            <a:r>
              <a:rPr lang="en-US" sz="2400" b="1" dirty="0">
                <a:solidFill>
                  <a:srgbClr val="C00000"/>
                </a:solidFill>
              </a:rPr>
              <a:t>short circu</a:t>
            </a:r>
            <a:r>
              <a:rPr lang="en-US" sz="2400" dirty="0">
                <a:solidFill>
                  <a:srgbClr val="C00000"/>
                </a:solidFill>
              </a:rPr>
              <a:t>it </a:t>
            </a:r>
            <a:r>
              <a:rPr lang="en-US" sz="2400" dirty="0">
                <a:solidFill>
                  <a:schemeClr val="tx2"/>
                </a:solidFill>
              </a:rPr>
              <a:t>or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b="1" dirty="0">
                <a:solidFill>
                  <a:srgbClr val="C00000"/>
                </a:solidFill>
              </a:rPr>
              <a:t>minimal</a:t>
            </a:r>
            <a:r>
              <a:rPr lang="en-US" sz="2400" dirty="0">
                <a:solidFill>
                  <a:srgbClr val="C00000"/>
                </a:solidFill>
              </a:rPr>
              <a:t> evaluation</a:t>
            </a:r>
          </a:p>
          <a:p>
            <a:endParaRPr lang="en-US" sz="3600" dirty="0">
              <a:solidFill>
                <a:schemeClr val="tx2"/>
              </a:solidFill>
            </a:endParaRPr>
          </a:p>
          <a:p>
            <a:r>
              <a:rPr lang="en-US" sz="2400" b="1" dirty="0">
                <a:solidFill>
                  <a:schemeClr val="tx2"/>
                </a:solidFill>
              </a:rPr>
              <a:t>Each</a:t>
            </a:r>
            <a:r>
              <a:rPr lang="en-US" sz="2400" dirty="0">
                <a:solidFill>
                  <a:srgbClr val="F37440"/>
                </a:solidFill>
              </a:rPr>
              <a:t> expression argument </a:t>
            </a:r>
            <a:r>
              <a:rPr lang="en-US" sz="2400" dirty="0">
                <a:solidFill>
                  <a:schemeClr val="tx2"/>
                </a:solidFill>
              </a:rPr>
              <a:t>is </a:t>
            </a:r>
            <a:r>
              <a:rPr lang="en-US" sz="2400" dirty="0">
                <a:solidFill>
                  <a:srgbClr val="2C895B"/>
                </a:solidFill>
              </a:rPr>
              <a:t>evaluated </a:t>
            </a:r>
            <a:r>
              <a:rPr lang="en-US" sz="2400" b="1" dirty="0">
                <a:solidFill>
                  <a:srgbClr val="2C895B"/>
                </a:solidFill>
              </a:rPr>
              <a:t>in sequence </a:t>
            </a:r>
            <a:r>
              <a:rPr lang="en-US" sz="2400" dirty="0">
                <a:solidFill>
                  <a:srgbClr val="2C895B"/>
                </a:solidFill>
              </a:rPr>
              <a:t>from </a:t>
            </a:r>
            <a:r>
              <a:rPr lang="en-US" sz="2400" dirty="0">
                <a:solidFill>
                  <a:schemeClr val="accent1"/>
                </a:solidFill>
              </a:rPr>
              <a:t>left to right </a:t>
            </a:r>
            <a:r>
              <a:rPr lang="en-US" sz="2400" dirty="0">
                <a:solidFill>
                  <a:schemeClr val="tx2"/>
                </a:solidFill>
              </a:rPr>
              <a:t>including any </a:t>
            </a:r>
            <a:r>
              <a:rPr lang="en-US" sz="2400" dirty="0">
                <a:solidFill>
                  <a:srgbClr val="FF0000"/>
                </a:solidFill>
              </a:rPr>
              <a:t>side effects  </a:t>
            </a:r>
            <a:r>
              <a:rPr lang="en-US" sz="2400" dirty="0">
                <a:solidFill>
                  <a:schemeClr val="tx2"/>
                </a:solidFill>
              </a:rPr>
              <a:t>(modified using parenthesis), </a:t>
            </a:r>
            <a:r>
              <a:rPr lang="en-US" sz="2400" b="1" dirty="0">
                <a:solidFill>
                  <a:srgbClr val="0070C0"/>
                </a:solidFill>
              </a:rPr>
              <a:t>before</a:t>
            </a:r>
            <a:r>
              <a:rPr lang="en-US" sz="2400" dirty="0">
                <a:solidFill>
                  <a:schemeClr val="tx2"/>
                </a:solidFill>
              </a:rPr>
              <a:t> (optionally) </a:t>
            </a:r>
            <a:r>
              <a:rPr lang="en-US" sz="2400" dirty="0">
                <a:solidFill>
                  <a:srgbClr val="2C895B"/>
                </a:solidFill>
              </a:rPr>
              <a:t>evaluating the next expression argument</a:t>
            </a:r>
          </a:p>
          <a:p>
            <a:r>
              <a:rPr lang="en-US" sz="2400" dirty="0">
                <a:solidFill>
                  <a:schemeClr val="tx2"/>
                </a:solidFill>
              </a:rPr>
              <a:t>If after </a:t>
            </a:r>
            <a:r>
              <a:rPr lang="en-US" sz="2400" dirty="0">
                <a:solidFill>
                  <a:srgbClr val="2C895B"/>
                </a:solidFill>
              </a:rPr>
              <a:t>evaluating an argument</a:t>
            </a:r>
            <a:r>
              <a:rPr lang="en-US" sz="2400" dirty="0">
                <a:solidFill>
                  <a:schemeClr val="tx2"/>
                </a:solidFill>
              </a:rPr>
              <a:t>, the </a:t>
            </a:r>
            <a:r>
              <a:rPr lang="en-US" sz="2400" dirty="0">
                <a:solidFill>
                  <a:srgbClr val="F37440"/>
                </a:solidFill>
              </a:rPr>
              <a:t>value of the entire expression can be determined</a:t>
            </a:r>
            <a:r>
              <a:rPr lang="en-US" sz="2400" dirty="0">
                <a:solidFill>
                  <a:schemeClr val="tx2"/>
                </a:solidFill>
              </a:rPr>
              <a:t>, then the </a:t>
            </a:r>
            <a:r>
              <a:rPr lang="en-US" sz="2400" dirty="0">
                <a:solidFill>
                  <a:srgbClr val="C00000"/>
                </a:solidFill>
              </a:rPr>
              <a:t>remaining arguments are NOT evaluated </a:t>
            </a:r>
            <a:r>
              <a:rPr lang="en-US" sz="2400" i="1" dirty="0">
                <a:solidFill>
                  <a:srgbClr val="7030A0"/>
                </a:solidFill>
              </a:rPr>
              <a:t>(for performance)  </a:t>
            </a: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3B9562-FFFD-0649-B4D1-5311765C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7" y="79997"/>
            <a:ext cx="10515600" cy="492880"/>
          </a:xfrm>
        </p:spPr>
        <p:txBody>
          <a:bodyPr/>
          <a:lstStyle/>
          <a:p>
            <a:r>
              <a:rPr lang="en-US" dirty="0"/>
              <a:t>Program Flow – Short Circuit or Minimal Evaluation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CDD4079-75CF-4440-8916-EEF44A2D81FE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E587D27-3E83-5DDE-73F4-C57E45F7DC07}"/>
              </a:ext>
            </a:extLst>
          </p:cNvPr>
          <p:cNvSpPr/>
          <p:nvPr/>
        </p:nvSpPr>
        <p:spPr bwMode="auto">
          <a:xfrm>
            <a:off x="687538" y="2365823"/>
            <a:ext cx="10443989" cy="443389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if ((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== 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5) </a:t>
            </a:r>
            <a:r>
              <a:rPr lang="en-US" sz="22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||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sz="22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3))  </a:t>
            </a:r>
            <a:r>
              <a:rPr lang="en-US" sz="2200" b="1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sz="2200" b="1" i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x == 5</a:t>
            </a:r>
            <a:r>
              <a:rPr lang="en-US" sz="2200" b="1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then </a:t>
            </a:r>
            <a:r>
              <a:rPr lang="en-US" sz="2200" b="1" i="1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 &gt; 3 is not evaluated</a:t>
            </a:r>
          </a:p>
        </p:txBody>
      </p:sp>
      <p:sp>
        <p:nvSpPr>
          <p:cNvPr id="3" name="Up Arrow 2">
            <a:extLst>
              <a:ext uri="{FF2B5EF4-FFF2-40B4-BE49-F238E27FC236}">
                <a16:creationId xmlns:a16="http://schemas.microsoft.com/office/drawing/2014/main" id="{25FEDB70-D422-3128-A2E5-DC1954F31E68}"/>
              </a:ext>
            </a:extLst>
          </p:cNvPr>
          <p:cNvSpPr/>
          <p:nvPr/>
        </p:nvSpPr>
        <p:spPr>
          <a:xfrm>
            <a:off x="1874521" y="2862723"/>
            <a:ext cx="322530" cy="317784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Up Arrow 10">
            <a:extLst>
              <a:ext uri="{FF2B5EF4-FFF2-40B4-BE49-F238E27FC236}">
                <a16:creationId xmlns:a16="http://schemas.microsoft.com/office/drawing/2014/main" id="{9DC275CC-3EC2-326B-CEAB-1FC68DF3DC03}"/>
              </a:ext>
            </a:extLst>
          </p:cNvPr>
          <p:cNvSpPr/>
          <p:nvPr/>
        </p:nvSpPr>
        <p:spPr>
          <a:xfrm>
            <a:off x="3603671" y="2831848"/>
            <a:ext cx="322530" cy="317784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304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uiExpand="1" build="p" animBg="1"/>
      <p:bldP spid="18" grpId="0"/>
      <p:bldP spid="7" grpId="0" animBg="1"/>
      <p:bldP spid="3" grpId="0" animBg="1"/>
      <p:bldP spid="11" grpId="0" animBg="1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E30DA81-9A6C-BB42-9D77-EC2D47578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37" y="0"/>
            <a:ext cx="12028525" cy="1143195"/>
          </a:xfrm>
        </p:spPr>
        <p:txBody>
          <a:bodyPr/>
          <a:lstStyle/>
          <a:p>
            <a:r>
              <a:rPr lang="en-US" dirty="0"/>
              <a:t>Different Type of Numbers each have a Fixed # of Bits</a:t>
            </a:r>
            <a:br>
              <a:rPr lang="en-US" dirty="0"/>
            </a:br>
            <a:r>
              <a:rPr lang="en-US" dirty="0"/>
              <a:t>      </a:t>
            </a:r>
            <a:r>
              <a:rPr lang="en-US" dirty="0">
                <a:solidFill>
                  <a:srgbClr val="2C895B"/>
                </a:solidFill>
              </a:rPr>
              <a:t>Spanning one or more contiguous bytes of memory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3D86B3-A9C0-0448-9259-3DA94317B7D7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EC369CE-B272-1E98-0552-B775832FDF83}"/>
              </a:ext>
            </a:extLst>
          </p:cNvPr>
          <p:cNvGraphicFramePr>
            <a:graphicFrameLocks noGrp="1"/>
          </p:cNvGraphicFramePr>
          <p:nvPr/>
        </p:nvGraphicFramePr>
        <p:xfrm>
          <a:off x="580576" y="1532380"/>
          <a:ext cx="4573236" cy="4511040"/>
        </p:xfrm>
        <a:graphic>
          <a:graphicData uri="http://schemas.openxmlformats.org/drawingml/2006/table">
            <a:tbl>
              <a:tblPr firstRow="1" bandRow="1">
                <a:tableStyleId>{91EBBBCC-DAD2-459C-BE2E-F6DE35CF9A28}</a:tableStyleId>
              </a:tblPr>
              <a:tblGrid>
                <a:gridCol w="29741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9903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7787"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Roboto Regular" charset="0"/>
                          <a:cs typeface="Consolas" panose="020B0609020204030204" pitchFamily="49" charset="0"/>
                        </a:rPr>
                        <a:t>C Data Type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Roboto Regular" charset="0"/>
                          <a:cs typeface="Consolas" panose="020B0609020204030204" pitchFamily="49" charset="0"/>
                        </a:rPr>
                        <a:t>AArch-32 </a:t>
                      </a:r>
                    </a:p>
                    <a:p>
                      <a:pPr algn="ctr"/>
                      <a:r>
                        <a:rPr lang="en-US" sz="2000" b="1" i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Roboto Regular" charset="0"/>
                          <a:cs typeface="Consolas" panose="020B0609020204030204" pitchFamily="49" charset="0"/>
                        </a:rPr>
                        <a:t>contiguous Bytes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char </a:t>
                      </a:r>
                      <a:r>
                        <a:rPr lang="en-US" sz="1800" b="0" i="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(arm unsigned)</a:t>
                      </a:r>
                      <a:endParaRPr lang="en-US" sz="2000" b="0" i="0" dirty="0">
                        <a:solidFill>
                          <a:srgbClr val="FF0000"/>
                        </a:solidFill>
                        <a:latin typeface="Consolas" panose="020B0609020204030204" pitchFamily="49" charset="0"/>
                        <a:ea typeface="Anonymous Pro" panose="020606090302020005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    short int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unsigned short </a:t>
                      </a:r>
                      <a:r>
                        <a:rPr lang="en-US" sz="2000" b="0" i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int</a:t>
                      </a:r>
                      <a:endParaRPr lang="en-US" sz="2000" b="0" i="0" dirty="0">
                        <a:solidFill>
                          <a:schemeClr val="tx1">
                            <a:lumMod val="50000"/>
                          </a:schemeClr>
                        </a:solidFill>
                        <a:latin typeface="Consolas" panose="020B0609020204030204" pitchFamily="49" charset="0"/>
                        <a:ea typeface="Anonymous Pro" panose="020606090302020005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          </a:t>
                      </a:r>
                      <a:r>
                        <a:rPr lang="en-US" sz="2000" b="0" i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int</a:t>
                      </a:r>
                      <a:endParaRPr lang="en-US" sz="2000" b="0" i="0" dirty="0">
                        <a:solidFill>
                          <a:schemeClr val="tx1">
                            <a:lumMod val="50000"/>
                          </a:schemeClr>
                        </a:solidFill>
                        <a:latin typeface="Consolas" panose="020B0609020204030204" pitchFamily="49" charset="0"/>
                        <a:ea typeface="Anonymous Pro" panose="020606090302020005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57015124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 unsigned </a:t>
                      </a:r>
                      <a:r>
                        <a:rPr lang="en-US" sz="2000" b="0" i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int</a:t>
                      </a:r>
                      <a:endParaRPr lang="en-US" sz="2000" b="0" i="0" dirty="0">
                        <a:solidFill>
                          <a:schemeClr val="tx1">
                            <a:lumMod val="50000"/>
                          </a:schemeClr>
                        </a:solidFill>
                        <a:latin typeface="Consolas" panose="020B0609020204030204" pitchFamily="49" charset="0"/>
                        <a:ea typeface="Anonymous Pro" panose="020606090302020005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     long </a:t>
                      </a:r>
                      <a:r>
                        <a:rPr lang="en-US" sz="2000" b="0" i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int</a:t>
                      </a:r>
                      <a:endParaRPr lang="en-US" sz="2000" b="0" i="0" dirty="0">
                        <a:solidFill>
                          <a:schemeClr val="tx1">
                            <a:lumMod val="50000"/>
                          </a:schemeClr>
                        </a:solidFill>
                        <a:latin typeface="Consolas" panose="020B0609020204030204" pitchFamily="49" charset="0"/>
                        <a:ea typeface="Anonymous Pro" panose="020606090302020005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long </a:t>
                      </a:r>
                      <a:r>
                        <a:rPr lang="en-US" sz="2000" b="0" i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long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2000" b="0" i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int</a:t>
                      </a:r>
                      <a:endParaRPr lang="en-US" sz="2000" b="0" i="0" dirty="0">
                        <a:solidFill>
                          <a:schemeClr val="tx1">
                            <a:lumMod val="50000"/>
                          </a:schemeClr>
                        </a:solidFill>
                        <a:latin typeface="Consolas" panose="020B0609020204030204" pitchFamily="49" charset="0"/>
                        <a:ea typeface="Anonymous Pro" panose="020606090302020005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        float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       double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  long double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43745716"/>
                  </a:ext>
                </a:extLst>
              </a:tr>
              <a:tr h="139512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    </a:t>
                      </a:r>
                      <a:r>
                        <a:rPr lang="en-US" sz="2000" b="0" i="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pointer *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13588530"/>
                  </a:ext>
                </a:extLst>
              </a:tr>
            </a:tbl>
          </a:graphicData>
        </a:graphic>
      </p:graphicFrame>
      <p:grpSp>
        <p:nvGrpSpPr>
          <p:cNvPr id="17" name="Group 16">
            <a:extLst>
              <a:ext uri="{FF2B5EF4-FFF2-40B4-BE49-F238E27FC236}">
                <a16:creationId xmlns:a16="http://schemas.microsoft.com/office/drawing/2014/main" id="{3EAAFBF3-535B-D7CE-0B19-845F5BF3930B}"/>
              </a:ext>
            </a:extLst>
          </p:cNvPr>
          <p:cNvGrpSpPr/>
          <p:nvPr/>
        </p:nvGrpSpPr>
        <p:grpSpPr>
          <a:xfrm>
            <a:off x="5512603" y="4977994"/>
            <a:ext cx="5743020" cy="1036727"/>
            <a:chOff x="2336011" y="1981756"/>
            <a:chExt cx="7698507" cy="1155605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886A714-B34F-82FF-65BC-25E778F4533F}"/>
                </a:ext>
              </a:extLst>
            </p:cNvPr>
            <p:cNvSpPr txBox="1"/>
            <p:nvPr/>
          </p:nvSpPr>
          <p:spPr>
            <a:xfrm>
              <a:off x="9655933" y="2821198"/>
              <a:ext cx="361433" cy="3087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0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D6979A1-02E3-D090-0145-278D55B70DC5}"/>
                </a:ext>
              </a:extLst>
            </p:cNvPr>
            <p:cNvSpPr txBox="1"/>
            <p:nvPr/>
          </p:nvSpPr>
          <p:spPr>
            <a:xfrm>
              <a:off x="2336011" y="2828600"/>
              <a:ext cx="475319" cy="3087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31</a:t>
              </a: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F64DB17E-8EC1-B37E-E259-DCAC7D296277}"/>
                </a:ext>
              </a:extLst>
            </p:cNvPr>
            <p:cNvGrpSpPr/>
            <p:nvPr/>
          </p:nvGrpSpPr>
          <p:grpSpPr>
            <a:xfrm>
              <a:off x="2359927" y="1981756"/>
              <a:ext cx="7674591" cy="764961"/>
              <a:chOff x="4209859" y="2987125"/>
              <a:chExt cx="4619646" cy="569108"/>
            </a:xfrm>
          </p:grpSpPr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9CAC3A0-06B2-4485-0D44-85D7845885E5}"/>
                  </a:ext>
                </a:extLst>
              </p:cNvPr>
              <p:cNvSpPr txBox="1"/>
              <p:nvPr/>
            </p:nvSpPr>
            <p:spPr>
              <a:xfrm>
                <a:off x="7663617" y="3244334"/>
                <a:ext cx="1165888" cy="306279"/>
              </a:xfrm>
              <a:prstGeom prst="rect">
                <a:avLst/>
              </a:prstGeom>
              <a:solidFill>
                <a:srgbClr val="FF0000"/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accent6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</a:t>
                </a:r>
                <a:r>
                  <a:rPr lang="en-US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0000000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B0F5793-F1FE-8533-7745-BA2721312F84}"/>
                  </a:ext>
                </a:extLst>
              </p:cNvPr>
              <p:cNvSpPr txBox="1"/>
              <p:nvPr/>
            </p:nvSpPr>
            <p:spPr>
              <a:xfrm>
                <a:off x="6507156" y="3244334"/>
                <a:ext cx="1156460" cy="306279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accent6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</a:t>
                </a:r>
                <a:r>
                  <a:rPr lang="en-US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0000001</a:t>
                </a: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60D1B86-0D64-DE7F-722E-AD34530503B5}"/>
                  </a:ext>
                </a:extLst>
              </p:cNvPr>
              <p:cNvSpPr txBox="1"/>
              <p:nvPr/>
            </p:nvSpPr>
            <p:spPr>
              <a:xfrm>
                <a:off x="5358508" y="3249954"/>
                <a:ext cx="1148647" cy="306279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accent6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</a:t>
                </a:r>
                <a:r>
                  <a:rPr lang="en-US" b="1" dirty="0">
                    <a:solidFill>
                      <a:srgbClr val="7030A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0000010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FC135CD-7B00-FAEE-AF28-1B36A90B6A9A}"/>
                  </a:ext>
                </a:extLst>
              </p:cNvPr>
              <p:cNvSpPr txBox="1"/>
              <p:nvPr/>
            </p:nvSpPr>
            <p:spPr>
              <a:xfrm>
                <a:off x="4209859" y="3249954"/>
                <a:ext cx="1148647" cy="306279"/>
              </a:xfrm>
              <a:prstGeom prst="rect">
                <a:avLst/>
              </a:prstGeom>
              <a:solidFill>
                <a:srgbClr val="00B050"/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accent6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</a:t>
                </a:r>
                <a:r>
                  <a:rPr lang="en-US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0000011</a:t>
                </a:r>
              </a:p>
            </p:txBody>
          </p:sp>
          <p:sp>
            <p:nvSpPr>
              <p:cNvPr id="29" name="Rectangle 30">
                <a:extLst>
                  <a:ext uri="{FF2B5EF4-FFF2-40B4-BE49-F238E27FC236}">
                    <a16:creationId xmlns:a16="http://schemas.microsoft.com/office/drawing/2014/main" id="{F2B19048-0A3A-2F54-ADA1-8955F8DA47E5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3"/>
                </p:custDataLst>
              </p:nvPr>
            </p:nvSpPr>
            <p:spPr bwMode="auto">
              <a:xfrm>
                <a:off x="5160855" y="2987125"/>
                <a:ext cx="2557264" cy="236515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square" lIns="63500" tIns="25400" rIns="63500" bIns="25400">
                <a:spAutoFit/>
              </a:bodyPr>
              <a:lstStyle/>
              <a:p>
                <a:pPr>
                  <a:lnSpc>
                    <a:spcPct val="95000"/>
                  </a:lnSpc>
                </a:pPr>
                <a:r>
                  <a:rPr lang="en-US" sz="1600" b="1" dirty="0">
                    <a:solidFill>
                      <a:schemeClr val="accent1"/>
                    </a:solidFill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Word</a:t>
                </a:r>
                <a:r>
                  <a:rPr lang="en-US" sz="1600" dirty="0">
                    <a:solidFill>
                      <a:schemeClr val="tx2"/>
                    </a:solidFill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 32-bit integer uses 4 bytes</a:t>
                </a:r>
                <a:endParaRPr lang="en-US" sz="1600" b="0" dirty="0">
                  <a:solidFill>
                    <a:schemeClr val="tx2"/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4833B9A-D560-9291-AAAF-E82DDACC88C7}"/>
              </a:ext>
            </a:extLst>
          </p:cNvPr>
          <p:cNvGrpSpPr/>
          <p:nvPr/>
        </p:nvGrpSpPr>
        <p:grpSpPr>
          <a:xfrm>
            <a:off x="8101260" y="3063707"/>
            <a:ext cx="3554020" cy="1047573"/>
            <a:chOff x="5915191" y="1985317"/>
            <a:chExt cx="4759380" cy="1067663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5320850-43F5-F27B-3893-394E16515534}"/>
                </a:ext>
              </a:extLst>
            </p:cNvPr>
            <p:cNvSpPr txBox="1"/>
            <p:nvPr/>
          </p:nvSpPr>
          <p:spPr>
            <a:xfrm>
              <a:off x="9638485" y="2775981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0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EAAF014-8D47-F956-DF0E-6F9CBC4D00E9}"/>
                </a:ext>
              </a:extLst>
            </p:cNvPr>
            <p:cNvSpPr txBox="1"/>
            <p:nvPr/>
          </p:nvSpPr>
          <p:spPr>
            <a:xfrm>
              <a:off x="8025255" y="2690327"/>
              <a:ext cx="26962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7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F4200A2-4C82-1DFF-CAA8-2AA9921D0868}"/>
                </a:ext>
              </a:extLst>
            </p:cNvPr>
            <p:cNvSpPr txBox="1"/>
            <p:nvPr/>
          </p:nvSpPr>
          <p:spPr>
            <a:xfrm>
              <a:off x="6088992" y="2703726"/>
              <a:ext cx="35458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15</a:t>
              </a:r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1A3F4058-45BA-C3C7-1F4F-BB3F87B7CBCD}"/>
                </a:ext>
              </a:extLst>
            </p:cNvPr>
            <p:cNvGrpSpPr/>
            <p:nvPr/>
          </p:nvGrpSpPr>
          <p:grpSpPr>
            <a:xfrm>
              <a:off x="5915191" y="1985317"/>
              <a:ext cx="4759380" cy="718582"/>
              <a:chOff x="6349916" y="2989772"/>
              <a:chExt cx="2864863" cy="534603"/>
            </a:xfrm>
          </p:grpSpPr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A3EA753-FA11-8723-4085-A53A23128E6C}"/>
                  </a:ext>
                </a:extLst>
              </p:cNvPr>
              <p:cNvSpPr txBox="1"/>
              <p:nvPr/>
            </p:nvSpPr>
            <p:spPr>
              <a:xfrm>
                <a:off x="7691000" y="3229098"/>
                <a:ext cx="1162922" cy="280041"/>
              </a:xfrm>
              <a:prstGeom prst="rect">
                <a:avLst/>
              </a:prstGeom>
              <a:solidFill>
                <a:srgbClr val="FF0000"/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accent6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</a:t>
                </a:r>
                <a:r>
                  <a:rPr lang="en-US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0000000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515CCF78-046B-27D8-6286-6085CE13EEA7}"/>
                  </a:ext>
                </a:extLst>
              </p:cNvPr>
              <p:cNvSpPr txBox="1"/>
              <p:nvPr/>
            </p:nvSpPr>
            <p:spPr>
              <a:xfrm>
                <a:off x="6513187" y="3244334"/>
                <a:ext cx="1163274" cy="280041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accent6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</a:t>
                </a:r>
                <a:r>
                  <a:rPr lang="en-US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00000001</a:t>
                </a:r>
              </a:p>
            </p:txBody>
          </p:sp>
          <p:sp>
            <p:nvSpPr>
              <p:cNvPr id="40" name="Rectangle 30">
                <a:extLst>
                  <a:ext uri="{FF2B5EF4-FFF2-40B4-BE49-F238E27FC236}">
                    <a16:creationId xmlns:a16="http://schemas.microsoft.com/office/drawing/2014/main" id="{B764CA87-59D1-C2B3-A3F8-3EA182B38127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2"/>
                </p:custDataLst>
              </p:nvPr>
            </p:nvSpPr>
            <p:spPr bwMode="auto">
              <a:xfrm>
                <a:off x="6349916" y="2989772"/>
                <a:ext cx="2864863" cy="212184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square" lIns="63500" tIns="25400" rIns="63500" bIns="25400">
                <a:spAutoFit/>
              </a:bodyPr>
              <a:lstStyle/>
              <a:p>
                <a:pPr>
                  <a:lnSpc>
                    <a:spcPct val="95000"/>
                  </a:lnSpc>
                </a:pPr>
                <a:r>
                  <a:rPr lang="en-US" sz="1600" b="1" dirty="0">
                    <a:solidFill>
                      <a:schemeClr val="accent1"/>
                    </a:solidFill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Half Word </a:t>
                </a:r>
                <a:r>
                  <a:rPr lang="en-US" sz="1600" dirty="0">
                    <a:solidFill>
                      <a:schemeClr val="tx2"/>
                    </a:solidFill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16-bit integer uses 2 bytes</a:t>
                </a:r>
                <a:endParaRPr lang="en-US" sz="1600" b="0" dirty="0">
                  <a:solidFill>
                    <a:schemeClr val="tx2"/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26C87278-D57D-59EE-B837-A201B6E98B72}"/>
              </a:ext>
            </a:extLst>
          </p:cNvPr>
          <p:cNvGrpSpPr/>
          <p:nvPr/>
        </p:nvGrpSpPr>
        <p:grpSpPr>
          <a:xfrm>
            <a:off x="9694223" y="1627807"/>
            <a:ext cx="1610529" cy="1151762"/>
            <a:chOff x="7738742" y="1809091"/>
            <a:chExt cx="2392726" cy="1151762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61D6DD7D-CD72-9B48-843C-8D1F54660F61}"/>
                </a:ext>
              </a:extLst>
            </p:cNvPr>
            <p:cNvSpPr txBox="1"/>
            <p:nvPr/>
          </p:nvSpPr>
          <p:spPr>
            <a:xfrm>
              <a:off x="9683109" y="2683854"/>
              <a:ext cx="26962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0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F993FC8-CC8F-07FB-3A02-00B9F000D59B}"/>
                </a:ext>
              </a:extLst>
            </p:cNvPr>
            <p:cNvSpPr txBox="1"/>
            <p:nvPr/>
          </p:nvSpPr>
          <p:spPr>
            <a:xfrm>
              <a:off x="8125385" y="2665979"/>
              <a:ext cx="26962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7</a:t>
              </a:r>
            </a:p>
          </p:txBody>
        </p: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A8E4DED2-28C2-7417-9395-814A0AFB86E9}"/>
                </a:ext>
              </a:extLst>
            </p:cNvPr>
            <p:cNvGrpSpPr/>
            <p:nvPr/>
          </p:nvGrpSpPr>
          <p:grpSpPr>
            <a:xfrm>
              <a:off x="7738742" y="1809091"/>
              <a:ext cx="2392726" cy="887730"/>
              <a:chOff x="7447583" y="2858662"/>
              <a:chExt cx="1440278" cy="660443"/>
            </a:xfrm>
          </p:grpSpPr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2A7AD2AE-E21C-4FCE-9AFF-E6DF540204BA}"/>
                  </a:ext>
                </a:extLst>
              </p:cNvPr>
              <p:cNvSpPr txBox="1"/>
              <p:nvPr/>
            </p:nvSpPr>
            <p:spPr>
              <a:xfrm>
                <a:off x="7680320" y="3244334"/>
                <a:ext cx="1153696" cy="274771"/>
              </a:xfrm>
              <a:prstGeom prst="rect">
                <a:avLst/>
              </a:prstGeom>
              <a:solidFill>
                <a:srgbClr val="FF0000"/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accent6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</a:t>
                </a:r>
                <a:r>
                  <a:rPr lang="en-US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0000000</a:t>
                </a:r>
              </a:p>
            </p:txBody>
          </p:sp>
          <p:sp>
            <p:nvSpPr>
              <p:cNvPr id="50" name="Rectangle 30">
                <a:extLst>
                  <a:ext uri="{FF2B5EF4-FFF2-40B4-BE49-F238E27FC236}">
                    <a16:creationId xmlns:a16="http://schemas.microsoft.com/office/drawing/2014/main" id="{C8658133-C196-8FC6-10EA-03EFB9D2DA7B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"/>
                </p:custDataLst>
              </p:nvPr>
            </p:nvSpPr>
            <p:spPr bwMode="auto">
              <a:xfrm>
                <a:off x="7447583" y="2858662"/>
                <a:ext cx="1440278" cy="386206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square" lIns="63500" tIns="25400" rIns="63500" bIns="25400">
                <a:spAutoFit/>
              </a:bodyPr>
              <a:lstStyle/>
              <a:p>
                <a:pPr>
                  <a:lnSpc>
                    <a:spcPct val="95000"/>
                  </a:lnSpc>
                </a:pPr>
                <a:r>
                  <a:rPr lang="en-US" sz="1600" b="1" dirty="0">
                    <a:solidFill>
                      <a:schemeClr val="accent1"/>
                    </a:solidFill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Byte</a:t>
                </a:r>
                <a:r>
                  <a:rPr lang="en-US" sz="1600" dirty="0">
                    <a:solidFill>
                      <a:schemeClr val="tx2"/>
                    </a:solidFill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 8-bit integer uses 1 byte</a:t>
                </a:r>
                <a:endParaRPr lang="en-US" sz="1600" b="0" dirty="0">
                  <a:solidFill>
                    <a:schemeClr val="tx2"/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956EBD9-9A4A-3CE2-CF80-400B4F01C095}"/>
              </a:ext>
            </a:extLst>
          </p:cNvPr>
          <p:cNvGrpSpPr/>
          <p:nvPr/>
        </p:nvGrpSpPr>
        <p:grpSpPr>
          <a:xfrm>
            <a:off x="5320902" y="4387267"/>
            <a:ext cx="4134465" cy="875933"/>
            <a:chOff x="5320902" y="4387267"/>
            <a:chExt cx="4134465" cy="875933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7387503-191E-7078-0990-A148558CC5F1}"/>
                </a:ext>
              </a:extLst>
            </p:cNvPr>
            <p:cNvSpPr txBox="1"/>
            <p:nvPr/>
          </p:nvSpPr>
          <p:spPr>
            <a:xfrm>
              <a:off x="5320902" y="4387267"/>
              <a:ext cx="4134465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most significant bit (largest power of 2)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5E8C6ADD-62A8-193D-8F11-1C6ED1BF334E}"/>
                </a:ext>
              </a:extLst>
            </p:cNvPr>
            <p:cNvCxnSpPr/>
            <p:nvPr/>
          </p:nvCxnSpPr>
          <p:spPr>
            <a:xfrm>
              <a:off x="5689895" y="4756599"/>
              <a:ext cx="0" cy="506601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9FE4C4D-7CE0-2607-A033-045482EA779D}"/>
              </a:ext>
            </a:extLst>
          </p:cNvPr>
          <p:cNvGrpSpPr/>
          <p:nvPr/>
        </p:nvGrpSpPr>
        <p:grpSpPr>
          <a:xfrm>
            <a:off x="7311190" y="5557147"/>
            <a:ext cx="4275529" cy="831517"/>
            <a:chOff x="7311190" y="5557147"/>
            <a:chExt cx="4275529" cy="831517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0735920-DE33-05BE-F34B-DFF965886083}"/>
                </a:ext>
              </a:extLst>
            </p:cNvPr>
            <p:cNvSpPr txBox="1"/>
            <p:nvPr/>
          </p:nvSpPr>
          <p:spPr>
            <a:xfrm>
              <a:off x="7311190" y="6019332"/>
              <a:ext cx="4275529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least significant bit (smallest power of 2)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77431463-67C2-E1E9-E4CB-AC655F467C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905793" y="5557147"/>
              <a:ext cx="0" cy="457574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FF802F9-E944-5BB0-171D-408C6E757039}"/>
              </a:ext>
            </a:extLst>
          </p:cNvPr>
          <p:cNvGrpSpPr/>
          <p:nvPr/>
        </p:nvGrpSpPr>
        <p:grpSpPr>
          <a:xfrm>
            <a:off x="4880811" y="5647434"/>
            <a:ext cx="2274982" cy="1073181"/>
            <a:chOff x="4880811" y="5647434"/>
            <a:chExt cx="2274982" cy="1073181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D4A34C3-44AC-B099-BA24-2337899B1267}"/>
                </a:ext>
              </a:extLst>
            </p:cNvPr>
            <p:cNvSpPr txBox="1"/>
            <p:nvPr/>
          </p:nvSpPr>
          <p:spPr>
            <a:xfrm>
              <a:off x="4880811" y="6351283"/>
              <a:ext cx="2274982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most significant byte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FE312FC2-EA4F-8B0C-1406-D997C5E2B58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52774" y="5647434"/>
              <a:ext cx="0" cy="703849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6B6579F-5252-21E5-8111-791A35A57E78}"/>
              </a:ext>
            </a:extLst>
          </p:cNvPr>
          <p:cNvGrpSpPr/>
          <p:nvPr/>
        </p:nvGrpSpPr>
        <p:grpSpPr>
          <a:xfrm>
            <a:off x="9622457" y="4398660"/>
            <a:ext cx="2262158" cy="889494"/>
            <a:chOff x="9622457" y="4398660"/>
            <a:chExt cx="2262158" cy="889494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D18B7CC-C370-1BC8-ADFE-1A1DEC7E79AE}"/>
                </a:ext>
              </a:extLst>
            </p:cNvPr>
            <p:cNvSpPr txBox="1"/>
            <p:nvPr/>
          </p:nvSpPr>
          <p:spPr>
            <a:xfrm>
              <a:off x="9622457" y="4398660"/>
              <a:ext cx="2262158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least significant byte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8B4E20F6-3CFE-0D46-A0FD-ADA109F5B442}"/>
                </a:ext>
              </a:extLst>
            </p:cNvPr>
            <p:cNvCxnSpPr>
              <a:cxnSpLocks/>
            </p:cNvCxnSpPr>
            <p:nvPr/>
          </p:nvCxnSpPr>
          <p:spPr>
            <a:xfrm>
              <a:off x="10693680" y="4767992"/>
              <a:ext cx="0" cy="520162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37824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B57584-68CB-6843-AE09-E1F61BCE74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Byte Ordering of Numbers In Memory: Endianness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B2DA1-D8B2-7647-AB55-8C7E1FC8DADA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38113" y="1285868"/>
            <a:ext cx="11289665" cy="2108102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sz="2200" dirty="0">
                <a:solidFill>
                  <a:schemeClr val="tx2"/>
                </a:solidFill>
              </a:rPr>
              <a:t>Two different ways to place multi-byte integers in a </a:t>
            </a:r>
            <a:r>
              <a:rPr lang="en-US" sz="2200" dirty="0">
                <a:solidFill>
                  <a:srgbClr val="0070C0"/>
                </a:solidFill>
              </a:rPr>
              <a:t>byte addressable </a:t>
            </a:r>
            <a:r>
              <a:rPr lang="en-US" sz="2200" dirty="0">
                <a:solidFill>
                  <a:schemeClr val="tx2"/>
                </a:solidFill>
              </a:rPr>
              <a:t>memory</a:t>
            </a:r>
          </a:p>
          <a:p>
            <a:pPr>
              <a:lnSpc>
                <a:spcPct val="100000"/>
              </a:lnSpc>
              <a:defRPr/>
            </a:pPr>
            <a:r>
              <a:rPr lang="en-US" sz="2200" dirty="0">
                <a:solidFill>
                  <a:srgbClr val="0070C0"/>
                </a:solidFill>
              </a:rPr>
              <a:t>Big-endian: </a:t>
            </a:r>
            <a:r>
              <a:rPr lang="en-US" sz="2200" dirty="0">
                <a:solidFill>
                  <a:srgbClr val="7030A0"/>
                </a:solidFill>
              </a:rPr>
              <a:t>Most</a:t>
            </a:r>
            <a:r>
              <a:rPr lang="en-US" sz="2200" dirty="0">
                <a:solidFill>
                  <a:schemeClr val="tx2"/>
                </a:solidFill>
              </a:rPr>
              <a:t> Significant Byte (“</a:t>
            </a:r>
            <a:r>
              <a:rPr lang="en-US" sz="2200" dirty="0">
                <a:solidFill>
                  <a:srgbClr val="0070C0"/>
                </a:solidFill>
              </a:rPr>
              <a:t>big end</a:t>
            </a:r>
            <a:r>
              <a:rPr lang="en-US" sz="2200" dirty="0">
                <a:solidFill>
                  <a:schemeClr val="tx2"/>
                </a:solidFill>
              </a:rPr>
              <a:t>”) starts at the </a:t>
            </a:r>
            <a:r>
              <a:rPr lang="en-US" sz="2200" i="1" dirty="0">
                <a:solidFill>
                  <a:srgbClr val="F37440"/>
                </a:solidFill>
              </a:rPr>
              <a:t>lowest (starting) </a:t>
            </a:r>
            <a:r>
              <a:rPr lang="en-US" sz="2200" dirty="0">
                <a:solidFill>
                  <a:schemeClr val="tx2"/>
                </a:solidFill>
              </a:rPr>
              <a:t>address</a:t>
            </a:r>
          </a:p>
          <a:p>
            <a:pPr>
              <a:lnSpc>
                <a:spcPct val="100000"/>
              </a:lnSpc>
              <a:defRPr/>
            </a:pPr>
            <a:r>
              <a:rPr lang="en-US" sz="2200" dirty="0">
                <a:solidFill>
                  <a:srgbClr val="2C895B"/>
                </a:solidFill>
              </a:rPr>
              <a:t>Little-endian</a:t>
            </a:r>
            <a:r>
              <a:rPr lang="en-US" sz="2200" dirty="0">
                <a:solidFill>
                  <a:srgbClr val="0070C0"/>
                </a:solidFill>
              </a:rPr>
              <a:t>: </a:t>
            </a:r>
            <a:r>
              <a:rPr lang="en-US" sz="2200" dirty="0">
                <a:solidFill>
                  <a:srgbClr val="7030A0"/>
                </a:solidFill>
              </a:rPr>
              <a:t>Least</a:t>
            </a:r>
            <a:r>
              <a:rPr lang="en-US" sz="2200" dirty="0">
                <a:solidFill>
                  <a:schemeClr val="tx2"/>
                </a:solidFill>
              </a:rPr>
              <a:t> Significant Byte (“</a:t>
            </a:r>
            <a:r>
              <a:rPr lang="en-US" sz="2200" dirty="0">
                <a:solidFill>
                  <a:srgbClr val="2C895B"/>
                </a:solidFill>
              </a:rPr>
              <a:t>little end</a:t>
            </a:r>
            <a:r>
              <a:rPr lang="en-US" sz="2200" dirty="0">
                <a:solidFill>
                  <a:schemeClr val="tx2"/>
                </a:solidFill>
              </a:rPr>
              <a:t>”) starts at the </a:t>
            </a:r>
            <a:r>
              <a:rPr lang="en-US" sz="2200" i="1" dirty="0">
                <a:solidFill>
                  <a:srgbClr val="F37440"/>
                </a:solidFill>
              </a:rPr>
              <a:t>lowest (starting)</a:t>
            </a:r>
            <a:r>
              <a:rPr lang="en-US" sz="2200" dirty="0">
                <a:solidFill>
                  <a:srgbClr val="F37440"/>
                </a:solidFill>
              </a:rPr>
              <a:t> </a:t>
            </a:r>
            <a:r>
              <a:rPr lang="en-US" sz="2200" dirty="0">
                <a:solidFill>
                  <a:schemeClr val="tx2"/>
                </a:solidFill>
              </a:rPr>
              <a:t>address</a:t>
            </a:r>
          </a:p>
          <a:p>
            <a:pPr>
              <a:lnSpc>
                <a:spcPct val="100000"/>
              </a:lnSpc>
              <a:spcBef>
                <a:spcPts val="1800"/>
              </a:spcBef>
              <a:defRPr/>
            </a:pPr>
            <a:r>
              <a:rPr lang="en-US" sz="2200" dirty="0">
                <a:solidFill>
                  <a:schemeClr val="tx2"/>
                </a:solidFill>
                <a:cs typeface="Arial" panose="020B0604020202020204" pitchFamily="34" charset="0"/>
              </a:rPr>
              <a:t>Example: 32-bit integer with 4-byte data</a:t>
            </a:r>
            <a:endParaRPr lang="en-US" sz="2200" i="1" dirty="0">
              <a:solidFill>
                <a:schemeClr val="tx2"/>
              </a:solidFill>
            </a:endParaRPr>
          </a:p>
        </p:txBody>
      </p:sp>
      <p:grpSp>
        <p:nvGrpSpPr>
          <p:cNvPr id="60" name="Group 51">
            <a:extLst>
              <a:ext uri="{FF2B5EF4-FFF2-40B4-BE49-F238E27FC236}">
                <a16:creationId xmlns:a16="http://schemas.microsoft.com/office/drawing/2014/main" id="{846F14FD-9636-474D-9C6B-B02226436A12}"/>
              </a:ext>
            </a:extLst>
          </p:cNvPr>
          <p:cNvGrpSpPr>
            <a:grpSpLocks/>
          </p:cNvGrpSpPr>
          <p:nvPr>
            <p:custDataLst>
              <p:tags r:id="rId1"/>
            </p:custDataLst>
          </p:nvPr>
        </p:nvGrpSpPr>
        <p:grpSpPr bwMode="auto">
          <a:xfrm>
            <a:off x="2530049" y="4214199"/>
            <a:ext cx="3102260" cy="450575"/>
            <a:chOff x="1968" y="3120"/>
            <a:chExt cx="1728" cy="192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61" name="Rectangle 41">
              <a:extLst>
                <a:ext uri="{FF2B5EF4-FFF2-40B4-BE49-F238E27FC236}">
                  <a16:creationId xmlns:a16="http://schemas.microsoft.com/office/drawing/2014/main" id="{C715016A-EC5B-3A48-B3B0-D2AFFD130A60}"/>
                </a:ext>
              </a:extLst>
            </p:cNvPr>
            <p:cNvSpPr>
              <a:spLocks noChangeArrowheads="1"/>
            </p:cNvSpPr>
            <p:nvPr>
              <p:custDataLst>
                <p:tags r:id="rId40"/>
              </p:custDataLst>
            </p:nvPr>
          </p:nvSpPr>
          <p:spPr bwMode="auto">
            <a:xfrm>
              <a:off x="1968" y="3120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a1</a:t>
              </a:r>
            </a:p>
          </p:txBody>
        </p:sp>
        <p:sp>
          <p:nvSpPr>
            <p:cNvPr id="62" name="Rectangle 42">
              <a:extLst>
                <a:ext uri="{FF2B5EF4-FFF2-40B4-BE49-F238E27FC236}">
                  <a16:creationId xmlns:a16="http://schemas.microsoft.com/office/drawing/2014/main" id="{F280B6E4-D397-A74A-AEC9-439BFA1B6B92}"/>
                </a:ext>
              </a:extLst>
            </p:cNvPr>
            <p:cNvSpPr>
              <a:spLocks noChangeArrowheads="1"/>
            </p:cNvSpPr>
            <p:nvPr>
              <p:custDataLst>
                <p:tags r:id="rId41"/>
              </p:custDataLst>
            </p:nvPr>
          </p:nvSpPr>
          <p:spPr bwMode="auto">
            <a:xfrm>
              <a:off x="2400" y="3120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b2</a:t>
              </a:r>
            </a:p>
          </p:txBody>
        </p:sp>
        <p:sp>
          <p:nvSpPr>
            <p:cNvPr id="63" name="Rectangle 43">
              <a:extLst>
                <a:ext uri="{FF2B5EF4-FFF2-40B4-BE49-F238E27FC236}">
                  <a16:creationId xmlns:a16="http://schemas.microsoft.com/office/drawing/2014/main" id="{0E9F22C8-0ADD-2544-A58A-C3265314824B}"/>
                </a:ext>
              </a:extLst>
            </p:cNvPr>
            <p:cNvSpPr>
              <a:spLocks noChangeArrowheads="1"/>
            </p:cNvSpPr>
            <p:nvPr>
              <p:custDataLst>
                <p:tags r:id="rId42"/>
              </p:custDataLst>
            </p:nvPr>
          </p:nvSpPr>
          <p:spPr bwMode="auto">
            <a:xfrm>
              <a:off x="2832" y="3120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c3</a:t>
              </a:r>
            </a:p>
          </p:txBody>
        </p:sp>
        <p:sp>
          <p:nvSpPr>
            <p:cNvPr id="64" name="Rectangle 44">
              <a:extLst>
                <a:ext uri="{FF2B5EF4-FFF2-40B4-BE49-F238E27FC236}">
                  <a16:creationId xmlns:a16="http://schemas.microsoft.com/office/drawing/2014/main" id="{BE2A12A6-CEF3-5749-91CE-3FF87426B732}"/>
                </a:ext>
              </a:extLst>
            </p:cNvPr>
            <p:cNvSpPr>
              <a:spLocks noChangeArrowheads="1"/>
            </p:cNvSpPr>
            <p:nvPr>
              <p:custDataLst>
                <p:tags r:id="rId43"/>
              </p:custDataLst>
            </p:nvPr>
          </p:nvSpPr>
          <p:spPr bwMode="auto">
            <a:xfrm>
              <a:off x="3264" y="3120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d4</a:t>
              </a:r>
            </a:p>
          </p:txBody>
        </p:sp>
      </p:grpSp>
      <p:grpSp>
        <p:nvGrpSpPr>
          <p:cNvPr id="70" name="Group 49">
            <a:extLst>
              <a:ext uri="{FF2B5EF4-FFF2-40B4-BE49-F238E27FC236}">
                <a16:creationId xmlns:a16="http://schemas.microsoft.com/office/drawing/2014/main" id="{77085040-644A-814B-9017-254F96207074}"/>
              </a:ext>
            </a:extLst>
          </p:cNvPr>
          <p:cNvGrpSpPr>
            <a:grpSpLocks/>
          </p:cNvGrpSpPr>
          <p:nvPr>
            <p:custDataLst>
              <p:tags r:id="rId2"/>
            </p:custDataLst>
          </p:nvPr>
        </p:nvGrpSpPr>
        <p:grpSpPr bwMode="auto">
          <a:xfrm>
            <a:off x="9649421" y="3859298"/>
            <a:ext cx="1371600" cy="2417763"/>
            <a:chOff x="2784" y="3294"/>
            <a:chExt cx="864" cy="1523"/>
          </a:xfrm>
        </p:grpSpPr>
        <p:sp>
          <p:nvSpPr>
            <p:cNvPr id="71" name="Rectangle 5">
              <a:extLst>
                <a:ext uri="{FF2B5EF4-FFF2-40B4-BE49-F238E27FC236}">
                  <a16:creationId xmlns:a16="http://schemas.microsoft.com/office/drawing/2014/main" id="{DAEA0969-C689-1541-9DCD-750EB6DF0C67}"/>
                </a:ext>
              </a:extLst>
            </p:cNvPr>
            <p:cNvSpPr>
              <a:spLocks noChangeArrowheads="1"/>
            </p:cNvSpPr>
            <p:nvPr>
              <p:custDataLst>
                <p:tags r:id="rId28"/>
              </p:custDataLst>
            </p:nvPr>
          </p:nvSpPr>
          <p:spPr bwMode="auto">
            <a:xfrm>
              <a:off x="3216" y="4252"/>
              <a:ext cx="432" cy="192"/>
            </a:xfrm>
            <a:prstGeom prst="rect">
              <a:avLst/>
            </a:prstGeom>
            <a:solidFill>
              <a:schemeClr val="bg1"/>
            </a:solidFill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sz="2000" b="0" dirty="0">
                  <a:latin typeface="Calibri" panose="020F0502020204030204" pitchFamily="34" charset="0"/>
                  <a:cs typeface="Calibri" panose="020F0502020204030204" pitchFamily="34" charset="0"/>
                </a:rPr>
                <a:t>0x100</a:t>
              </a:r>
            </a:p>
          </p:txBody>
        </p:sp>
        <p:sp>
          <p:nvSpPr>
            <p:cNvPr id="72" name="Rectangle 6">
              <a:extLst>
                <a:ext uri="{FF2B5EF4-FFF2-40B4-BE49-F238E27FC236}">
                  <a16:creationId xmlns:a16="http://schemas.microsoft.com/office/drawing/2014/main" id="{5C066A7D-1924-C142-B231-7FFFED27AEC7}"/>
                </a:ext>
              </a:extLst>
            </p:cNvPr>
            <p:cNvSpPr>
              <a:spLocks noChangeArrowheads="1"/>
            </p:cNvSpPr>
            <p:nvPr>
              <p:custDataLst>
                <p:tags r:id="rId29"/>
              </p:custDataLst>
            </p:nvPr>
          </p:nvSpPr>
          <p:spPr bwMode="auto">
            <a:xfrm>
              <a:off x="3216" y="4042"/>
              <a:ext cx="432" cy="192"/>
            </a:xfrm>
            <a:prstGeom prst="rect">
              <a:avLst/>
            </a:prstGeom>
            <a:solidFill>
              <a:schemeClr val="bg1"/>
            </a:solidFill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sz="2000" b="0" dirty="0">
                  <a:latin typeface="Calibri" panose="020F0502020204030204" pitchFamily="34" charset="0"/>
                  <a:cs typeface="Calibri" panose="020F0502020204030204" pitchFamily="34" charset="0"/>
                </a:rPr>
                <a:t>0x101</a:t>
              </a:r>
            </a:p>
          </p:txBody>
        </p:sp>
        <p:sp>
          <p:nvSpPr>
            <p:cNvPr id="73" name="Rectangle 7">
              <a:extLst>
                <a:ext uri="{FF2B5EF4-FFF2-40B4-BE49-F238E27FC236}">
                  <a16:creationId xmlns:a16="http://schemas.microsoft.com/office/drawing/2014/main" id="{37FFD468-834D-C746-B2A1-3C266C196972}"/>
                </a:ext>
              </a:extLst>
            </p:cNvPr>
            <p:cNvSpPr>
              <a:spLocks noChangeArrowheads="1"/>
            </p:cNvSpPr>
            <p:nvPr>
              <p:custDataLst>
                <p:tags r:id="rId30"/>
              </p:custDataLst>
            </p:nvPr>
          </p:nvSpPr>
          <p:spPr bwMode="auto">
            <a:xfrm>
              <a:off x="3215" y="3834"/>
              <a:ext cx="432" cy="192"/>
            </a:xfrm>
            <a:prstGeom prst="rect">
              <a:avLst/>
            </a:prstGeom>
            <a:solidFill>
              <a:schemeClr val="bg1"/>
            </a:solidFill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sz="2000" b="0" dirty="0">
                  <a:latin typeface="Calibri" panose="020F0502020204030204" pitchFamily="34" charset="0"/>
                  <a:cs typeface="Calibri" panose="020F0502020204030204" pitchFamily="34" charset="0"/>
                </a:rPr>
                <a:t>0x102</a:t>
              </a:r>
            </a:p>
          </p:txBody>
        </p:sp>
        <p:sp>
          <p:nvSpPr>
            <p:cNvPr id="74" name="Rectangle 8">
              <a:extLst>
                <a:ext uri="{FF2B5EF4-FFF2-40B4-BE49-F238E27FC236}">
                  <a16:creationId xmlns:a16="http://schemas.microsoft.com/office/drawing/2014/main" id="{89AA9D32-11AC-D64D-A6B7-802CB58AC53D}"/>
                </a:ext>
              </a:extLst>
            </p:cNvPr>
            <p:cNvSpPr>
              <a:spLocks noChangeArrowheads="1"/>
            </p:cNvSpPr>
            <p:nvPr>
              <p:custDataLst>
                <p:tags r:id="rId31"/>
              </p:custDataLst>
            </p:nvPr>
          </p:nvSpPr>
          <p:spPr bwMode="auto">
            <a:xfrm>
              <a:off x="3212" y="3658"/>
              <a:ext cx="432" cy="192"/>
            </a:xfrm>
            <a:prstGeom prst="rect">
              <a:avLst/>
            </a:prstGeom>
            <a:solidFill>
              <a:schemeClr val="bg1"/>
            </a:solidFill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sz="2000" b="0" dirty="0">
                  <a:latin typeface="Calibri" panose="020F0502020204030204" pitchFamily="34" charset="0"/>
                  <a:cs typeface="Calibri" panose="020F0502020204030204" pitchFamily="34" charset="0"/>
                </a:rPr>
                <a:t>0x103</a:t>
              </a:r>
            </a:p>
          </p:txBody>
        </p:sp>
        <p:sp>
          <p:nvSpPr>
            <p:cNvPr id="75" name="Rectangle 9">
              <a:extLst>
                <a:ext uri="{FF2B5EF4-FFF2-40B4-BE49-F238E27FC236}">
                  <a16:creationId xmlns:a16="http://schemas.microsoft.com/office/drawing/2014/main" id="{D5BFD51D-BDC3-F54F-B6C0-2C6243F57860}"/>
                </a:ext>
              </a:extLst>
            </p:cNvPr>
            <p:cNvSpPr>
              <a:spLocks noChangeArrowheads="1"/>
            </p:cNvSpPr>
            <p:nvPr>
              <p:custDataLst>
                <p:tags r:id="rId32"/>
              </p:custDataLst>
            </p:nvPr>
          </p:nvSpPr>
          <p:spPr bwMode="auto">
            <a:xfrm>
              <a:off x="2787" y="4249"/>
              <a:ext cx="432" cy="19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6" name="Rectangle 10">
              <a:extLst>
                <a:ext uri="{FF2B5EF4-FFF2-40B4-BE49-F238E27FC236}">
                  <a16:creationId xmlns:a16="http://schemas.microsoft.com/office/drawing/2014/main" id="{5BA6AFAF-BC58-2743-AB23-B327419CAF58}"/>
                </a:ext>
              </a:extLst>
            </p:cNvPr>
            <p:cNvSpPr>
              <a:spLocks noChangeArrowheads="1"/>
            </p:cNvSpPr>
            <p:nvPr>
              <p:custDataLst>
                <p:tags r:id="rId33"/>
              </p:custDataLst>
            </p:nvPr>
          </p:nvSpPr>
          <p:spPr bwMode="auto">
            <a:xfrm>
              <a:off x="2787" y="4057"/>
              <a:ext cx="432" cy="19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7" name="Rectangle 11">
              <a:extLst>
                <a:ext uri="{FF2B5EF4-FFF2-40B4-BE49-F238E27FC236}">
                  <a16:creationId xmlns:a16="http://schemas.microsoft.com/office/drawing/2014/main" id="{0C3EC9ED-EFC9-1846-9CDC-1503B2C5E4BE}"/>
                </a:ext>
              </a:extLst>
            </p:cNvPr>
            <p:cNvSpPr>
              <a:spLocks noChangeArrowheads="1"/>
            </p:cNvSpPr>
            <p:nvPr>
              <p:custDataLst>
                <p:tags r:id="rId34"/>
              </p:custDataLst>
            </p:nvPr>
          </p:nvSpPr>
          <p:spPr bwMode="auto">
            <a:xfrm>
              <a:off x="2787" y="3863"/>
              <a:ext cx="432" cy="19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2000" b="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01</a:t>
              </a:r>
            </a:p>
          </p:txBody>
        </p:sp>
        <p:sp>
          <p:nvSpPr>
            <p:cNvPr id="78" name="Rectangle 12">
              <a:extLst>
                <a:ext uri="{FF2B5EF4-FFF2-40B4-BE49-F238E27FC236}">
                  <a16:creationId xmlns:a16="http://schemas.microsoft.com/office/drawing/2014/main" id="{48FB35F0-6230-F64D-851A-FA3813B8581F}"/>
                </a:ext>
              </a:extLst>
            </p:cNvPr>
            <p:cNvSpPr>
              <a:spLocks noChangeArrowheads="1"/>
            </p:cNvSpPr>
            <p:nvPr>
              <p:custDataLst>
                <p:tags r:id="rId35"/>
              </p:custDataLst>
            </p:nvPr>
          </p:nvSpPr>
          <p:spPr bwMode="auto">
            <a:xfrm>
              <a:off x="2784" y="3671"/>
              <a:ext cx="432" cy="19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2000" b="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23</a:t>
              </a:r>
            </a:p>
          </p:txBody>
        </p:sp>
        <p:sp>
          <p:nvSpPr>
            <p:cNvPr id="79" name="Rectangle 13">
              <a:extLst>
                <a:ext uri="{FF2B5EF4-FFF2-40B4-BE49-F238E27FC236}">
                  <a16:creationId xmlns:a16="http://schemas.microsoft.com/office/drawing/2014/main" id="{56F96EA0-586E-A242-8081-A483C41ED420}"/>
                </a:ext>
              </a:extLst>
            </p:cNvPr>
            <p:cNvSpPr>
              <a:spLocks noChangeArrowheads="1"/>
            </p:cNvSpPr>
            <p:nvPr>
              <p:custDataLst>
                <p:tags r:id="rId36"/>
              </p:custDataLst>
            </p:nvPr>
          </p:nvSpPr>
          <p:spPr bwMode="auto">
            <a:xfrm>
              <a:off x="2784" y="3492"/>
              <a:ext cx="432" cy="1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0" name="Rectangle 14">
              <a:extLst>
                <a:ext uri="{FF2B5EF4-FFF2-40B4-BE49-F238E27FC236}">
                  <a16:creationId xmlns:a16="http://schemas.microsoft.com/office/drawing/2014/main" id="{774402D7-789B-4A46-9288-6402B3D4003C}"/>
                </a:ext>
              </a:extLst>
            </p:cNvPr>
            <p:cNvSpPr>
              <a:spLocks noChangeArrowheads="1"/>
            </p:cNvSpPr>
            <p:nvPr>
              <p:custDataLst>
                <p:tags r:id="rId37"/>
              </p:custDataLst>
            </p:nvPr>
          </p:nvSpPr>
          <p:spPr bwMode="auto">
            <a:xfrm>
              <a:off x="2784" y="3294"/>
              <a:ext cx="432" cy="1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1" name="Rectangle 15">
              <a:extLst>
                <a:ext uri="{FF2B5EF4-FFF2-40B4-BE49-F238E27FC236}">
                  <a16:creationId xmlns:a16="http://schemas.microsoft.com/office/drawing/2014/main" id="{9399079F-C709-084F-B5E7-C441710DD52E}"/>
                </a:ext>
              </a:extLst>
            </p:cNvPr>
            <p:cNvSpPr>
              <a:spLocks noChangeArrowheads="1"/>
            </p:cNvSpPr>
            <p:nvPr>
              <p:custDataLst>
                <p:tags r:id="rId38"/>
              </p:custDataLst>
            </p:nvPr>
          </p:nvSpPr>
          <p:spPr bwMode="auto">
            <a:xfrm>
              <a:off x="2784" y="4437"/>
              <a:ext cx="432" cy="1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2" name="Rectangle 16">
              <a:extLst>
                <a:ext uri="{FF2B5EF4-FFF2-40B4-BE49-F238E27FC236}">
                  <a16:creationId xmlns:a16="http://schemas.microsoft.com/office/drawing/2014/main" id="{8FCDAB5D-0082-2B43-B3F0-B470986CD57D}"/>
                </a:ext>
              </a:extLst>
            </p:cNvPr>
            <p:cNvSpPr>
              <a:spLocks noChangeArrowheads="1"/>
            </p:cNvSpPr>
            <p:nvPr>
              <p:custDataLst>
                <p:tags r:id="rId39"/>
              </p:custDataLst>
            </p:nvPr>
          </p:nvSpPr>
          <p:spPr bwMode="auto">
            <a:xfrm>
              <a:off x="2784" y="4625"/>
              <a:ext cx="432" cy="1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83" name="Group 51">
            <a:extLst>
              <a:ext uri="{FF2B5EF4-FFF2-40B4-BE49-F238E27FC236}">
                <a16:creationId xmlns:a16="http://schemas.microsoft.com/office/drawing/2014/main" id="{9CFAA84B-26CE-6944-8B76-48519D6B5F90}"/>
              </a:ext>
            </a:extLst>
          </p:cNvPr>
          <p:cNvGrpSpPr>
            <a:grpSpLocks/>
          </p:cNvGrpSpPr>
          <p:nvPr>
            <p:custDataLst>
              <p:tags r:id="rId3"/>
            </p:custDataLst>
          </p:nvPr>
        </p:nvGrpSpPr>
        <p:grpSpPr bwMode="auto">
          <a:xfrm>
            <a:off x="9654184" y="4457786"/>
            <a:ext cx="690563" cy="1201738"/>
            <a:chOff x="3011" y="4110"/>
            <a:chExt cx="435" cy="757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84" name="Rectangle 41">
              <a:extLst>
                <a:ext uri="{FF2B5EF4-FFF2-40B4-BE49-F238E27FC236}">
                  <a16:creationId xmlns:a16="http://schemas.microsoft.com/office/drawing/2014/main" id="{126DDCB4-2DB0-1E4B-AC29-8D32AF1FF7BC}"/>
                </a:ext>
              </a:extLst>
            </p:cNvPr>
            <p:cNvSpPr>
              <a:spLocks noChangeArrowheads="1"/>
            </p:cNvSpPr>
            <p:nvPr>
              <p:custDataLst>
                <p:tags r:id="rId24"/>
              </p:custDataLst>
            </p:nvPr>
          </p:nvSpPr>
          <p:spPr bwMode="auto">
            <a:xfrm>
              <a:off x="3011" y="4675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a1</a:t>
              </a:r>
            </a:p>
          </p:txBody>
        </p:sp>
        <p:sp>
          <p:nvSpPr>
            <p:cNvPr id="85" name="Rectangle 42">
              <a:extLst>
                <a:ext uri="{FF2B5EF4-FFF2-40B4-BE49-F238E27FC236}">
                  <a16:creationId xmlns:a16="http://schemas.microsoft.com/office/drawing/2014/main" id="{58CA4A3B-DD6D-6A40-83AF-8ABBE3B19390}"/>
                </a:ext>
              </a:extLst>
            </p:cNvPr>
            <p:cNvSpPr>
              <a:spLocks noChangeArrowheads="1"/>
            </p:cNvSpPr>
            <p:nvPr>
              <p:custDataLst>
                <p:tags r:id="rId25"/>
              </p:custDataLst>
            </p:nvPr>
          </p:nvSpPr>
          <p:spPr bwMode="auto">
            <a:xfrm>
              <a:off x="3014" y="4497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b2</a:t>
              </a:r>
            </a:p>
          </p:txBody>
        </p:sp>
        <p:sp>
          <p:nvSpPr>
            <p:cNvPr id="86" name="Rectangle 43">
              <a:extLst>
                <a:ext uri="{FF2B5EF4-FFF2-40B4-BE49-F238E27FC236}">
                  <a16:creationId xmlns:a16="http://schemas.microsoft.com/office/drawing/2014/main" id="{74E15E10-87DD-F24C-9914-A4F8D05921A6}"/>
                </a:ext>
              </a:extLst>
            </p:cNvPr>
            <p:cNvSpPr>
              <a:spLocks noChangeArrowheads="1"/>
            </p:cNvSpPr>
            <p:nvPr>
              <p:custDataLst>
                <p:tags r:id="rId26"/>
              </p:custDataLst>
            </p:nvPr>
          </p:nvSpPr>
          <p:spPr bwMode="auto">
            <a:xfrm>
              <a:off x="3014" y="4309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c3</a:t>
              </a:r>
            </a:p>
          </p:txBody>
        </p:sp>
        <p:sp>
          <p:nvSpPr>
            <p:cNvPr id="87" name="Rectangle 44">
              <a:extLst>
                <a:ext uri="{FF2B5EF4-FFF2-40B4-BE49-F238E27FC236}">
                  <a16:creationId xmlns:a16="http://schemas.microsoft.com/office/drawing/2014/main" id="{2A5F2D33-0F66-4749-8036-DB2E363A84A9}"/>
                </a:ext>
              </a:extLst>
            </p:cNvPr>
            <p:cNvSpPr>
              <a:spLocks noChangeArrowheads="1"/>
            </p:cNvSpPr>
            <p:nvPr>
              <p:custDataLst>
                <p:tags r:id="rId27"/>
              </p:custDataLst>
            </p:nvPr>
          </p:nvSpPr>
          <p:spPr bwMode="auto">
            <a:xfrm>
              <a:off x="3014" y="4110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d4</a:t>
              </a:r>
            </a:p>
          </p:txBody>
        </p:sp>
      </p:grpSp>
      <p:grpSp>
        <p:nvGrpSpPr>
          <p:cNvPr id="88" name="Group 49">
            <a:extLst>
              <a:ext uri="{FF2B5EF4-FFF2-40B4-BE49-F238E27FC236}">
                <a16:creationId xmlns:a16="http://schemas.microsoft.com/office/drawing/2014/main" id="{24CFC4AA-E23B-3F4A-8793-EB495F81BA3B}"/>
              </a:ext>
            </a:extLst>
          </p:cNvPr>
          <p:cNvGrpSpPr>
            <a:grpSpLocks/>
          </p:cNvGrpSpPr>
          <p:nvPr>
            <p:custDataLst>
              <p:tags r:id="rId4"/>
            </p:custDataLst>
          </p:nvPr>
        </p:nvGrpSpPr>
        <p:grpSpPr bwMode="auto">
          <a:xfrm>
            <a:off x="7986949" y="3911039"/>
            <a:ext cx="690563" cy="2419351"/>
            <a:chOff x="2784" y="3293"/>
            <a:chExt cx="435" cy="1524"/>
          </a:xfrm>
        </p:grpSpPr>
        <p:sp>
          <p:nvSpPr>
            <p:cNvPr id="93" name="Rectangle 9">
              <a:extLst>
                <a:ext uri="{FF2B5EF4-FFF2-40B4-BE49-F238E27FC236}">
                  <a16:creationId xmlns:a16="http://schemas.microsoft.com/office/drawing/2014/main" id="{91E323C3-F0F2-BF40-8DBA-90DC12C99F92}"/>
                </a:ext>
              </a:extLst>
            </p:cNvPr>
            <p:cNvSpPr>
              <a:spLocks noChangeArrowheads="1"/>
            </p:cNvSpPr>
            <p:nvPr>
              <p:custDataLst>
                <p:tags r:id="rId16"/>
              </p:custDataLst>
            </p:nvPr>
          </p:nvSpPr>
          <p:spPr bwMode="auto">
            <a:xfrm>
              <a:off x="2787" y="4249"/>
              <a:ext cx="432" cy="19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94" name="Rectangle 10">
              <a:extLst>
                <a:ext uri="{FF2B5EF4-FFF2-40B4-BE49-F238E27FC236}">
                  <a16:creationId xmlns:a16="http://schemas.microsoft.com/office/drawing/2014/main" id="{ED35846F-6FCC-E244-9858-E6DAACE94F9E}"/>
                </a:ext>
              </a:extLst>
            </p:cNvPr>
            <p:cNvSpPr>
              <a:spLocks noChangeArrowheads="1"/>
            </p:cNvSpPr>
            <p:nvPr>
              <p:custDataLst>
                <p:tags r:id="rId17"/>
              </p:custDataLst>
            </p:nvPr>
          </p:nvSpPr>
          <p:spPr bwMode="auto">
            <a:xfrm>
              <a:off x="2787" y="4057"/>
              <a:ext cx="432" cy="19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95" name="Rectangle 11">
              <a:extLst>
                <a:ext uri="{FF2B5EF4-FFF2-40B4-BE49-F238E27FC236}">
                  <a16:creationId xmlns:a16="http://schemas.microsoft.com/office/drawing/2014/main" id="{28EAAA7B-748C-C341-AA3A-584EBD40E2CE}"/>
                </a:ext>
              </a:extLst>
            </p:cNvPr>
            <p:cNvSpPr>
              <a:spLocks noChangeArrowheads="1"/>
            </p:cNvSpPr>
            <p:nvPr>
              <p:custDataLst>
                <p:tags r:id="rId18"/>
              </p:custDataLst>
            </p:nvPr>
          </p:nvSpPr>
          <p:spPr bwMode="auto">
            <a:xfrm>
              <a:off x="2787" y="3863"/>
              <a:ext cx="432" cy="19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2000" b="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01</a:t>
              </a:r>
            </a:p>
          </p:txBody>
        </p:sp>
        <p:sp>
          <p:nvSpPr>
            <p:cNvPr id="96" name="Rectangle 12">
              <a:extLst>
                <a:ext uri="{FF2B5EF4-FFF2-40B4-BE49-F238E27FC236}">
                  <a16:creationId xmlns:a16="http://schemas.microsoft.com/office/drawing/2014/main" id="{01015FC6-C845-294E-81B0-D6DA895C0BA2}"/>
                </a:ext>
              </a:extLst>
            </p:cNvPr>
            <p:cNvSpPr>
              <a:spLocks noChangeArrowheads="1"/>
            </p:cNvSpPr>
            <p:nvPr>
              <p:custDataLst>
                <p:tags r:id="rId19"/>
              </p:custDataLst>
            </p:nvPr>
          </p:nvSpPr>
          <p:spPr bwMode="auto">
            <a:xfrm>
              <a:off x="2784" y="3671"/>
              <a:ext cx="432" cy="19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2000" b="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23</a:t>
              </a:r>
            </a:p>
          </p:txBody>
        </p:sp>
        <p:sp>
          <p:nvSpPr>
            <p:cNvPr id="97" name="Rectangle 13">
              <a:extLst>
                <a:ext uri="{FF2B5EF4-FFF2-40B4-BE49-F238E27FC236}">
                  <a16:creationId xmlns:a16="http://schemas.microsoft.com/office/drawing/2014/main" id="{935F3F4E-34FA-0E49-9063-89FEE1969B0D}"/>
                </a:ext>
              </a:extLst>
            </p:cNvPr>
            <p:cNvSpPr>
              <a:spLocks noChangeArrowheads="1"/>
            </p:cNvSpPr>
            <p:nvPr>
              <p:custDataLst>
                <p:tags r:id="rId20"/>
              </p:custDataLst>
            </p:nvPr>
          </p:nvSpPr>
          <p:spPr bwMode="auto">
            <a:xfrm>
              <a:off x="2784" y="3492"/>
              <a:ext cx="432" cy="1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98" name="Rectangle 14">
              <a:extLst>
                <a:ext uri="{FF2B5EF4-FFF2-40B4-BE49-F238E27FC236}">
                  <a16:creationId xmlns:a16="http://schemas.microsoft.com/office/drawing/2014/main" id="{EB11F50E-7EDE-394A-9C07-6F985631BA54}"/>
                </a:ext>
              </a:extLst>
            </p:cNvPr>
            <p:cNvSpPr>
              <a:spLocks noChangeArrowheads="1"/>
            </p:cNvSpPr>
            <p:nvPr>
              <p:custDataLst>
                <p:tags r:id="rId21"/>
              </p:custDataLst>
            </p:nvPr>
          </p:nvSpPr>
          <p:spPr bwMode="auto">
            <a:xfrm>
              <a:off x="2784" y="3293"/>
              <a:ext cx="432" cy="1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99" name="Rectangle 15">
              <a:extLst>
                <a:ext uri="{FF2B5EF4-FFF2-40B4-BE49-F238E27FC236}">
                  <a16:creationId xmlns:a16="http://schemas.microsoft.com/office/drawing/2014/main" id="{8A4AF976-CE1C-0A46-837A-546DE2C0999F}"/>
                </a:ext>
              </a:extLst>
            </p:cNvPr>
            <p:cNvSpPr>
              <a:spLocks noChangeArrowheads="1"/>
            </p:cNvSpPr>
            <p:nvPr>
              <p:custDataLst>
                <p:tags r:id="rId22"/>
              </p:custDataLst>
            </p:nvPr>
          </p:nvSpPr>
          <p:spPr bwMode="auto">
            <a:xfrm>
              <a:off x="2784" y="4437"/>
              <a:ext cx="432" cy="1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00" name="Rectangle 16">
              <a:extLst>
                <a:ext uri="{FF2B5EF4-FFF2-40B4-BE49-F238E27FC236}">
                  <a16:creationId xmlns:a16="http://schemas.microsoft.com/office/drawing/2014/main" id="{924734BC-815B-2C4E-A3C9-1D93A7B89874}"/>
                </a:ext>
              </a:extLst>
            </p:cNvPr>
            <p:cNvSpPr>
              <a:spLocks noChangeArrowheads="1"/>
            </p:cNvSpPr>
            <p:nvPr>
              <p:custDataLst>
                <p:tags r:id="rId23"/>
              </p:custDataLst>
            </p:nvPr>
          </p:nvSpPr>
          <p:spPr bwMode="auto">
            <a:xfrm>
              <a:off x="2784" y="4625"/>
              <a:ext cx="432" cy="1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101" name="Group 52">
            <a:extLst>
              <a:ext uri="{FF2B5EF4-FFF2-40B4-BE49-F238E27FC236}">
                <a16:creationId xmlns:a16="http://schemas.microsoft.com/office/drawing/2014/main" id="{60E05BBF-A055-2A4B-A9C7-914EAB8EC66A}"/>
              </a:ext>
            </a:extLst>
          </p:cNvPr>
          <p:cNvGrpSpPr>
            <a:grpSpLocks/>
          </p:cNvGrpSpPr>
          <p:nvPr>
            <p:custDataLst>
              <p:tags r:id="rId5"/>
            </p:custDataLst>
          </p:nvPr>
        </p:nvGrpSpPr>
        <p:grpSpPr bwMode="auto">
          <a:xfrm>
            <a:off x="8013937" y="4514288"/>
            <a:ext cx="685800" cy="1219200"/>
            <a:chOff x="2159" y="4595"/>
            <a:chExt cx="432" cy="768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102" name="Rectangle 45">
              <a:extLst>
                <a:ext uri="{FF2B5EF4-FFF2-40B4-BE49-F238E27FC236}">
                  <a16:creationId xmlns:a16="http://schemas.microsoft.com/office/drawing/2014/main" id="{C489F394-59A9-D54A-B977-CFEBB41F9326}"/>
                </a:ext>
              </a:extLst>
            </p:cNvPr>
            <p:cNvSpPr>
              <a:spLocks noChangeArrowheads="1"/>
            </p:cNvSpPr>
            <p:nvPr>
              <p:custDataLst>
                <p:tags r:id="rId12"/>
              </p:custDataLst>
            </p:nvPr>
          </p:nvSpPr>
          <p:spPr bwMode="auto">
            <a:xfrm>
              <a:off x="2159" y="5171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d4</a:t>
              </a:r>
            </a:p>
          </p:txBody>
        </p:sp>
        <p:sp>
          <p:nvSpPr>
            <p:cNvPr id="103" name="Rectangle 46">
              <a:extLst>
                <a:ext uri="{FF2B5EF4-FFF2-40B4-BE49-F238E27FC236}">
                  <a16:creationId xmlns:a16="http://schemas.microsoft.com/office/drawing/2014/main" id="{510F5C22-93CB-2745-AD0B-4764173889F1}"/>
                </a:ext>
              </a:extLst>
            </p:cNvPr>
            <p:cNvSpPr>
              <a:spLocks noChangeArrowheads="1"/>
            </p:cNvSpPr>
            <p:nvPr>
              <p:custDataLst>
                <p:tags r:id="rId13"/>
              </p:custDataLst>
            </p:nvPr>
          </p:nvSpPr>
          <p:spPr bwMode="auto">
            <a:xfrm>
              <a:off x="2159" y="4978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c3</a:t>
              </a:r>
            </a:p>
          </p:txBody>
        </p:sp>
        <p:sp>
          <p:nvSpPr>
            <p:cNvPr id="104" name="Rectangle 47">
              <a:extLst>
                <a:ext uri="{FF2B5EF4-FFF2-40B4-BE49-F238E27FC236}">
                  <a16:creationId xmlns:a16="http://schemas.microsoft.com/office/drawing/2014/main" id="{F8982A09-FD0D-9143-8BFB-492FA4B67BCA}"/>
                </a:ext>
              </a:extLst>
            </p:cNvPr>
            <p:cNvSpPr>
              <a:spLocks noChangeArrowheads="1"/>
            </p:cNvSpPr>
            <p:nvPr>
              <p:custDataLst>
                <p:tags r:id="rId14"/>
              </p:custDataLst>
            </p:nvPr>
          </p:nvSpPr>
          <p:spPr bwMode="auto">
            <a:xfrm>
              <a:off x="2159" y="4786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b2</a:t>
              </a:r>
            </a:p>
          </p:txBody>
        </p:sp>
        <p:sp>
          <p:nvSpPr>
            <p:cNvPr id="105" name="Rectangle 48">
              <a:extLst>
                <a:ext uri="{FF2B5EF4-FFF2-40B4-BE49-F238E27FC236}">
                  <a16:creationId xmlns:a16="http://schemas.microsoft.com/office/drawing/2014/main" id="{E18C0919-7849-B74B-8B47-34CED6EAE9CA}"/>
                </a:ext>
              </a:extLst>
            </p:cNvPr>
            <p:cNvSpPr>
              <a:spLocks noChangeArrowheads="1"/>
            </p:cNvSpPr>
            <p:nvPr>
              <p:custDataLst>
                <p:tags r:id="rId15"/>
              </p:custDataLst>
            </p:nvPr>
          </p:nvSpPr>
          <p:spPr bwMode="auto">
            <a:xfrm>
              <a:off x="2159" y="4595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a1</a:t>
              </a:r>
            </a:p>
          </p:txBody>
        </p:sp>
      </p:grpSp>
      <p:sp>
        <p:nvSpPr>
          <p:cNvPr id="106" name="Rectangle 30">
            <a:extLst>
              <a:ext uri="{FF2B5EF4-FFF2-40B4-BE49-F238E27FC236}">
                <a16:creationId xmlns:a16="http://schemas.microsoft.com/office/drawing/2014/main" id="{65791AE7-8ABA-3F4C-A440-D6EE906E503E}"/>
              </a:ext>
            </a:extLst>
          </p:cNvPr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8834806" y="3508878"/>
            <a:ext cx="1779588" cy="40216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63500" tIns="25400" rIns="63500" bIns="25400">
            <a:spAutoFit/>
          </a:bodyPr>
          <a:lstStyle/>
          <a:p>
            <a:pPr algn="r">
              <a:lnSpc>
                <a:spcPct val="95000"/>
              </a:lnSpc>
            </a:pPr>
            <a:r>
              <a:rPr lang="en-US" b="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Big-Endian</a:t>
            </a:r>
          </a:p>
        </p:txBody>
      </p:sp>
      <p:sp>
        <p:nvSpPr>
          <p:cNvPr id="107" name="Rectangle 31">
            <a:extLst>
              <a:ext uri="{FF2B5EF4-FFF2-40B4-BE49-F238E27FC236}">
                <a16:creationId xmlns:a16="http://schemas.microsoft.com/office/drawing/2014/main" id="{FC0B9E85-3EFE-9F40-9821-463651BB8C71}"/>
              </a:ext>
            </a:extLst>
          </p:cNvPr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6604535" y="3575803"/>
            <a:ext cx="2209800" cy="40216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 lIns="63500" tIns="25400" rIns="63500" bIns="25400">
            <a:spAutoFit/>
          </a:bodyPr>
          <a:lstStyle/>
          <a:p>
            <a:pPr algn="r">
              <a:lnSpc>
                <a:spcPct val="95000"/>
              </a:lnSpc>
            </a:pPr>
            <a:r>
              <a:rPr lang="en-US" b="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Little-Endian</a:t>
            </a:r>
          </a:p>
        </p:txBody>
      </p: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5D4A6633-BEB7-F546-8F38-BD67DFC5357F}"/>
              </a:ext>
            </a:extLst>
          </p:cNvPr>
          <p:cNvGrpSpPr/>
          <p:nvPr/>
        </p:nvGrpSpPr>
        <p:grpSpPr>
          <a:xfrm>
            <a:off x="943868" y="4664774"/>
            <a:ext cx="2274982" cy="910773"/>
            <a:chOff x="4565579" y="3145805"/>
            <a:chExt cx="2274982" cy="910773"/>
          </a:xfrm>
        </p:grpSpPr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523035E5-448E-7540-8308-FAF6D506C309}"/>
                </a:ext>
              </a:extLst>
            </p:cNvPr>
            <p:cNvSpPr txBox="1"/>
            <p:nvPr/>
          </p:nvSpPr>
          <p:spPr>
            <a:xfrm>
              <a:off x="4565579" y="3410247"/>
              <a:ext cx="2274982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pPr algn="r"/>
              <a:r>
                <a:rPr lang="en-US" dirty="0">
                  <a:solidFill>
                    <a:schemeClr val="tx2"/>
                  </a:solidFill>
                </a:rPr>
                <a:t>MSB</a:t>
              </a:r>
            </a:p>
            <a:p>
              <a:r>
                <a:rPr lang="en-US" dirty="0">
                  <a:solidFill>
                    <a:schemeClr val="tx2"/>
                  </a:solidFill>
                </a:rPr>
                <a:t>Most significant byte</a:t>
              </a:r>
            </a:p>
          </p:txBody>
        </p:sp>
        <p:sp>
          <p:nvSpPr>
            <p:cNvPr id="109" name="Right Arrow 108">
              <a:extLst>
                <a:ext uri="{FF2B5EF4-FFF2-40B4-BE49-F238E27FC236}">
                  <a16:creationId xmlns:a16="http://schemas.microsoft.com/office/drawing/2014/main" id="{6FEDCF98-4493-4B43-AAB4-C6EFE62BCFDC}"/>
                </a:ext>
              </a:extLst>
            </p:cNvPr>
            <p:cNvSpPr/>
            <p:nvPr/>
          </p:nvSpPr>
          <p:spPr>
            <a:xfrm rot="16200000">
              <a:off x="6495414" y="3126859"/>
              <a:ext cx="224085" cy="26197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2"/>
                </a:solidFill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D59DBCE3-B5FB-5542-8B19-F8548AF79C28}"/>
              </a:ext>
            </a:extLst>
          </p:cNvPr>
          <p:cNvGrpSpPr/>
          <p:nvPr/>
        </p:nvGrpSpPr>
        <p:grpSpPr>
          <a:xfrm>
            <a:off x="4926449" y="4679174"/>
            <a:ext cx="2339102" cy="850463"/>
            <a:chOff x="7967710" y="2820695"/>
            <a:chExt cx="2339102" cy="850463"/>
          </a:xfrm>
        </p:grpSpPr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3FEAA893-3CD5-0346-BAAE-16CDC4D4959D}"/>
                </a:ext>
              </a:extLst>
            </p:cNvPr>
            <p:cNvSpPr txBox="1"/>
            <p:nvPr/>
          </p:nvSpPr>
          <p:spPr>
            <a:xfrm>
              <a:off x="7967710" y="3024827"/>
              <a:ext cx="2339102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LSB</a:t>
              </a:r>
            </a:p>
            <a:p>
              <a:r>
                <a:rPr lang="en-US" dirty="0">
                  <a:solidFill>
                    <a:schemeClr val="tx2"/>
                  </a:solidFill>
                </a:rPr>
                <a:t>Least significant byte</a:t>
              </a:r>
            </a:p>
          </p:txBody>
        </p:sp>
        <p:sp>
          <p:nvSpPr>
            <p:cNvPr id="112" name="Right Arrow 111">
              <a:extLst>
                <a:ext uri="{FF2B5EF4-FFF2-40B4-BE49-F238E27FC236}">
                  <a16:creationId xmlns:a16="http://schemas.microsoft.com/office/drawing/2014/main" id="{9452293F-BCCA-D94B-901C-10028C27567C}"/>
                </a:ext>
              </a:extLst>
            </p:cNvPr>
            <p:cNvSpPr/>
            <p:nvPr/>
          </p:nvSpPr>
          <p:spPr>
            <a:xfrm rot="16200000">
              <a:off x="8067752" y="2801749"/>
              <a:ext cx="224085" cy="26197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9" name="TextBox 88">
            <a:extLst>
              <a:ext uri="{FF2B5EF4-FFF2-40B4-BE49-F238E27FC236}">
                <a16:creationId xmlns:a16="http://schemas.microsoft.com/office/drawing/2014/main" id="{2AF9F916-B035-A046-A5C1-1E586733B5A2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F4D0814-F9DC-8D01-A108-91485F975BFF}"/>
              </a:ext>
            </a:extLst>
          </p:cNvPr>
          <p:cNvGrpSpPr/>
          <p:nvPr/>
        </p:nvGrpSpPr>
        <p:grpSpPr>
          <a:xfrm>
            <a:off x="8699737" y="4507245"/>
            <a:ext cx="685800" cy="1227815"/>
            <a:chOff x="8699737" y="4507245"/>
            <a:chExt cx="685800" cy="1227815"/>
          </a:xfrm>
        </p:grpSpPr>
        <p:sp>
          <p:nvSpPr>
            <p:cNvPr id="91" name="Rectangle 5">
              <a:extLst>
                <a:ext uri="{FF2B5EF4-FFF2-40B4-BE49-F238E27FC236}">
                  <a16:creationId xmlns:a16="http://schemas.microsoft.com/office/drawing/2014/main" id="{5BD0FFEC-12BA-FB84-873B-956809A45307}"/>
                </a:ext>
              </a:extLst>
            </p:cNvPr>
            <p:cNvSpPr>
              <a:spLocks noChangeArrowheads="1"/>
            </p:cNvSpPr>
            <p:nvPr>
              <p:custDataLst>
                <p:tags r:id="rId8"/>
              </p:custDataLst>
            </p:nvPr>
          </p:nvSpPr>
          <p:spPr bwMode="auto">
            <a:xfrm>
              <a:off x="8699737" y="5430260"/>
              <a:ext cx="685800" cy="304800"/>
            </a:xfrm>
            <a:prstGeom prst="rect">
              <a:avLst/>
            </a:prstGeom>
            <a:solidFill>
              <a:schemeClr val="bg1"/>
            </a:solidFill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sz="2000" b="0" dirty="0">
                  <a:latin typeface="Calibri" panose="020F0502020204030204" pitchFamily="34" charset="0"/>
                  <a:cs typeface="Calibri" panose="020F0502020204030204" pitchFamily="34" charset="0"/>
                </a:rPr>
                <a:t>0x100</a:t>
              </a:r>
            </a:p>
          </p:txBody>
        </p:sp>
        <p:sp>
          <p:nvSpPr>
            <p:cNvPr id="92" name="Rectangle 6">
              <a:extLst>
                <a:ext uri="{FF2B5EF4-FFF2-40B4-BE49-F238E27FC236}">
                  <a16:creationId xmlns:a16="http://schemas.microsoft.com/office/drawing/2014/main" id="{25C019CC-CE18-C51C-D793-7B415F127097}"/>
                </a:ext>
              </a:extLst>
            </p:cNvPr>
            <p:cNvSpPr>
              <a:spLocks noChangeArrowheads="1"/>
            </p:cNvSpPr>
            <p:nvPr>
              <p:custDataLst>
                <p:tags r:id="rId9"/>
              </p:custDataLst>
            </p:nvPr>
          </p:nvSpPr>
          <p:spPr bwMode="auto">
            <a:xfrm>
              <a:off x="8699737" y="5116845"/>
              <a:ext cx="685800" cy="304800"/>
            </a:xfrm>
            <a:prstGeom prst="rect">
              <a:avLst/>
            </a:prstGeom>
            <a:solidFill>
              <a:schemeClr val="bg1"/>
            </a:solidFill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sz="2000" b="0" dirty="0">
                  <a:latin typeface="Calibri" panose="020F0502020204030204" pitchFamily="34" charset="0"/>
                  <a:cs typeface="Calibri" panose="020F0502020204030204" pitchFamily="34" charset="0"/>
                </a:rPr>
                <a:t>0x101</a:t>
              </a:r>
            </a:p>
          </p:txBody>
        </p:sp>
        <p:sp>
          <p:nvSpPr>
            <p:cNvPr id="113" name="Rectangle 7">
              <a:extLst>
                <a:ext uri="{FF2B5EF4-FFF2-40B4-BE49-F238E27FC236}">
                  <a16:creationId xmlns:a16="http://schemas.microsoft.com/office/drawing/2014/main" id="{E545CC64-8FFB-A5C0-457D-8479085E5A5C}"/>
                </a:ext>
              </a:extLst>
            </p:cNvPr>
            <p:cNvSpPr>
              <a:spLocks noChangeArrowheads="1"/>
            </p:cNvSpPr>
            <p:nvPr>
              <p:custDataLst>
                <p:tags r:id="rId10"/>
              </p:custDataLst>
            </p:nvPr>
          </p:nvSpPr>
          <p:spPr bwMode="auto">
            <a:xfrm>
              <a:off x="8699737" y="4786645"/>
              <a:ext cx="685800" cy="304800"/>
            </a:xfrm>
            <a:prstGeom prst="rect">
              <a:avLst/>
            </a:prstGeom>
            <a:solidFill>
              <a:schemeClr val="bg1"/>
            </a:solidFill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sz="2000" b="0" dirty="0">
                  <a:latin typeface="Calibri" panose="020F0502020204030204" pitchFamily="34" charset="0"/>
                  <a:cs typeface="Calibri" panose="020F0502020204030204" pitchFamily="34" charset="0"/>
                </a:rPr>
                <a:t>0x102</a:t>
              </a:r>
            </a:p>
          </p:txBody>
        </p:sp>
        <p:sp>
          <p:nvSpPr>
            <p:cNvPr id="115" name="Rectangle 8">
              <a:extLst>
                <a:ext uri="{FF2B5EF4-FFF2-40B4-BE49-F238E27FC236}">
                  <a16:creationId xmlns:a16="http://schemas.microsoft.com/office/drawing/2014/main" id="{E057EBBF-3C92-7EAD-2438-0B219D43135A}"/>
                </a:ext>
              </a:extLst>
            </p:cNvPr>
            <p:cNvSpPr>
              <a:spLocks noChangeArrowheads="1"/>
            </p:cNvSpPr>
            <p:nvPr>
              <p:custDataLst>
                <p:tags r:id="rId11"/>
              </p:custDataLst>
            </p:nvPr>
          </p:nvSpPr>
          <p:spPr bwMode="auto">
            <a:xfrm>
              <a:off x="8699737" y="4507245"/>
              <a:ext cx="685800" cy="304800"/>
            </a:xfrm>
            <a:prstGeom prst="rect">
              <a:avLst/>
            </a:prstGeom>
            <a:solidFill>
              <a:schemeClr val="bg1"/>
            </a:solidFill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sz="2000" b="0" dirty="0">
                  <a:latin typeface="Calibri" panose="020F0502020204030204" pitchFamily="34" charset="0"/>
                  <a:cs typeface="Calibri" panose="020F0502020204030204" pitchFamily="34" charset="0"/>
                </a:rPr>
                <a:t>0x103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69293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106" grpId="0"/>
      <p:bldP spid="107" grpId="0"/>
      <p:bldP spid="89" grpId="0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7BBDA6-4079-F94A-A23C-1D4BFD35AC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Byte Ordering Example</a:t>
            </a:r>
          </a:p>
        </p:txBody>
      </p:sp>
      <p:sp>
        <p:nvSpPr>
          <p:cNvPr id="5" name="Text Box 12">
            <a:extLst>
              <a:ext uri="{FF2B5EF4-FFF2-40B4-BE49-F238E27FC236}">
                <a16:creationId xmlns:a16="http://schemas.microsoft.com/office/drawing/2014/main" id="{B0C83D92-02F9-9F4A-BDA2-02D6F910CD58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861066" y="926092"/>
            <a:ext cx="6062024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ct val="50000"/>
              </a:spcBef>
              <a:tabLst>
                <a:tab pos="1714500" algn="l"/>
              </a:tabLst>
            </a:pPr>
            <a:r>
              <a:rPr lang="en-US" sz="24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Decimal:	12345</a:t>
            </a:r>
          </a:p>
          <a:p>
            <a:pPr>
              <a:lnSpc>
                <a:spcPct val="100000"/>
              </a:lnSpc>
              <a:spcBef>
                <a:spcPts val="0"/>
              </a:spcBef>
              <a:tabLst>
                <a:tab pos="914400" algn="l"/>
              </a:tabLst>
            </a:pPr>
            <a:r>
              <a:rPr lang="en-US" sz="24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Binary:  	0011  0000  0011  1001</a:t>
            </a:r>
          </a:p>
          <a:p>
            <a:pPr>
              <a:lnSpc>
                <a:spcPct val="100000"/>
              </a:lnSpc>
              <a:spcBef>
                <a:spcPts val="0"/>
              </a:spcBef>
              <a:tabLst>
                <a:tab pos="914400" algn="l"/>
              </a:tabLst>
            </a:pPr>
            <a:r>
              <a:rPr lang="en-US" sz="24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Hex:	       3     0     3     9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439CC8A7-798D-6647-B543-18E9FF86085F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4355440" y="2397316"/>
            <a:ext cx="7321235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sz="24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x = 12345;</a:t>
            </a:r>
          </a:p>
          <a:p>
            <a:pPr>
              <a:defRPr/>
            </a:pPr>
            <a:r>
              <a:rPr lang="en-US" sz="2400" b="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or x = 0x00003039</a:t>
            </a:r>
            <a:r>
              <a:rPr lang="en-US" sz="2400" b="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 // show all 32 bits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5F60B47-FDBE-1047-8912-D5D2D33D7B57}"/>
              </a:ext>
            </a:extLst>
          </p:cNvPr>
          <p:cNvGrpSpPr/>
          <p:nvPr/>
        </p:nvGrpSpPr>
        <p:grpSpPr>
          <a:xfrm>
            <a:off x="2778340" y="3371998"/>
            <a:ext cx="6227477" cy="3110899"/>
            <a:chOff x="2824470" y="3371998"/>
            <a:chExt cx="6227477" cy="3110899"/>
          </a:xfrm>
        </p:grpSpPr>
        <p:grpSp>
          <p:nvGrpSpPr>
            <p:cNvPr id="6" name="Group 13">
              <a:extLst>
                <a:ext uri="{FF2B5EF4-FFF2-40B4-BE49-F238E27FC236}">
                  <a16:creationId xmlns:a16="http://schemas.microsoft.com/office/drawing/2014/main" id="{EA1DCFE7-9FDA-724B-89E5-C8BBAEB408C9}"/>
                </a:ext>
              </a:extLst>
            </p:cNvPr>
            <p:cNvGrpSpPr>
              <a:grpSpLocks/>
            </p:cNvGrpSpPr>
            <p:nvPr>
              <p:custDataLst>
                <p:tags r:id="rId3"/>
              </p:custDataLst>
            </p:nvPr>
          </p:nvGrpSpPr>
          <p:grpSpPr bwMode="auto">
            <a:xfrm>
              <a:off x="3858587" y="4266220"/>
              <a:ext cx="1091100" cy="2167170"/>
              <a:chOff x="1152" y="2160"/>
              <a:chExt cx="384" cy="768"/>
            </a:xfrm>
          </p:grpSpPr>
          <p:sp>
            <p:nvSpPr>
              <p:cNvPr id="7" name="Rectangle 4">
                <a:extLst>
                  <a:ext uri="{FF2B5EF4-FFF2-40B4-BE49-F238E27FC236}">
                    <a16:creationId xmlns:a16="http://schemas.microsoft.com/office/drawing/2014/main" id="{1470CC9E-4830-DD4F-8BB2-2AC359A5A3C2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24"/>
                </p:custDataLst>
              </p:nvPr>
            </p:nvSpPr>
            <p:spPr bwMode="auto">
              <a:xfrm>
                <a:off x="1152" y="2160"/>
                <a:ext cx="384" cy="192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2400" b="0" dirty="0">
                    <a:latin typeface="Roboto Regular" charset="0"/>
                    <a:cs typeface="Roboto Regular" charset="0"/>
                  </a:rPr>
                  <a:t>39</a:t>
                </a:r>
              </a:p>
            </p:txBody>
          </p:sp>
          <p:sp>
            <p:nvSpPr>
              <p:cNvPr id="8" name="Rectangle 5">
                <a:extLst>
                  <a:ext uri="{FF2B5EF4-FFF2-40B4-BE49-F238E27FC236}">
                    <a16:creationId xmlns:a16="http://schemas.microsoft.com/office/drawing/2014/main" id="{FE1DD742-DB6F-0649-94CB-20861D9A83B6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25"/>
                </p:custDataLst>
              </p:nvPr>
            </p:nvSpPr>
            <p:spPr bwMode="auto">
              <a:xfrm>
                <a:off x="1152" y="2352"/>
                <a:ext cx="384" cy="19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2400" b="0" dirty="0">
                    <a:latin typeface="Roboto Regular" charset="0"/>
                    <a:cs typeface="Roboto Regular" charset="0"/>
                  </a:rPr>
                  <a:t>30</a:t>
                </a:r>
              </a:p>
            </p:txBody>
          </p:sp>
          <p:sp>
            <p:nvSpPr>
              <p:cNvPr id="9" name="Rectangle 6">
                <a:extLst>
                  <a:ext uri="{FF2B5EF4-FFF2-40B4-BE49-F238E27FC236}">
                    <a16:creationId xmlns:a16="http://schemas.microsoft.com/office/drawing/2014/main" id="{F32AF09D-3E75-E947-B3FC-B8A93CF02774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26"/>
                </p:custDataLst>
              </p:nvPr>
            </p:nvSpPr>
            <p:spPr bwMode="auto">
              <a:xfrm>
                <a:off x="1152" y="2544"/>
                <a:ext cx="384" cy="19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2400" b="0" dirty="0">
                    <a:latin typeface="Roboto Regular" charset="0"/>
                    <a:cs typeface="Roboto Regular" charset="0"/>
                  </a:rPr>
                  <a:t>00</a:t>
                </a:r>
              </a:p>
            </p:txBody>
          </p:sp>
          <p:sp>
            <p:nvSpPr>
              <p:cNvPr id="10" name="Rectangle 7">
                <a:extLst>
                  <a:ext uri="{FF2B5EF4-FFF2-40B4-BE49-F238E27FC236}">
                    <a16:creationId xmlns:a16="http://schemas.microsoft.com/office/drawing/2014/main" id="{EDB530D6-20D2-C549-8CBA-B6FF66070996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27"/>
                </p:custDataLst>
              </p:nvPr>
            </p:nvSpPr>
            <p:spPr bwMode="auto">
              <a:xfrm>
                <a:off x="1152" y="2736"/>
                <a:ext cx="384" cy="19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2400" b="0" dirty="0">
                    <a:latin typeface="Roboto Regular" charset="0"/>
                    <a:cs typeface="Roboto Regular" charset="0"/>
                  </a:rPr>
                  <a:t>00</a:t>
                </a:r>
              </a:p>
            </p:txBody>
          </p:sp>
        </p:grpSp>
        <p:sp>
          <p:nvSpPr>
            <p:cNvPr id="11" name="Text Box 14">
              <a:extLst>
                <a:ext uri="{FF2B5EF4-FFF2-40B4-BE49-F238E27FC236}">
                  <a16:creationId xmlns:a16="http://schemas.microsoft.com/office/drawing/2014/main" id="{EF4D6773-51E9-DA40-B265-42D1A3E736C4}"/>
                </a:ext>
              </a:extLst>
            </p:cNvPr>
            <p:cNvSpPr txBox="1">
              <a:spLocks noChangeArrowheads="1"/>
            </p:cNvSpPr>
            <p:nvPr>
              <p:custDataLst>
                <p:tags r:id="rId4"/>
              </p:custDataLst>
            </p:nvPr>
          </p:nvSpPr>
          <p:spPr bwMode="auto">
            <a:xfrm>
              <a:off x="6554177" y="3396402"/>
              <a:ext cx="1883849" cy="830997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2400" b="0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IA32, </a:t>
              </a:r>
              <a:r>
                <a:rPr lang="en-US" sz="2400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ARM32</a:t>
              </a:r>
              <a:br>
                <a:rPr lang="en-US" sz="2400" b="0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US" sz="2400" b="0" dirty="0">
                  <a:solidFill>
                    <a:schemeClr val="tx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(little-endian)</a:t>
              </a:r>
            </a:p>
          </p:txBody>
        </p:sp>
        <p:grpSp>
          <p:nvGrpSpPr>
            <p:cNvPr id="12" name="Group 105">
              <a:extLst>
                <a:ext uri="{FF2B5EF4-FFF2-40B4-BE49-F238E27FC236}">
                  <a16:creationId xmlns:a16="http://schemas.microsoft.com/office/drawing/2014/main" id="{A315046E-15D8-0A41-B003-76FD9C868924}"/>
                </a:ext>
              </a:extLst>
            </p:cNvPr>
            <p:cNvGrpSpPr>
              <a:grpSpLocks/>
            </p:cNvGrpSpPr>
            <p:nvPr>
              <p:custDataLst>
                <p:tags r:id="rId5"/>
              </p:custDataLst>
            </p:nvPr>
          </p:nvGrpSpPr>
          <p:grpSpPr bwMode="auto">
            <a:xfrm>
              <a:off x="4949309" y="4537117"/>
              <a:ext cx="1909426" cy="1625379"/>
              <a:chOff x="960" y="1920"/>
              <a:chExt cx="672" cy="576"/>
            </a:xfrm>
          </p:grpSpPr>
          <p:sp>
            <p:nvSpPr>
              <p:cNvPr id="13" name="Line 23">
                <a:extLst>
                  <a:ext uri="{FF2B5EF4-FFF2-40B4-BE49-F238E27FC236}">
                    <a16:creationId xmlns:a16="http://schemas.microsoft.com/office/drawing/2014/main" id="{4DFEFC94-3FB9-0F41-8486-F6D19C90949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0"/>
                </p:custDataLst>
              </p:nvPr>
            </p:nvSpPr>
            <p:spPr bwMode="auto">
              <a:xfrm>
                <a:off x="960" y="1920"/>
                <a:ext cx="672" cy="57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</p:spPr>
            <p:txBody>
              <a:bodyPr wrap="none" anchor="ctr"/>
              <a:lstStyle/>
              <a:p>
                <a:endParaRPr lang="en-US" sz="2400" b="0" dirty="0">
                  <a:latin typeface="Roboto Regular" charset="0"/>
                  <a:cs typeface="Roboto Regular" charset="0"/>
                </a:endParaRPr>
              </a:p>
            </p:txBody>
          </p:sp>
          <p:sp>
            <p:nvSpPr>
              <p:cNvPr id="14" name="Line 24">
                <a:extLst>
                  <a:ext uri="{FF2B5EF4-FFF2-40B4-BE49-F238E27FC236}">
                    <a16:creationId xmlns:a16="http://schemas.microsoft.com/office/drawing/2014/main" id="{31C080FD-E520-6B4F-8F22-22661D24257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1"/>
                </p:custDataLst>
              </p:nvPr>
            </p:nvSpPr>
            <p:spPr bwMode="auto">
              <a:xfrm>
                <a:off x="960" y="2112"/>
                <a:ext cx="672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</p:spPr>
            <p:txBody>
              <a:bodyPr wrap="none" anchor="ctr"/>
              <a:lstStyle/>
              <a:p>
                <a:endParaRPr lang="en-US" sz="2400" b="0" dirty="0">
                  <a:latin typeface="Roboto Regular" charset="0"/>
                  <a:cs typeface="Roboto Regular" charset="0"/>
                </a:endParaRPr>
              </a:p>
            </p:txBody>
          </p:sp>
          <p:sp>
            <p:nvSpPr>
              <p:cNvPr id="15" name="Line 25">
                <a:extLst>
                  <a:ext uri="{FF2B5EF4-FFF2-40B4-BE49-F238E27FC236}">
                    <a16:creationId xmlns:a16="http://schemas.microsoft.com/office/drawing/2014/main" id="{1DAACD7E-D451-3E40-B615-CA53E695F94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2"/>
                </p:custDataLst>
              </p:nvPr>
            </p:nvSpPr>
            <p:spPr bwMode="auto">
              <a:xfrm flipV="1">
                <a:off x="960" y="2112"/>
                <a:ext cx="672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</p:spPr>
            <p:txBody>
              <a:bodyPr wrap="none" anchor="ctr"/>
              <a:lstStyle/>
              <a:p>
                <a:endParaRPr lang="en-US" sz="2400" b="0" dirty="0">
                  <a:latin typeface="Roboto Regular" charset="0"/>
                  <a:cs typeface="Roboto Regular" charset="0"/>
                </a:endParaRPr>
              </a:p>
            </p:txBody>
          </p:sp>
          <p:sp>
            <p:nvSpPr>
              <p:cNvPr id="16" name="Line 28">
                <a:extLst>
                  <a:ext uri="{FF2B5EF4-FFF2-40B4-BE49-F238E27FC236}">
                    <a16:creationId xmlns:a16="http://schemas.microsoft.com/office/drawing/2014/main" id="{23170BBD-CF52-AB4B-8049-BB5B9849EDD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3"/>
                </p:custDataLst>
              </p:nvPr>
            </p:nvSpPr>
            <p:spPr bwMode="auto">
              <a:xfrm flipV="1">
                <a:off x="960" y="1920"/>
                <a:ext cx="672" cy="57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</p:spPr>
            <p:txBody>
              <a:bodyPr wrap="none" anchor="ctr"/>
              <a:lstStyle/>
              <a:p>
                <a:endParaRPr lang="en-US" sz="2400" b="0" dirty="0">
                  <a:latin typeface="Roboto Regular" charset="0"/>
                  <a:cs typeface="Roboto Regular" charset="0"/>
                </a:endParaRPr>
              </a:p>
            </p:txBody>
          </p:sp>
        </p:grpSp>
        <p:grpSp>
          <p:nvGrpSpPr>
            <p:cNvPr id="41" name="Group 29">
              <a:extLst>
                <a:ext uri="{FF2B5EF4-FFF2-40B4-BE49-F238E27FC236}">
                  <a16:creationId xmlns:a16="http://schemas.microsoft.com/office/drawing/2014/main" id="{096A661E-A287-A949-B16C-BD3C47FA2B8B}"/>
                </a:ext>
              </a:extLst>
            </p:cNvPr>
            <p:cNvGrpSpPr>
              <a:grpSpLocks/>
            </p:cNvGrpSpPr>
            <p:nvPr>
              <p:custDataLst>
                <p:tags r:id="rId6"/>
              </p:custDataLst>
            </p:nvPr>
          </p:nvGrpSpPr>
          <p:grpSpPr bwMode="auto">
            <a:xfrm>
              <a:off x="6858735" y="4266220"/>
              <a:ext cx="1091100" cy="2167170"/>
              <a:chOff x="1632" y="2064"/>
              <a:chExt cx="384" cy="768"/>
            </a:xfrm>
          </p:grpSpPr>
          <p:sp>
            <p:nvSpPr>
              <p:cNvPr id="42" name="Rectangle 16">
                <a:extLst>
                  <a:ext uri="{FF2B5EF4-FFF2-40B4-BE49-F238E27FC236}">
                    <a16:creationId xmlns:a16="http://schemas.microsoft.com/office/drawing/2014/main" id="{B21188D5-C485-094D-92FE-9C984242873C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6"/>
                </p:custDataLst>
              </p:nvPr>
            </p:nvSpPr>
            <p:spPr bwMode="auto">
              <a:xfrm>
                <a:off x="1632" y="2448"/>
                <a:ext cx="384" cy="192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2400" b="0" dirty="0">
                    <a:latin typeface="Roboto Regular" charset="0"/>
                    <a:cs typeface="Roboto Regular" charset="0"/>
                  </a:rPr>
                  <a:t>30</a:t>
                </a:r>
              </a:p>
            </p:txBody>
          </p:sp>
          <p:sp>
            <p:nvSpPr>
              <p:cNvPr id="43" name="Rectangle 17">
                <a:extLst>
                  <a:ext uri="{FF2B5EF4-FFF2-40B4-BE49-F238E27FC236}">
                    <a16:creationId xmlns:a16="http://schemas.microsoft.com/office/drawing/2014/main" id="{D7F1594E-C520-A347-B95F-88BF1A2C5B8D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7"/>
                </p:custDataLst>
              </p:nvPr>
            </p:nvSpPr>
            <p:spPr bwMode="auto">
              <a:xfrm>
                <a:off x="1632" y="2640"/>
                <a:ext cx="384" cy="192"/>
              </a:xfrm>
              <a:prstGeom prst="rect">
                <a:avLst/>
              </a:prstGeom>
              <a:solidFill>
                <a:srgbClr val="F3E9D5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2400" b="0" dirty="0">
                    <a:latin typeface="Roboto Regular" charset="0"/>
                    <a:cs typeface="Roboto Regular" charset="0"/>
                  </a:rPr>
                  <a:t>39</a:t>
                </a:r>
              </a:p>
            </p:txBody>
          </p:sp>
          <p:sp>
            <p:nvSpPr>
              <p:cNvPr id="44" name="Rectangle 18">
                <a:extLst>
                  <a:ext uri="{FF2B5EF4-FFF2-40B4-BE49-F238E27FC236}">
                    <a16:creationId xmlns:a16="http://schemas.microsoft.com/office/drawing/2014/main" id="{73DF2240-3409-B54A-ACC2-7DB5B438A901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8"/>
                </p:custDataLst>
              </p:nvPr>
            </p:nvSpPr>
            <p:spPr bwMode="auto">
              <a:xfrm>
                <a:off x="1632" y="2064"/>
                <a:ext cx="384" cy="19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2400" b="0" dirty="0">
                    <a:latin typeface="Roboto Regular" charset="0"/>
                    <a:cs typeface="Roboto Regular" charset="0"/>
                  </a:rPr>
                  <a:t>00</a:t>
                </a:r>
              </a:p>
            </p:txBody>
          </p:sp>
          <p:sp>
            <p:nvSpPr>
              <p:cNvPr id="45" name="Rectangle 19">
                <a:extLst>
                  <a:ext uri="{FF2B5EF4-FFF2-40B4-BE49-F238E27FC236}">
                    <a16:creationId xmlns:a16="http://schemas.microsoft.com/office/drawing/2014/main" id="{EFD7603E-F7BC-6F45-979A-92260D4BC06E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9"/>
                </p:custDataLst>
              </p:nvPr>
            </p:nvSpPr>
            <p:spPr bwMode="auto">
              <a:xfrm>
                <a:off x="1632" y="2256"/>
                <a:ext cx="384" cy="19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2400" b="0" dirty="0">
                    <a:latin typeface="Roboto Regular" charset="0"/>
                    <a:cs typeface="Roboto Regular" charset="0"/>
                  </a:rPr>
                  <a:t>00</a:t>
                </a:r>
              </a:p>
            </p:txBody>
          </p:sp>
        </p:grpSp>
        <p:sp>
          <p:nvSpPr>
            <p:cNvPr id="46" name="Text Box 20">
              <a:extLst>
                <a:ext uri="{FF2B5EF4-FFF2-40B4-BE49-F238E27FC236}">
                  <a16:creationId xmlns:a16="http://schemas.microsoft.com/office/drawing/2014/main" id="{36772581-1517-B347-9EE3-707C3AC98491}"/>
                </a:ext>
              </a:extLst>
            </p:cNvPr>
            <p:cNvSpPr txBox="1">
              <a:spLocks noChangeArrowheads="1"/>
            </p:cNvSpPr>
            <p:nvPr>
              <p:custDataLst>
                <p:tags r:id="rId7"/>
              </p:custDataLst>
            </p:nvPr>
          </p:nvSpPr>
          <p:spPr bwMode="auto">
            <a:xfrm>
              <a:off x="3554387" y="3371998"/>
              <a:ext cx="1699503" cy="830997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lnSpc>
                  <a:spcPct val="100000"/>
                </a:lnSpc>
              </a:pPr>
              <a:br>
                <a:rPr lang="en-US" sz="2400" b="0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US" sz="2400" b="0" dirty="0">
                  <a:solidFill>
                    <a:schemeClr val="tx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(big-endian)</a:t>
              </a:r>
            </a:p>
          </p:txBody>
        </p:sp>
        <p:sp>
          <p:nvSpPr>
            <p:cNvPr id="73" name="Rectangle 4">
              <a:extLst>
                <a:ext uri="{FF2B5EF4-FFF2-40B4-BE49-F238E27FC236}">
                  <a16:creationId xmlns:a16="http://schemas.microsoft.com/office/drawing/2014/main" id="{E4F68A07-A55B-BD47-B5FF-3F8E44569C4B}"/>
                </a:ext>
              </a:extLst>
            </p:cNvPr>
            <p:cNvSpPr>
              <a:spLocks noChangeArrowheads="1"/>
            </p:cNvSpPr>
            <p:nvPr>
              <p:custDataLst>
                <p:tags r:id="rId8"/>
              </p:custDataLst>
            </p:nvPr>
          </p:nvSpPr>
          <p:spPr bwMode="auto">
            <a:xfrm>
              <a:off x="2824470" y="5941103"/>
              <a:ext cx="1091100" cy="54179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2400" b="0" dirty="0">
                  <a:solidFill>
                    <a:srgbClr val="4B2A8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0x00</a:t>
              </a:r>
            </a:p>
          </p:txBody>
        </p:sp>
        <p:sp>
          <p:nvSpPr>
            <p:cNvPr id="74" name="Rectangle 5">
              <a:extLst>
                <a:ext uri="{FF2B5EF4-FFF2-40B4-BE49-F238E27FC236}">
                  <a16:creationId xmlns:a16="http://schemas.microsoft.com/office/drawing/2014/main" id="{7F396CA1-B800-4E49-B4A4-AB18DA4EC20B}"/>
                </a:ext>
              </a:extLst>
            </p:cNvPr>
            <p:cNvSpPr>
              <a:spLocks noChangeArrowheads="1"/>
            </p:cNvSpPr>
            <p:nvPr>
              <p:custDataLst>
                <p:tags r:id="rId9"/>
              </p:custDataLst>
            </p:nvPr>
          </p:nvSpPr>
          <p:spPr bwMode="auto">
            <a:xfrm>
              <a:off x="2881830" y="5300303"/>
              <a:ext cx="1091100" cy="54179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2400" b="0" dirty="0">
                  <a:solidFill>
                    <a:srgbClr val="4B2A8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0x01</a:t>
              </a:r>
            </a:p>
          </p:txBody>
        </p:sp>
        <p:sp>
          <p:nvSpPr>
            <p:cNvPr id="75" name="Rectangle 6">
              <a:extLst>
                <a:ext uri="{FF2B5EF4-FFF2-40B4-BE49-F238E27FC236}">
                  <a16:creationId xmlns:a16="http://schemas.microsoft.com/office/drawing/2014/main" id="{ADCB4120-C6E5-E843-991D-88416571DAED}"/>
                </a:ext>
              </a:extLst>
            </p:cNvPr>
            <p:cNvSpPr>
              <a:spLocks noChangeArrowheads="1"/>
            </p:cNvSpPr>
            <p:nvPr>
              <p:custDataLst>
                <p:tags r:id="rId10"/>
              </p:custDataLst>
            </p:nvPr>
          </p:nvSpPr>
          <p:spPr bwMode="auto">
            <a:xfrm>
              <a:off x="2881832" y="4835457"/>
              <a:ext cx="1091100" cy="54179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2400" b="0" dirty="0">
                  <a:solidFill>
                    <a:srgbClr val="4B2A8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0x02</a:t>
              </a:r>
            </a:p>
          </p:txBody>
        </p:sp>
        <p:sp>
          <p:nvSpPr>
            <p:cNvPr id="76" name="Rectangle 7">
              <a:extLst>
                <a:ext uri="{FF2B5EF4-FFF2-40B4-BE49-F238E27FC236}">
                  <a16:creationId xmlns:a16="http://schemas.microsoft.com/office/drawing/2014/main" id="{E2263510-D15E-AD4D-99D4-425416E87D0E}"/>
                </a:ext>
              </a:extLst>
            </p:cNvPr>
            <p:cNvSpPr>
              <a:spLocks noChangeArrowheads="1"/>
            </p:cNvSpPr>
            <p:nvPr>
              <p:custDataLst>
                <p:tags r:id="rId11"/>
              </p:custDataLst>
            </p:nvPr>
          </p:nvSpPr>
          <p:spPr bwMode="auto">
            <a:xfrm>
              <a:off x="2903689" y="4216718"/>
              <a:ext cx="1091100" cy="54179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2400" b="0" dirty="0">
                  <a:solidFill>
                    <a:srgbClr val="4B2A8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0x03</a:t>
              </a:r>
            </a:p>
          </p:txBody>
        </p:sp>
        <p:sp>
          <p:nvSpPr>
            <p:cNvPr id="77" name="Rectangle 4">
              <a:extLst>
                <a:ext uri="{FF2B5EF4-FFF2-40B4-BE49-F238E27FC236}">
                  <a16:creationId xmlns:a16="http://schemas.microsoft.com/office/drawing/2014/main" id="{7F8EE536-E21E-454B-BADF-A020FCE0F56F}"/>
                </a:ext>
              </a:extLst>
            </p:cNvPr>
            <p:cNvSpPr>
              <a:spLocks noChangeArrowheads="1"/>
            </p:cNvSpPr>
            <p:nvPr>
              <p:custDataLst>
                <p:tags r:id="rId12"/>
              </p:custDataLst>
            </p:nvPr>
          </p:nvSpPr>
          <p:spPr bwMode="auto">
            <a:xfrm>
              <a:off x="7960847" y="5899024"/>
              <a:ext cx="1091100" cy="54179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2400" b="0" dirty="0">
                  <a:solidFill>
                    <a:srgbClr val="4B2A8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0x00</a:t>
              </a:r>
            </a:p>
          </p:txBody>
        </p:sp>
        <p:sp>
          <p:nvSpPr>
            <p:cNvPr id="78" name="Rectangle 5">
              <a:extLst>
                <a:ext uri="{FF2B5EF4-FFF2-40B4-BE49-F238E27FC236}">
                  <a16:creationId xmlns:a16="http://schemas.microsoft.com/office/drawing/2014/main" id="{FCC12EA4-DC74-3A46-9887-249B98AD53D7}"/>
                </a:ext>
              </a:extLst>
            </p:cNvPr>
            <p:cNvSpPr>
              <a:spLocks noChangeArrowheads="1"/>
            </p:cNvSpPr>
            <p:nvPr>
              <p:custDataLst>
                <p:tags r:id="rId13"/>
              </p:custDataLst>
            </p:nvPr>
          </p:nvSpPr>
          <p:spPr bwMode="auto">
            <a:xfrm>
              <a:off x="7937466" y="5342388"/>
              <a:ext cx="1091100" cy="54179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2400" b="0" dirty="0">
                  <a:solidFill>
                    <a:srgbClr val="4B2A8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0x01</a:t>
              </a:r>
            </a:p>
          </p:txBody>
        </p:sp>
        <p:sp>
          <p:nvSpPr>
            <p:cNvPr id="79" name="Rectangle 6">
              <a:extLst>
                <a:ext uri="{FF2B5EF4-FFF2-40B4-BE49-F238E27FC236}">
                  <a16:creationId xmlns:a16="http://schemas.microsoft.com/office/drawing/2014/main" id="{EAA0EE79-A6F4-6442-8821-897DC2C8076F}"/>
                </a:ext>
              </a:extLst>
            </p:cNvPr>
            <p:cNvSpPr>
              <a:spLocks noChangeArrowheads="1"/>
            </p:cNvSpPr>
            <p:nvPr>
              <p:custDataLst>
                <p:tags r:id="rId14"/>
              </p:custDataLst>
            </p:nvPr>
          </p:nvSpPr>
          <p:spPr bwMode="auto">
            <a:xfrm>
              <a:off x="7892483" y="4742684"/>
              <a:ext cx="1091100" cy="54179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2400" b="0" dirty="0">
                  <a:solidFill>
                    <a:srgbClr val="4B2A8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0x02</a:t>
              </a:r>
            </a:p>
          </p:txBody>
        </p:sp>
        <p:sp>
          <p:nvSpPr>
            <p:cNvPr id="80" name="Rectangle 7">
              <a:extLst>
                <a:ext uri="{FF2B5EF4-FFF2-40B4-BE49-F238E27FC236}">
                  <a16:creationId xmlns:a16="http://schemas.microsoft.com/office/drawing/2014/main" id="{01BC568A-A377-6A45-903E-BACC8AEC1567}"/>
                </a:ext>
              </a:extLst>
            </p:cNvPr>
            <p:cNvSpPr>
              <a:spLocks noChangeArrowheads="1"/>
            </p:cNvSpPr>
            <p:nvPr>
              <p:custDataLst>
                <p:tags r:id="rId15"/>
              </p:custDataLst>
            </p:nvPr>
          </p:nvSpPr>
          <p:spPr bwMode="auto">
            <a:xfrm>
              <a:off x="7960843" y="4203509"/>
              <a:ext cx="1091100" cy="54179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2400" b="0" dirty="0">
                  <a:solidFill>
                    <a:srgbClr val="4B2A8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0x03</a:t>
              </a: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174902EB-CC6B-464B-B1F1-2CC7D6CEF565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271252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043D5E-7DD5-0343-9D6F-1A9CDDF523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252" y="44749"/>
            <a:ext cx="11971882" cy="591786"/>
          </a:xfrm>
        </p:spPr>
        <p:txBody>
          <a:bodyPr/>
          <a:lstStyle/>
          <a:p>
            <a:r>
              <a:rPr lang="en-US" sz="2800" dirty="0"/>
              <a:t>Byte Addressable Memory Shown as 32-bit words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E7D6582F-19B8-D243-9F3D-A3CABC967C4D}"/>
              </a:ext>
            </a:extLst>
          </p:cNvPr>
          <p:cNvSpPr txBox="1"/>
          <p:nvPr/>
        </p:nvSpPr>
        <p:spPr>
          <a:xfrm>
            <a:off x="2735141" y="5596464"/>
            <a:ext cx="5484754" cy="10156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3"/>
                </a:solidFill>
              </a:rPr>
              <a:t>Observation</a:t>
            </a:r>
          </a:p>
          <a:p>
            <a:pPr algn="ctr"/>
            <a:r>
              <a:rPr lang="en-US" sz="2000" b="1" dirty="0">
                <a:solidFill>
                  <a:schemeClr val="accent5"/>
                </a:solidFill>
              </a:rPr>
              <a:t>32-bit aligned addresses</a:t>
            </a:r>
          </a:p>
          <a:p>
            <a:pPr algn="ctr"/>
            <a:r>
              <a:rPr lang="en-US" sz="2000" b="1" dirty="0">
                <a:solidFill>
                  <a:schemeClr val="accent5"/>
                </a:solidFill>
              </a:rPr>
              <a:t>rightmost 2 bits of the address are always 0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9AECFCC-AD99-BC48-AFD5-D490920BF5A6}"/>
              </a:ext>
            </a:extLst>
          </p:cNvPr>
          <p:cNvGrpSpPr/>
          <p:nvPr/>
        </p:nvGrpSpPr>
        <p:grpSpPr>
          <a:xfrm>
            <a:off x="96866" y="584369"/>
            <a:ext cx="3534618" cy="4477148"/>
            <a:chOff x="8908017" y="400300"/>
            <a:chExt cx="3534618" cy="447714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BE3B96E-3C3B-D945-9A03-E4C287128ADD}"/>
                </a:ext>
              </a:extLst>
            </p:cNvPr>
            <p:cNvSpPr txBox="1"/>
            <p:nvPr/>
          </p:nvSpPr>
          <p:spPr>
            <a:xfrm>
              <a:off x="11119837" y="4463213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0x12345680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93100D7-0C18-6F4D-847F-026B7FC1CF75}"/>
                </a:ext>
              </a:extLst>
            </p:cNvPr>
            <p:cNvSpPr txBox="1"/>
            <p:nvPr/>
          </p:nvSpPr>
          <p:spPr>
            <a:xfrm>
              <a:off x="11119837" y="3693597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0x12345682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7832ACF-7421-CC4A-B6C9-D8B2D05DD573}"/>
                </a:ext>
              </a:extLst>
            </p:cNvPr>
            <p:cNvSpPr txBox="1"/>
            <p:nvPr/>
          </p:nvSpPr>
          <p:spPr>
            <a:xfrm>
              <a:off x="11119837" y="4072661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0x12345681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37347B9-6263-FD4C-986C-6BB77EE4AB33}"/>
                </a:ext>
              </a:extLst>
            </p:cNvPr>
            <p:cNvSpPr txBox="1"/>
            <p:nvPr/>
          </p:nvSpPr>
          <p:spPr>
            <a:xfrm>
              <a:off x="11119837" y="3336064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0x12345683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55609DB-0CCD-0646-9753-F79547C74DB5}"/>
                </a:ext>
              </a:extLst>
            </p:cNvPr>
            <p:cNvSpPr txBox="1"/>
            <p:nvPr/>
          </p:nvSpPr>
          <p:spPr>
            <a:xfrm>
              <a:off x="9910224" y="4508116"/>
              <a:ext cx="1287532" cy="3693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nsolas" panose="020B0609020204030204" pitchFamily="49" charset="0"/>
                  <a:cs typeface="Consolas" panose="020B0609020204030204" pitchFamily="49" charset="0"/>
                </a:rPr>
                <a:t>0x00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1DEB2EA-AB5E-8D43-955C-B52E382C2DAA}"/>
                </a:ext>
              </a:extLst>
            </p:cNvPr>
            <p:cNvSpPr txBox="1"/>
            <p:nvPr/>
          </p:nvSpPr>
          <p:spPr>
            <a:xfrm>
              <a:off x="9900689" y="4150085"/>
              <a:ext cx="1287532" cy="3693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nsolas" panose="020B0609020204030204" pitchFamily="49" charset="0"/>
                  <a:cs typeface="Consolas" panose="020B0609020204030204" pitchFamily="49" charset="0"/>
                </a:rPr>
                <a:t>0x01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3BD6C86-C252-DA43-9818-7520DA75ABC3}"/>
                </a:ext>
              </a:extLst>
            </p:cNvPr>
            <p:cNvSpPr txBox="1"/>
            <p:nvPr/>
          </p:nvSpPr>
          <p:spPr>
            <a:xfrm>
              <a:off x="9900689" y="3780046"/>
              <a:ext cx="1287532" cy="3693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nsolas" panose="020B0609020204030204" pitchFamily="49" charset="0"/>
                  <a:cs typeface="Consolas" panose="020B0609020204030204" pitchFamily="49" charset="0"/>
                </a:rPr>
                <a:t>0x02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A4AC568-B180-0D4D-BF6A-989D6C6B0B54}"/>
                </a:ext>
              </a:extLst>
            </p:cNvPr>
            <p:cNvSpPr txBox="1"/>
            <p:nvPr/>
          </p:nvSpPr>
          <p:spPr>
            <a:xfrm>
              <a:off x="9900689" y="3410714"/>
              <a:ext cx="1287532" cy="3693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nsolas" panose="020B0609020204030204" pitchFamily="49" charset="0"/>
                  <a:cs typeface="Consolas" panose="020B0609020204030204" pitchFamily="49" charset="0"/>
                </a:rPr>
                <a:t>0x03</a:t>
              </a:r>
            </a:p>
          </p:txBody>
        </p:sp>
        <p:sp>
          <p:nvSpPr>
            <p:cNvPr id="69" name="Right Brace 68">
              <a:extLst>
                <a:ext uri="{FF2B5EF4-FFF2-40B4-BE49-F238E27FC236}">
                  <a16:creationId xmlns:a16="http://schemas.microsoft.com/office/drawing/2014/main" id="{C27B4030-1909-264E-9CB8-15B53570BE29}"/>
                </a:ext>
              </a:extLst>
            </p:cNvPr>
            <p:cNvSpPr/>
            <p:nvPr/>
          </p:nvSpPr>
          <p:spPr>
            <a:xfrm rot="10800000">
              <a:off x="9467283" y="3400612"/>
              <a:ext cx="396719" cy="1467441"/>
            </a:xfrm>
            <a:prstGeom prst="rightBrace">
              <a:avLst/>
            </a:prstGeom>
            <a:ln w="254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CB70A486-898E-9E48-8656-E33C18DFEAF5}"/>
                </a:ext>
              </a:extLst>
            </p:cNvPr>
            <p:cNvSpPr txBox="1"/>
            <p:nvPr/>
          </p:nvSpPr>
          <p:spPr>
            <a:xfrm rot="16200000">
              <a:off x="8440796" y="3859706"/>
              <a:ext cx="146744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accent5"/>
                  </a:solidFill>
                </a:rPr>
                <a:t>1 32-bit </a:t>
              </a:r>
            </a:p>
            <a:p>
              <a:pPr algn="ctr"/>
              <a:r>
                <a:rPr lang="en-US" sz="1400" b="1" dirty="0">
                  <a:solidFill>
                    <a:schemeClr val="accent5"/>
                  </a:solidFill>
                </a:rPr>
                <a:t>(4 byte) word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F058CD9-EEAD-5842-B960-63CE3EBD403F}"/>
                </a:ext>
              </a:extLst>
            </p:cNvPr>
            <p:cNvSpPr txBox="1"/>
            <p:nvPr/>
          </p:nvSpPr>
          <p:spPr>
            <a:xfrm>
              <a:off x="11119837" y="2981146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0x12345684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5DF7139-3081-FD4F-9082-35A62188AE70}"/>
                </a:ext>
              </a:extLst>
            </p:cNvPr>
            <p:cNvSpPr txBox="1"/>
            <p:nvPr/>
          </p:nvSpPr>
          <p:spPr>
            <a:xfrm>
              <a:off x="11119837" y="2245154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0x12345686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9B42FE4-9C49-754D-AFE3-D652C2075740}"/>
                </a:ext>
              </a:extLst>
            </p:cNvPr>
            <p:cNvSpPr txBox="1"/>
            <p:nvPr/>
          </p:nvSpPr>
          <p:spPr>
            <a:xfrm>
              <a:off x="11119837" y="1854602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0x12345687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E7BE5F5-ADBA-F646-9C81-45AA16951DE4}"/>
                </a:ext>
              </a:extLst>
            </p:cNvPr>
            <p:cNvSpPr txBox="1"/>
            <p:nvPr/>
          </p:nvSpPr>
          <p:spPr>
            <a:xfrm>
              <a:off x="11119837" y="2603770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0x12345685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ADACE06-8B97-3B41-9052-6835A9073B3C}"/>
                </a:ext>
              </a:extLst>
            </p:cNvPr>
            <p:cNvSpPr txBox="1"/>
            <p:nvPr/>
          </p:nvSpPr>
          <p:spPr>
            <a:xfrm>
              <a:off x="9900689" y="2972579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nsolas" panose="020B0609020204030204" pitchFamily="49" charset="0"/>
                  <a:cs typeface="Consolas" panose="020B0609020204030204" pitchFamily="49" charset="0"/>
                </a:rPr>
                <a:t>0x04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493C45B-2D9B-4B42-9361-97675D71FB4E}"/>
                </a:ext>
              </a:extLst>
            </p:cNvPr>
            <p:cNvSpPr txBox="1"/>
            <p:nvPr/>
          </p:nvSpPr>
          <p:spPr>
            <a:xfrm>
              <a:off x="9908215" y="2603601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nsolas" panose="020B0609020204030204" pitchFamily="49" charset="0"/>
                  <a:cs typeface="Consolas" panose="020B0609020204030204" pitchFamily="49" charset="0"/>
                </a:rPr>
                <a:t>0x05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1B9828B-C39A-6749-B918-4AEF8168E653}"/>
                </a:ext>
              </a:extLst>
            </p:cNvPr>
            <p:cNvSpPr txBox="1"/>
            <p:nvPr/>
          </p:nvSpPr>
          <p:spPr>
            <a:xfrm>
              <a:off x="9908215" y="2233562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nsolas" panose="020B0609020204030204" pitchFamily="49" charset="0"/>
                  <a:cs typeface="Consolas" panose="020B0609020204030204" pitchFamily="49" charset="0"/>
                </a:rPr>
                <a:t>0x06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4A682B5-4B9B-4546-9A13-AC75734B2AF1}"/>
                </a:ext>
              </a:extLst>
            </p:cNvPr>
            <p:cNvSpPr txBox="1"/>
            <p:nvPr/>
          </p:nvSpPr>
          <p:spPr>
            <a:xfrm>
              <a:off x="9916166" y="1863523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nsolas" panose="020B0609020204030204" pitchFamily="49" charset="0"/>
                  <a:cs typeface="Consolas" panose="020B0609020204030204" pitchFamily="49" charset="0"/>
                </a:rPr>
                <a:t>0x07</a:t>
              </a:r>
            </a:p>
          </p:txBody>
        </p:sp>
        <p:sp>
          <p:nvSpPr>
            <p:cNvPr id="81" name="Right Brace 80">
              <a:extLst>
                <a:ext uri="{FF2B5EF4-FFF2-40B4-BE49-F238E27FC236}">
                  <a16:creationId xmlns:a16="http://schemas.microsoft.com/office/drawing/2014/main" id="{E8AB7087-696E-524D-8414-BC2B9FB27C12}"/>
                </a:ext>
              </a:extLst>
            </p:cNvPr>
            <p:cNvSpPr/>
            <p:nvPr/>
          </p:nvSpPr>
          <p:spPr>
            <a:xfrm rot="16200000">
              <a:off x="10370150" y="644253"/>
              <a:ext cx="396719" cy="1258492"/>
            </a:xfrm>
            <a:prstGeom prst="rightBrace">
              <a:avLst/>
            </a:prstGeom>
            <a:ln w="254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9C53799-AFEC-D24F-BB84-3FA8E0EB4E89}"/>
                </a:ext>
              </a:extLst>
            </p:cNvPr>
            <p:cNvSpPr/>
            <p:nvPr/>
          </p:nvSpPr>
          <p:spPr>
            <a:xfrm>
              <a:off x="9500627" y="400300"/>
              <a:ext cx="2736647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chemeClr val="accent1"/>
                  </a:solidFill>
                </a:rPr>
                <a:t>1 byte Memory Content</a:t>
              </a:r>
            </a:p>
            <a:p>
              <a:r>
                <a:rPr lang="en-US" b="1" dirty="0">
                  <a:solidFill>
                    <a:schemeClr val="accent1"/>
                  </a:solidFill>
                </a:rPr>
                <a:t>One byte per row</a:t>
              </a:r>
              <a:endParaRPr lang="en-US" dirty="0">
                <a:solidFill>
                  <a:schemeClr val="accent1"/>
                </a:solidFill>
              </a:endParaRPr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FF56B56D-549A-1741-A2CA-92FDB37EEDA0}"/>
                </a:ext>
              </a:extLst>
            </p:cNvPr>
            <p:cNvGrpSpPr/>
            <p:nvPr/>
          </p:nvGrpSpPr>
          <p:grpSpPr>
            <a:xfrm>
              <a:off x="10512620" y="1331381"/>
              <a:ext cx="96408" cy="457028"/>
              <a:chOff x="10610509" y="1455282"/>
              <a:chExt cx="96408" cy="457028"/>
            </a:xfrm>
          </p:grpSpPr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9CF3CE9F-5E63-DC44-BF3D-A3C664771646}"/>
                  </a:ext>
                </a:extLst>
              </p:cNvPr>
              <p:cNvSpPr/>
              <p:nvPr/>
            </p:nvSpPr>
            <p:spPr>
              <a:xfrm>
                <a:off x="10617922" y="1640373"/>
                <a:ext cx="88995" cy="88995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94D05C50-E8EA-F04F-BFD7-6770A32DDEFB}"/>
                  </a:ext>
                </a:extLst>
              </p:cNvPr>
              <p:cNvSpPr/>
              <p:nvPr/>
            </p:nvSpPr>
            <p:spPr>
              <a:xfrm>
                <a:off x="10617921" y="1455282"/>
                <a:ext cx="88995" cy="88995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A88DD8AD-ED48-D943-B4A5-5F0612E9271C}"/>
                  </a:ext>
                </a:extLst>
              </p:cNvPr>
              <p:cNvSpPr/>
              <p:nvPr/>
            </p:nvSpPr>
            <p:spPr>
              <a:xfrm>
                <a:off x="10610509" y="1823315"/>
                <a:ext cx="88995" cy="88995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209E489D-8A75-DF41-8D5C-54746DFE46F0}"/>
                </a:ext>
              </a:extLst>
            </p:cNvPr>
            <p:cNvSpPr txBox="1"/>
            <p:nvPr/>
          </p:nvSpPr>
          <p:spPr>
            <a:xfrm>
              <a:off x="11360821" y="1145470"/>
              <a:ext cx="105387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accent5"/>
                  </a:solidFill>
                </a:rPr>
                <a:t>Byte</a:t>
              </a:r>
            </a:p>
            <a:p>
              <a:r>
                <a:rPr lang="en-US" sz="1600" b="1" dirty="0">
                  <a:solidFill>
                    <a:schemeClr val="accent5"/>
                  </a:solidFill>
                </a:rPr>
                <a:t>Memory</a:t>
              </a:r>
            </a:p>
            <a:p>
              <a:r>
                <a:rPr lang="en-US" sz="1600" b="1" dirty="0">
                  <a:solidFill>
                    <a:schemeClr val="accent5"/>
                  </a:solidFill>
                </a:rPr>
                <a:t> Address</a:t>
              </a:r>
            </a:p>
          </p:txBody>
        </p:sp>
        <p:sp>
          <p:nvSpPr>
            <p:cNvPr id="115" name="Right Brace 114">
              <a:extLst>
                <a:ext uri="{FF2B5EF4-FFF2-40B4-BE49-F238E27FC236}">
                  <a16:creationId xmlns:a16="http://schemas.microsoft.com/office/drawing/2014/main" id="{9B1C8273-7F1E-7E47-A6FA-4CFFB8A61B1F}"/>
                </a:ext>
              </a:extLst>
            </p:cNvPr>
            <p:cNvSpPr/>
            <p:nvPr/>
          </p:nvSpPr>
          <p:spPr>
            <a:xfrm rot="10800000">
              <a:off x="9431237" y="1891647"/>
              <a:ext cx="396719" cy="1467441"/>
            </a:xfrm>
            <a:prstGeom prst="rightBrace">
              <a:avLst/>
            </a:prstGeom>
            <a:ln w="254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7EE4E866-4462-A641-939B-0E04056421B4}"/>
                </a:ext>
              </a:extLst>
            </p:cNvPr>
            <p:cNvSpPr txBox="1"/>
            <p:nvPr/>
          </p:nvSpPr>
          <p:spPr>
            <a:xfrm rot="16200000">
              <a:off x="8435907" y="2393854"/>
              <a:ext cx="146744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accent5"/>
                  </a:solidFill>
                </a:rPr>
                <a:t>1 32-bit </a:t>
              </a:r>
            </a:p>
            <a:p>
              <a:pPr algn="ctr"/>
              <a:r>
                <a:rPr lang="en-US" sz="1400" b="1" dirty="0">
                  <a:solidFill>
                    <a:schemeClr val="accent5"/>
                  </a:solidFill>
                </a:rPr>
                <a:t>(4 byte) word</a:t>
              </a:r>
            </a:p>
          </p:txBody>
        </p:sp>
      </p:grpSp>
      <p:sp>
        <p:nvSpPr>
          <p:cNvPr id="117" name="TextBox 116">
            <a:extLst>
              <a:ext uri="{FF2B5EF4-FFF2-40B4-BE49-F238E27FC236}">
                <a16:creationId xmlns:a16="http://schemas.microsoft.com/office/drawing/2014/main" id="{7EC2429A-209E-6B4B-9C62-52DE1B3613DB}"/>
              </a:ext>
            </a:extLst>
          </p:cNvPr>
          <p:cNvSpPr txBox="1"/>
          <p:nvPr/>
        </p:nvSpPr>
        <p:spPr>
          <a:xfrm>
            <a:off x="3148577" y="4333447"/>
            <a:ext cx="18409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Word Aligned address</a:t>
            </a:r>
          </a:p>
        </p:txBody>
      </p:sp>
      <p:sp>
        <p:nvSpPr>
          <p:cNvPr id="120" name="Down Arrow 119">
            <a:extLst>
              <a:ext uri="{FF2B5EF4-FFF2-40B4-BE49-F238E27FC236}">
                <a16:creationId xmlns:a16="http://schemas.microsoft.com/office/drawing/2014/main" id="{C67FC1D3-E4E4-804D-BD35-770C8CA8397B}"/>
              </a:ext>
            </a:extLst>
          </p:cNvPr>
          <p:cNvSpPr/>
          <p:nvPr/>
        </p:nvSpPr>
        <p:spPr>
          <a:xfrm rot="5400000">
            <a:off x="3682243" y="3110264"/>
            <a:ext cx="159552" cy="44845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4AA18672-7D22-CA44-AF83-2C9BC39661E1}"/>
              </a:ext>
            </a:extLst>
          </p:cNvPr>
          <p:cNvSpPr txBox="1"/>
          <p:nvPr/>
        </p:nvSpPr>
        <p:spPr>
          <a:xfrm>
            <a:off x="3138889" y="2908327"/>
            <a:ext cx="18409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tx2"/>
                </a:solidFill>
              </a:rPr>
              <a:t>Word Aligned address</a:t>
            </a:r>
          </a:p>
        </p:txBody>
      </p:sp>
      <p:sp>
        <p:nvSpPr>
          <p:cNvPr id="123" name="Down Arrow 122">
            <a:extLst>
              <a:ext uri="{FF2B5EF4-FFF2-40B4-BE49-F238E27FC236}">
                <a16:creationId xmlns:a16="http://schemas.microsoft.com/office/drawing/2014/main" id="{04E3574B-8069-0241-BF92-57B3939B9849}"/>
              </a:ext>
            </a:extLst>
          </p:cNvPr>
          <p:cNvSpPr/>
          <p:nvPr/>
        </p:nvSpPr>
        <p:spPr>
          <a:xfrm rot="5400000">
            <a:off x="3712887" y="4586817"/>
            <a:ext cx="173489" cy="40682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7D20C5E0-5185-3A41-BDFA-89AA785A69E4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49395BA-AA46-7542-9905-FAE060A174A3}"/>
              </a:ext>
            </a:extLst>
          </p:cNvPr>
          <p:cNvGrpSpPr/>
          <p:nvPr/>
        </p:nvGrpSpPr>
        <p:grpSpPr>
          <a:xfrm>
            <a:off x="5307221" y="1052303"/>
            <a:ext cx="6494784" cy="3959761"/>
            <a:chOff x="5378744" y="1736863"/>
            <a:chExt cx="6494784" cy="3959761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3ECFE894-AD60-8A43-B03A-9AECCFD228DD}"/>
                </a:ext>
              </a:extLst>
            </p:cNvPr>
            <p:cNvGrpSpPr/>
            <p:nvPr/>
          </p:nvGrpSpPr>
          <p:grpSpPr>
            <a:xfrm>
              <a:off x="5378744" y="1736863"/>
              <a:ext cx="6494784" cy="3959761"/>
              <a:chOff x="190785" y="1374726"/>
              <a:chExt cx="6494784" cy="3959761"/>
            </a:xfrm>
          </p:grpSpPr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B98580A-B18D-2841-9CB6-7B15E8B45385}"/>
                  </a:ext>
                </a:extLst>
              </p:cNvPr>
              <p:cNvSpPr txBox="1"/>
              <p:nvPr/>
            </p:nvSpPr>
            <p:spPr>
              <a:xfrm>
                <a:off x="4073287" y="3801159"/>
                <a:ext cx="1287532" cy="36933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0x04</a:t>
                </a: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E6DBCE5-8061-2645-9140-DB58CC4C1994}"/>
                  </a:ext>
                </a:extLst>
              </p:cNvPr>
              <p:cNvSpPr txBox="1"/>
              <p:nvPr/>
            </p:nvSpPr>
            <p:spPr>
              <a:xfrm>
                <a:off x="2785755" y="3801159"/>
                <a:ext cx="1287532" cy="36933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0x05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A1F54FA-2DB7-934C-85AA-15AC04AEF3E6}"/>
                  </a:ext>
                </a:extLst>
              </p:cNvPr>
              <p:cNvSpPr txBox="1"/>
              <p:nvPr/>
            </p:nvSpPr>
            <p:spPr>
              <a:xfrm>
                <a:off x="1490485" y="3801159"/>
                <a:ext cx="1287532" cy="36933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0x06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CD8709E-ED64-AD48-9D4B-EFDABC28CEBE}"/>
                  </a:ext>
                </a:extLst>
              </p:cNvPr>
              <p:cNvSpPr txBox="1"/>
              <p:nvPr/>
            </p:nvSpPr>
            <p:spPr>
              <a:xfrm>
                <a:off x="190785" y="3800163"/>
                <a:ext cx="1287532" cy="36933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0x07</a:t>
                </a: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5F794AB1-E2B0-D744-8EBF-48EE6C3D85A3}"/>
                  </a:ext>
                </a:extLst>
              </p:cNvPr>
              <p:cNvSpPr txBox="1"/>
              <p:nvPr/>
            </p:nvSpPr>
            <p:spPr>
              <a:xfrm>
                <a:off x="4075084" y="4185531"/>
                <a:ext cx="1287532" cy="36933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0x00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4B213C5-2EE2-2D45-8E4F-7D2F3363CD90}"/>
                  </a:ext>
                </a:extLst>
              </p:cNvPr>
              <p:cNvSpPr txBox="1"/>
              <p:nvPr/>
            </p:nvSpPr>
            <p:spPr>
              <a:xfrm>
                <a:off x="2778017" y="4185531"/>
                <a:ext cx="1287532" cy="36933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0x01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263AD19-AA56-614B-8593-DE282F8AE982}"/>
                  </a:ext>
                </a:extLst>
              </p:cNvPr>
              <p:cNvSpPr txBox="1"/>
              <p:nvPr/>
            </p:nvSpPr>
            <p:spPr>
              <a:xfrm>
                <a:off x="1490485" y="4185531"/>
                <a:ext cx="1287532" cy="36933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0x02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39D7463-F434-8846-BF83-D27D67857854}"/>
                  </a:ext>
                </a:extLst>
              </p:cNvPr>
              <p:cNvSpPr txBox="1"/>
              <p:nvPr/>
            </p:nvSpPr>
            <p:spPr>
              <a:xfrm>
                <a:off x="191706" y="4185531"/>
                <a:ext cx="1287532" cy="36933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0x03</a:t>
                </a: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1B7AC729-CF09-BC41-97BE-163D381FA11A}"/>
                  </a:ext>
                </a:extLst>
              </p:cNvPr>
              <p:cNvSpPr txBox="1"/>
              <p:nvPr/>
            </p:nvSpPr>
            <p:spPr>
              <a:xfrm>
                <a:off x="4325900" y="2411784"/>
                <a:ext cx="88998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 err="1"/>
                  <a:t>LSByte</a:t>
                </a:r>
                <a:endParaRPr lang="en-US" sz="1600" b="1" dirty="0">
                  <a:solidFill>
                    <a:srgbClr val="F3753F"/>
                  </a:solidFill>
                </a:endParaRP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3D622C52-5314-184C-9419-F29D25CE542A}"/>
                  </a:ext>
                </a:extLst>
              </p:cNvPr>
              <p:cNvSpPr txBox="1"/>
              <p:nvPr/>
            </p:nvSpPr>
            <p:spPr>
              <a:xfrm>
                <a:off x="271996" y="2348752"/>
                <a:ext cx="93647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 err="1"/>
                  <a:t>MSByte</a:t>
                </a:r>
                <a:endParaRPr lang="en-US" sz="1600" b="1" dirty="0">
                  <a:solidFill>
                    <a:srgbClr val="F3753F"/>
                  </a:solidFill>
                </a:endParaRP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487907F4-EC02-B247-BFC3-71512CF5A03B}"/>
                  </a:ext>
                </a:extLst>
              </p:cNvPr>
              <p:cNvSpPr txBox="1"/>
              <p:nvPr/>
            </p:nvSpPr>
            <p:spPr>
              <a:xfrm>
                <a:off x="4155358" y="4588253"/>
                <a:ext cx="132279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0x</a:t>
                </a:r>
                <a:r>
                  <a:rPr lang="en-US" sz="1600" b="1" dirty="0">
                    <a:solidFill>
                      <a:srgbClr val="00B05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1234568</a:t>
                </a:r>
                <a:r>
                  <a:rPr lang="en-US" sz="1600" b="1" dirty="0">
                    <a:solidFill>
                      <a:srgbClr val="F3753F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</a:t>
                </a: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29B76390-B27E-8143-ADB4-9261185947D7}"/>
                  </a:ext>
                </a:extLst>
              </p:cNvPr>
              <p:cNvSpPr txBox="1"/>
              <p:nvPr/>
            </p:nvSpPr>
            <p:spPr>
              <a:xfrm>
                <a:off x="2881915" y="4588253"/>
                <a:ext cx="132279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solidFill>
                      <a:srgbClr val="00B05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0x1234568</a:t>
                </a:r>
                <a:r>
                  <a:rPr lang="en-US" sz="1600" b="1" dirty="0">
                    <a:solidFill>
                      <a:srgbClr val="F3744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1</a:t>
                </a: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015E34BF-BD5F-0A47-B626-AB0CAA7B2B22}"/>
                  </a:ext>
                </a:extLst>
              </p:cNvPr>
              <p:cNvSpPr txBox="1"/>
              <p:nvPr/>
            </p:nvSpPr>
            <p:spPr>
              <a:xfrm>
                <a:off x="1546046" y="4588253"/>
                <a:ext cx="132279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solidFill>
                      <a:srgbClr val="00B05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0x1234568</a:t>
                </a:r>
                <a:r>
                  <a:rPr lang="en-US" sz="1600" b="1" dirty="0">
                    <a:solidFill>
                      <a:srgbClr val="F3744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2</a:t>
                </a: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ECA75EBF-EBC3-BD4C-87E5-6DD73F813165}"/>
                  </a:ext>
                </a:extLst>
              </p:cNvPr>
              <p:cNvSpPr txBox="1"/>
              <p:nvPr/>
            </p:nvSpPr>
            <p:spPr>
              <a:xfrm>
                <a:off x="210177" y="4588253"/>
                <a:ext cx="132279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solidFill>
                      <a:srgbClr val="00B05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0x1234568</a:t>
                </a:r>
                <a:r>
                  <a:rPr lang="en-US" sz="1600" b="1" dirty="0">
                    <a:solidFill>
                      <a:srgbClr val="F3744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3</a:t>
                </a:r>
              </a:p>
            </p:txBody>
          </p:sp>
          <p:sp>
            <p:nvSpPr>
              <p:cNvPr id="67" name="Right Brace 66">
                <a:extLst>
                  <a:ext uri="{FF2B5EF4-FFF2-40B4-BE49-F238E27FC236}">
                    <a16:creationId xmlns:a16="http://schemas.microsoft.com/office/drawing/2014/main" id="{70FE0908-61B0-DE4D-BA36-49CF6FFD0491}"/>
                  </a:ext>
                </a:extLst>
              </p:cNvPr>
              <p:cNvSpPr/>
              <p:nvPr/>
            </p:nvSpPr>
            <p:spPr>
              <a:xfrm rot="16200000">
                <a:off x="2479740" y="-270252"/>
                <a:ext cx="646825" cy="5115332"/>
              </a:xfrm>
              <a:prstGeom prst="rightBrace">
                <a:avLst>
                  <a:gd name="adj1" fmla="val 8333"/>
                  <a:gd name="adj2" fmla="val 49810"/>
                </a:avLst>
              </a:prstGeom>
              <a:ln w="25400"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15FB44C1-5288-5647-82D1-E67E4A59889C}"/>
                  </a:ext>
                </a:extLst>
              </p:cNvPr>
              <p:cNvSpPr txBox="1"/>
              <p:nvPr/>
            </p:nvSpPr>
            <p:spPr>
              <a:xfrm>
                <a:off x="841295" y="1374726"/>
                <a:ext cx="39980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5"/>
                    </a:solidFill>
                  </a:rPr>
                  <a:t>Contents of Memory</a:t>
                </a:r>
              </a:p>
              <a:p>
                <a:pPr algn="ctr"/>
                <a:r>
                  <a:rPr lang="en-US" b="1" dirty="0">
                    <a:solidFill>
                      <a:schemeClr val="accent5"/>
                    </a:solidFill>
                  </a:rPr>
                  <a:t>One 32-bit (4 byte) word per row</a:t>
                </a:r>
              </a:p>
            </p:txBody>
          </p:sp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348B005A-0A32-164F-8B76-3E15A9C0A799}"/>
                  </a:ext>
                </a:extLst>
              </p:cNvPr>
              <p:cNvSpPr/>
              <p:nvPr/>
            </p:nvSpPr>
            <p:spPr>
              <a:xfrm>
                <a:off x="4681804" y="2738400"/>
                <a:ext cx="88995" cy="88995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654FD219-E077-074F-A036-FD1BF904A363}"/>
                  </a:ext>
                </a:extLst>
              </p:cNvPr>
              <p:cNvSpPr/>
              <p:nvPr/>
            </p:nvSpPr>
            <p:spPr>
              <a:xfrm>
                <a:off x="3463370" y="2738400"/>
                <a:ext cx="88995" cy="88995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EA7952FE-C0D0-D94F-BB6D-D1E453CA7DD5}"/>
                  </a:ext>
                </a:extLst>
              </p:cNvPr>
              <p:cNvSpPr/>
              <p:nvPr/>
            </p:nvSpPr>
            <p:spPr>
              <a:xfrm>
                <a:off x="2024458" y="2738400"/>
                <a:ext cx="88995" cy="88995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Oval 106">
                <a:extLst>
                  <a:ext uri="{FF2B5EF4-FFF2-40B4-BE49-F238E27FC236}">
                    <a16:creationId xmlns:a16="http://schemas.microsoft.com/office/drawing/2014/main" id="{A307E543-356C-9F4B-B4E1-0D381DBA3617}"/>
                  </a:ext>
                </a:extLst>
              </p:cNvPr>
              <p:cNvSpPr/>
              <p:nvPr/>
            </p:nvSpPr>
            <p:spPr>
              <a:xfrm>
                <a:off x="651239" y="2738400"/>
                <a:ext cx="88995" cy="88995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5B7C8F08-4C09-0545-96DE-9869455811F4}"/>
                  </a:ext>
                </a:extLst>
              </p:cNvPr>
              <p:cNvSpPr txBox="1"/>
              <p:nvPr/>
            </p:nvSpPr>
            <p:spPr>
              <a:xfrm>
                <a:off x="5362771" y="4244604"/>
                <a:ext cx="132279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solidFill>
                      <a:srgbClr val="FF000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0x12345680</a:t>
                </a:r>
              </a:p>
            </p:txBody>
          </p:sp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CB8DC386-310B-BA45-BC77-8B8DB32A91EC}"/>
                  </a:ext>
                </a:extLst>
              </p:cNvPr>
              <p:cNvSpPr txBox="1"/>
              <p:nvPr/>
            </p:nvSpPr>
            <p:spPr>
              <a:xfrm>
                <a:off x="5325553" y="3816548"/>
                <a:ext cx="132279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solidFill>
                      <a:schemeClr val="accent6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0x12345684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D703259-2A13-FA4B-96A1-55B40E10FB13}"/>
                  </a:ext>
                </a:extLst>
              </p:cNvPr>
              <p:cNvSpPr txBox="1"/>
              <p:nvPr/>
            </p:nvSpPr>
            <p:spPr>
              <a:xfrm>
                <a:off x="3946968" y="4965155"/>
                <a:ext cx="1531188" cy="369332"/>
              </a:xfrm>
              <a:prstGeom prst="rect">
                <a:avLst/>
              </a:prstGeom>
              <a:noFill/>
              <a:ln w="31750">
                <a:solidFill>
                  <a:schemeClr val="accent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</a:rPr>
                  <a:t>Byte address</a:t>
                </a:r>
              </a:p>
            </p:txBody>
          </p: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7CB9648F-8625-6F4E-A017-C451981ADDE6}"/>
                  </a:ext>
                </a:extLst>
              </p:cNvPr>
              <p:cNvSpPr txBox="1"/>
              <p:nvPr/>
            </p:nvSpPr>
            <p:spPr>
              <a:xfrm>
                <a:off x="4081025" y="3421294"/>
                <a:ext cx="1287532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b="1" dirty="0">
                  <a:solidFill>
                    <a:schemeClr val="accent2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4FDC3212-5630-9244-A992-5A57B894A165}"/>
                  </a:ext>
                </a:extLst>
              </p:cNvPr>
              <p:cNvSpPr txBox="1"/>
              <p:nvPr/>
            </p:nvSpPr>
            <p:spPr>
              <a:xfrm>
                <a:off x="2793493" y="3421294"/>
                <a:ext cx="1287532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b="1" dirty="0">
                  <a:solidFill>
                    <a:schemeClr val="accent2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CAE340E7-F1EF-0D41-B602-29A9B48FE04F}"/>
                  </a:ext>
                </a:extLst>
              </p:cNvPr>
              <p:cNvSpPr txBox="1"/>
              <p:nvPr/>
            </p:nvSpPr>
            <p:spPr>
              <a:xfrm>
                <a:off x="1498223" y="3421294"/>
                <a:ext cx="1287532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b="1" dirty="0">
                  <a:solidFill>
                    <a:schemeClr val="accent2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41BC8A73-CC32-694A-98BA-A46CB18E06D0}"/>
                  </a:ext>
                </a:extLst>
              </p:cNvPr>
              <p:cNvSpPr txBox="1"/>
              <p:nvPr/>
            </p:nvSpPr>
            <p:spPr>
              <a:xfrm>
                <a:off x="198523" y="3420298"/>
                <a:ext cx="1287532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b="1" dirty="0">
                  <a:solidFill>
                    <a:schemeClr val="accent2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CFA77968-A37E-394D-923B-9641030B6951}"/>
                  </a:ext>
                </a:extLst>
              </p:cNvPr>
              <p:cNvSpPr txBox="1"/>
              <p:nvPr/>
            </p:nvSpPr>
            <p:spPr>
              <a:xfrm>
                <a:off x="4087312" y="3049487"/>
                <a:ext cx="1287532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b="1" dirty="0">
                  <a:solidFill>
                    <a:schemeClr val="accent2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10D19C4C-1097-8142-A74F-3FC2A6C10994}"/>
                  </a:ext>
                </a:extLst>
              </p:cNvPr>
              <p:cNvSpPr txBox="1"/>
              <p:nvPr/>
            </p:nvSpPr>
            <p:spPr>
              <a:xfrm>
                <a:off x="2799780" y="3049487"/>
                <a:ext cx="1287532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b="1" dirty="0">
                  <a:solidFill>
                    <a:schemeClr val="accent2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DA99DFC4-7903-6F4B-8A17-E556148C5BA6}"/>
                  </a:ext>
                </a:extLst>
              </p:cNvPr>
              <p:cNvSpPr txBox="1"/>
              <p:nvPr/>
            </p:nvSpPr>
            <p:spPr>
              <a:xfrm>
                <a:off x="1504510" y="3049487"/>
                <a:ext cx="1287532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b="1" dirty="0">
                  <a:solidFill>
                    <a:schemeClr val="accent2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83817E03-C4F0-6F48-A91D-C39AF7CDA112}"/>
                  </a:ext>
                </a:extLst>
              </p:cNvPr>
              <p:cNvSpPr txBox="1"/>
              <p:nvPr/>
            </p:nvSpPr>
            <p:spPr>
              <a:xfrm>
                <a:off x="204810" y="3048491"/>
                <a:ext cx="1287532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b="1" dirty="0">
                  <a:solidFill>
                    <a:schemeClr val="accent2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p:grp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50A29F46-34A5-AE46-A863-A086A9125B2C}"/>
                </a:ext>
              </a:extLst>
            </p:cNvPr>
            <p:cNvSpPr txBox="1"/>
            <p:nvPr/>
          </p:nvSpPr>
          <p:spPr>
            <a:xfrm>
              <a:off x="10522701" y="3739810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0x12345688</a:t>
              </a: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14161A4C-FFF3-A84C-A79F-70E4D6BF37A5}"/>
                </a:ext>
              </a:extLst>
            </p:cNvPr>
            <p:cNvSpPr txBox="1"/>
            <p:nvPr/>
          </p:nvSpPr>
          <p:spPr>
            <a:xfrm>
              <a:off x="10513512" y="3385702"/>
              <a:ext cx="130676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0x1234568c</a:t>
              </a: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C4BD94CC-8AD9-DB4C-82E8-C01EF2E5B2E7}"/>
                </a:ext>
              </a:extLst>
            </p:cNvPr>
            <p:cNvSpPr txBox="1"/>
            <p:nvPr/>
          </p:nvSpPr>
          <p:spPr>
            <a:xfrm>
              <a:off x="10744814" y="2401211"/>
              <a:ext cx="105387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accent5"/>
                  </a:solidFill>
                </a:rPr>
                <a:t>Word</a:t>
              </a:r>
            </a:p>
            <a:p>
              <a:r>
                <a:rPr lang="en-US" sz="1600" b="1" dirty="0">
                  <a:solidFill>
                    <a:schemeClr val="accent5"/>
                  </a:solidFill>
                </a:rPr>
                <a:t>Memory</a:t>
              </a:r>
            </a:p>
            <a:p>
              <a:r>
                <a:rPr lang="en-US" sz="1600" b="1" dirty="0">
                  <a:solidFill>
                    <a:schemeClr val="accent5"/>
                  </a:solidFill>
                </a:rPr>
                <a:t> Address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76891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 animBg="1"/>
      <p:bldP spid="83" grpId="0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EBB9A9B-C85E-1448-8A6B-5F897F2D6848}"/>
              </a:ext>
            </a:extLst>
          </p:cNvPr>
          <p:cNvGraphicFramePr>
            <a:graphicFrameLocks noGrp="1"/>
          </p:cNvGraphicFramePr>
          <p:nvPr/>
        </p:nvGraphicFramePr>
        <p:xfrm>
          <a:off x="336432" y="2958483"/>
          <a:ext cx="11591346" cy="3779518"/>
        </p:xfrm>
        <a:graphic>
          <a:graphicData uri="http://schemas.openxmlformats.org/drawingml/2006/table">
            <a:tbl>
              <a:tblPr firstRow="1" firstCol="1" lastRow="1" lastCol="1" bandRow="1" bandCol="1"/>
              <a:tblGrid>
                <a:gridCol w="20993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230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6918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99766">
                  <a:extLst>
                    <a:ext uri="{9D8B030D-6E8A-4147-A177-3AD203B41FA5}">
                      <a16:colId xmlns:a16="http://schemas.microsoft.com/office/drawing/2014/main" val="1907317855"/>
                    </a:ext>
                  </a:extLst>
                </a:gridCol>
              </a:tblGrid>
              <a:tr h="43687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24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Instruction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</a:endParaRPr>
                    </a:p>
                  </a:txBody>
                  <a:tcPr marL="36576" marR="36576" marT="8890" marB="889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24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ARM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</a:endParaRPr>
                    </a:p>
                  </a:txBody>
                  <a:tcPr marL="36576" marR="36576" marT="8890" marB="889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C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</a:endParaRPr>
                    </a:p>
                  </a:txBody>
                  <a:tcPr marL="36576" marR="36576" marT="8890" marB="889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</a:rPr>
                        <a:t> </a:t>
                      </a:r>
                      <a:r>
                        <a:rPr lang="en-US" sz="2400" b="1" i="1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</a:rPr>
                        <a:t>Diagram</a:t>
                      </a:r>
                    </a:p>
                  </a:txBody>
                  <a:tcPr marL="36576" marR="36576" marT="8890" marB="889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998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Logical  Shift Left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0 fills on right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Times New Roman"/>
                        <a:cs typeface="Consolas" panose="020B0609020204030204" pitchFamily="49" charset="0"/>
                      </a:endParaRP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0 &lt;= n &lt;= 32 bits</a:t>
                      </a: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12763" algn="l"/>
                        </a:tabLst>
                      </a:pPr>
                      <a:r>
                        <a:rPr lang="en-US" sz="140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lsl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	 R</a:t>
                      </a:r>
                      <a:r>
                        <a:rPr lang="en-US" sz="140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 R</a:t>
                      </a:r>
                      <a:r>
                        <a:rPr lang="en-US" sz="140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m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 </a:t>
                      </a:r>
                      <a:r>
                        <a:rPr lang="en-US" sz="1400" i="1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512763" algn="l"/>
                        </a:tabLst>
                        <a:defRPr/>
                      </a:pPr>
                      <a:r>
                        <a:rPr lang="en-US" sz="140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lsl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	 R</a:t>
                      </a:r>
                      <a:r>
                        <a:rPr lang="en-US" sz="140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 R</a:t>
                      </a:r>
                      <a:r>
                        <a:rPr lang="en-US" sz="140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m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 R</a:t>
                      </a:r>
                      <a:r>
                        <a:rPr lang="en-US" sz="140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s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400" dirty="0">
                          <a:solidFill>
                            <a:schemeClr val="accent6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int x; or unsigned int x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400" dirty="0">
                          <a:solidFill>
                            <a:schemeClr val="accent6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x &lt;&lt; n;</a:t>
                      </a: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</a:endParaRP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469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Logical Shift Right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0 fills on left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Times New Roman"/>
                        <a:cs typeface="Consolas" panose="020B0609020204030204" pitchFamily="49" charset="0"/>
                      </a:endParaRP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0 &lt;= n &lt;= 32 bits</a:t>
                      </a: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12763" algn="l"/>
                        </a:tabLst>
                      </a:pPr>
                      <a:r>
                        <a:rPr lang="en-US" sz="140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lsr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 	 R</a:t>
                      </a:r>
                      <a:r>
                        <a:rPr lang="en-US" sz="140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 R</a:t>
                      </a:r>
                      <a:r>
                        <a:rPr lang="en-US" sz="140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m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 </a:t>
                      </a:r>
                      <a:r>
                        <a:rPr lang="en-US" sz="1400" i="1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512763" algn="l"/>
                        </a:tabLst>
                        <a:defRPr/>
                      </a:pPr>
                      <a:r>
                        <a:rPr lang="en-US" sz="140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lsr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 	 R</a:t>
                      </a:r>
                      <a:r>
                        <a:rPr lang="en-US" sz="140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 R</a:t>
                      </a:r>
                      <a:r>
                        <a:rPr lang="en-US" sz="140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m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 R</a:t>
                      </a:r>
                      <a:r>
                        <a:rPr lang="en-US" sz="140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s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400" dirty="0">
                          <a:solidFill>
                            <a:schemeClr val="accent6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unsigned int x;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400" dirty="0">
                          <a:solidFill>
                            <a:schemeClr val="accent6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x &gt;&gt; n;</a:t>
                      </a: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</a:endParaRP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0866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Arithmetic Shift Right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Sign extends on left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0 &lt;= n &lt;= 32 bits</a:t>
                      </a: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12763" algn="l"/>
                        </a:tabLst>
                      </a:pPr>
                      <a:r>
                        <a:rPr lang="en-US" sz="140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asr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  R</a:t>
                      </a:r>
                      <a:r>
                        <a:rPr lang="en-US" sz="140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 R</a:t>
                      </a:r>
                      <a:r>
                        <a:rPr lang="en-US" sz="140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m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 </a:t>
                      </a:r>
                      <a:r>
                        <a:rPr lang="en-US" sz="1400" i="1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512763" algn="l"/>
                        </a:tabLst>
                        <a:defRPr/>
                      </a:pPr>
                      <a:r>
                        <a:rPr lang="en-US" sz="140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asr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  R</a:t>
                      </a:r>
                      <a:r>
                        <a:rPr lang="en-US" sz="140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 R</a:t>
                      </a:r>
                      <a:r>
                        <a:rPr lang="en-US" sz="140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m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 R</a:t>
                      </a:r>
                      <a:r>
                        <a:rPr lang="en-US" sz="140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s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400" dirty="0">
                          <a:solidFill>
                            <a:schemeClr val="accent6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int x;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400" dirty="0">
                          <a:solidFill>
                            <a:schemeClr val="accent6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x &gt;&gt; n;</a:t>
                      </a: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</a:endParaRP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9883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Rotate Right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endParaRPr lang="en-US" sz="1200" dirty="0">
                        <a:solidFill>
                          <a:srgbClr val="00B050"/>
                        </a:solidFill>
                        <a:effectLst/>
                        <a:latin typeface="Consolas" panose="020B0609020204030204" pitchFamily="49" charset="0"/>
                        <a:ea typeface="Times New Roman"/>
                        <a:cs typeface="Consolas" panose="020B0609020204030204" pitchFamily="49" charset="0"/>
                      </a:endParaRP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0 &lt;= n &lt;= 32 bits</a:t>
                      </a: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12763" algn="l"/>
                        </a:tabLst>
                      </a:pPr>
                      <a:r>
                        <a:rPr lang="en-US" sz="140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ror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  R</a:t>
                      </a:r>
                      <a:r>
                        <a:rPr lang="en-US" sz="140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 R</a:t>
                      </a:r>
                      <a:r>
                        <a:rPr lang="en-US" sz="140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m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 </a:t>
                      </a:r>
                      <a:r>
                        <a:rPr lang="en-US" sz="1400" i="1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512763" algn="l"/>
                        </a:tabLst>
                        <a:defRPr/>
                      </a:pPr>
                      <a:r>
                        <a:rPr lang="en-US" sz="140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ror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  R</a:t>
                      </a:r>
                      <a:r>
                        <a:rPr lang="en-US" sz="140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 R</a:t>
                      </a:r>
                      <a:r>
                        <a:rPr lang="en-US" sz="140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m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 R</a:t>
                      </a:r>
                      <a:r>
                        <a:rPr lang="en-US" sz="140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s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400" dirty="0" err="1">
                          <a:solidFill>
                            <a:schemeClr val="accent6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ror</a:t>
                      </a:r>
                      <a:r>
                        <a:rPr lang="en-US" sz="1400" dirty="0">
                          <a:solidFill>
                            <a:schemeClr val="accent6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n in a 32-bit registers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endParaRPr lang="en-US" sz="1400" dirty="0">
                        <a:solidFill>
                          <a:schemeClr val="accent6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571500" algn="l"/>
                        </a:tabLst>
                        <a:defRPr/>
                      </a:pPr>
                      <a:r>
                        <a:rPr lang="en-US" sz="1400" dirty="0">
                          <a:solidFill>
                            <a:schemeClr val="accent6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unsigned int x;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571500" algn="l"/>
                        </a:tabLst>
                        <a:defRPr/>
                      </a:pPr>
                      <a:r>
                        <a:rPr lang="en-US" sz="1400" dirty="0">
                          <a:solidFill>
                            <a:schemeClr val="accent6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x = (x &gt;&gt; n) | (x &lt;&lt; (32 - n));</a:t>
                      </a: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</a:endParaRP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127" name="Group 126">
            <a:extLst>
              <a:ext uri="{FF2B5EF4-FFF2-40B4-BE49-F238E27FC236}">
                <a16:creationId xmlns:a16="http://schemas.microsoft.com/office/drawing/2014/main" id="{769876DA-7074-6C4A-A4B5-A2C4A6440666}"/>
              </a:ext>
            </a:extLst>
          </p:cNvPr>
          <p:cNvGrpSpPr/>
          <p:nvPr/>
        </p:nvGrpSpPr>
        <p:grpSpPr>
          <a:xfrm>
            <a:off x="7792833" y="3521853"/>
            <a:ext cx="4054017" cy="3131269"/>
            <a:chOff x="7900191" y="1891851"/>
            <a:chExt cx="4054017" cy="3131269"/>
          </a:xfrm>
        </p:grpSpPr>
        <p:pic>
          <p:nvPicPr>
            <p:cNvPr id="123" name="Picture 122">
              <a:extLst>
                <a:ext uri="{FF2B5EF4-FFF2-40B4-BE49-F238E27FC236}">
                  <a16:creationId xmlns:a16="http://schemas.microsoft.com/office/drawing/2014/main" id="{10913DBE-3C8A-854C-A68F-32C2A730343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900197" y="1891851"/>
              <a:ext cx="4054011" cy="567119"/>
            </a:xfrm>
            <a:prstGeom prst="rect">
              <a:avLst/>
            </a:prstGeom>
          </p:spPr>
        </p:pic>
        <p:pic>
          <p:nvPicPr>
            <p:cNvPr id="124" name="Picture 123">
              <a:extLst>
                <a:ext uri="{FF2B5EF4-FFF2-40B4-BE49-F238E27FC236}">
                  <a16:creationId xmlns:a16="http://schemas.microsoft.com/office/drawing/2014/main" id="{C1F31065-7F41-E44C-AB3A-F5E5A86403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900191" y="2704696"/>
              <a:ext cx="4054017" cy="567119"/>
            </a:xfrm>
            <a:prstGeom prst="rect">
              <a:avLst/>
            </a:prstGeom>
          </p:spPr>
        </p:pic>
        <p:pic>
          <p:nvPicPr>
            <p:cNvPr id="125" name="Picture 124">
              <a:extLst>
                <a:ext uri="{FF2B5EF4-FFF2-40B4-BE49-F238E27FC236}">
                  <a16:creationId xmlns:a16="http://schemas.microsoft.com/office/drawing/2014/main" id="{487172E8-D38A-9340-8073-08564E9A20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061062" y="3447770"/>
              <a:ext cx="3732277" cy="671429"/>
            </a:xfrm>
            <a:prstGeom prst="rect">
              <a:avLst/>
            </a:prstGeom>
          </p:spPr>
        </p:pic>
        <p:pic>
          <p:nvPicPr>
            <p:cNvPr id="126" name="Picture 125">
              <a:extLst>
                <a:ext uri="{FF2B5EF4-FFF2-40B4-BE49-F238E27FC236}">
                  <a16:creationId xmlns:a16="http://schemas.microsoft.com/office/drawing/2014/main" id="{A0D418FB-949A-C54C-BA0C-417983E2CE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141982" y="4241053"/>
              <a:ext cx="3108619" cy="782067"/>
            </a:xfrm>
            <a:prstGeom prst="rect">
              <a:avLst/>
            </a:prstGeom>
          </p:spPr>
        </p:pic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3372FD5B-61A9-954C-A48A-3521D5B4A8D7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A09CDC1-B3B1-1A90-133C-BF7F1D67F6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462628"/>
          </a:xfrm>
        </p:spPr>
        <p:txBody>
          <a:bodyPr/>
          <a:lstStyle/>
          <a:p>
            <a:r>
              <a:rPr lang="en-US" dirty="0"/>
              <a:t>Bit Shifting ARM and C Equivalents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D80A4CC-EA2B-E2D5-A36A-F80EED2A96C8}"/>
              </a:ext>
            </a:extLst>
          </p:cNvPr>
          <p:cNvGrpSpPr/>
          <p:nvPr/>
        </p:nvGrpSpPr>
        <p:grpSpPr>
          <a:xfrm>
            <a:off x="159082" y="693070"/>
            <a:ext cx="5582408" cy="1878518"/>
            <a:chOff x="209950" y="457200"/>
            <a:chExt cx="5582408" cy="1878518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D59A5FB-A0CB-B8AA-7DB1-C120E7651DD9}"/>
                </a:ext>
              </a:extLst>
            </p:cNvPr>
            <p:cNvSpPr/>
            <p:nvPr/>
          </p:nvSpPr>
          <p:spPr>
            <a:xfrm>
              <a:off x="209950" y="457200"/>
              <a:ext cx="5582408" cy="1878518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4B666E43-2F1F-CFAD-B602-BB1E0B776AFF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3916149" y="937787"/>
              <a:ext cx="1" cy="441121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2F610EB-EC9E-1428-0B74-40C3BFFE0A70}"/>
                </a:ext>
              </a:extLst>
            </p:cNvPr>
            <p:cNvSpPr txBox="1"/>
            <p:nvPr/>
          </p:nvSpPr>
          <p:spPr>
            <a:xfrm>
              <a:off x="3538876" y="1300444"/>
              <a:ext cx="2159566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operand 2 constant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C3DD71B0-33CF-6FD6-8549-46A678D50817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797394" y="972886"/>
              <a:ext cx="1" cy="372879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156C372-CAAA-BAAC-36F0-FAC1BF40E85C}"/>
                </a:ext>
              </a:extLst>
            </p:cNvPr>
            <p:cNvSpPr txBox="1"/>
            <p:nvPr/>
          </p:nvSpPr>
          <p:spPr>
            <a:xfrm>
              <a:off x="717264" y="1290529"/>
              <a:ext cx="1298885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destination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64AC65C-8396-B43D-9873-CA64CFD2024A}"/>
                </a:ext>
              </a:extLst>
            </p:cNvPr>
            <p:cNvSpPr txBox="1"/>
            <p:nvPr/>
          </p:nvSpPr>
          <p:spPr>
            <a:xfrm>
              <a:off x="397336" y="572258"/>
              <a:ext cx="1282198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&lt;</a:t>
              </a:r>
              <a:r>
                <a:rPr lang="en-US" sz="2000" b="1" dirty="0" err="1">
                  <a:solidFill>
                    <a:schemeClr val="tx2"/>
                  </a:solidFill>
                </a:rPr>
                <a:t>inst</a:t>
              </a:r>
              <a:r>
                <a:rPr lang="en-US" sz="2000" b="1" dirty="0">
                  <a:solidFill>
                    <a:schemeClr val="tx2"/>
                  </a:solidFill>
                </a:rPr>
                <a:t>&gt;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1CC3A95-156C-5F75-430F-F5AC8BAF9506}"/>
                </a:ext>
              </a:extLst>
            </p:cNvPr>
            <p:cNvSpPr txBox="1"/>
            <p:nvPr/>
          </p:nvSpPr>
          <p:spPr>
            <a:xfrm>
              <a:off x="1679533" y="576753"/>
              <a:ext cx="836233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Rd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63FD7971-9307-AD18-77A9-EA00FCB91FEE}"/>
              </a:ext>
            </a:extLst>
          </p:cNvPr>
          <p:cNvSpPr txBox="1"/>
          <p:nvPr/>
        </p:nvSpPr>
        <p:spPr>
          <a:xfrm>
            <a:off x="3317118" y="805179"/>
            <a:ext cx="1011815" cy="4001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0"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const5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47A5356-607B-9234-91F3-F3437C3A98E1}"/>
              </a:ext>
            </a:extLst>
          </p:cNvPr>
          <p:cNvSpPr txBox="1"/>
          <p:nvPr/>
        </p:nvSpPr>
        <p:spPr>
          <a:xfrm>
            <a:off x="2473199" y="803455"/>
            <a:ext cx="838325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tx2"/>
                </a:solidFill>
              </a:rPr>
              <a:t>Rm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1141234-A3F3-9AC5-6DFA-F9E534EE49A7}"/>
              </a:ext>
            </a:extLst>
          </p:cNvPr>
          <p:cNvCxnSpPr>
            <a:cxnSpLocks/>
          </p:cNvCxnSpPr>
          <p:nvPr/>
        </p:nvCxnSpPr>
        <p:spPr bwMode="auto">
          <a:xfrm flipV="1">
            <a:off x="2885987" y="1163145"/>
            <a:ext cx="1" cy="372879"/>
          </a:xfrm>
          <a:prstGeom prst="straightConnector1">
            <a:avLst/>
          </a:prstGeom>
          <a:noFill/>
          <a:ln w="635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5DD54C20-7FC4-E718-B795-C344B80C6422}"/>
              </a:ext>
            </a:extLst>
          </p:cNvPr>
          <p:cNvSpPr txBox="1"/>
          <p:nvPr/>
        </p:nvSpPr>
        <p:spPr>
          <a:xfrm>
            <a:off x="2194716" y="1530773"/>
            <a:ext cx="1251233" cy="369332"/>
          </a:xfrm>
          <a:prstGeom prst="rect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operand 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D9052BB-0C1D-203F-331E-027C7AB8A588}"/>
              </a:ext>
            </a:extLst>
          </p:cNvPr>
          <p:cNvSpPr txBox="1"/>
          <p:nvPr/>
        </p:nvSpPr>
        <p:spPr>
          <a:xfrm>
            <a:off x="773545" y="2033479"/>
            <a:ext cx="4648119" cy="369332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Number of bit to shift or rotate: </a:t>
            </a:r>
            <a:r>
              <a:rPr lang="en-US" dirty="0">
                <a:solidFill>
                  <a:srgbClr val="0070C0"/>
                </a:solidFill>
              </a:rPr>
              <a:t>const  5 bits</a:t>
            </a:r>
            <a:endParaRPr lang="en-US" dirty="0">
              <a:solidFill>
                <a:schemeClr val="tx2"/>
              </a:solidFill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33FEC55-33FA-9D37-AC4C-EBE77EF9C30A}"/>
              </a:ext>
            </a:extLst>
          </p:cNvPr>
          <p:cNvGrpSpPr/>
          <p:nvPr/>
        </p:nvGrpSpPr>
        <p:grpSpPr>
          <a:xfrm>
            <a:off x="6289654" y="682178"/>
            <a:ext cx="5557196" cy="1889410"/>
            <a:chOff x="6417388" y="454491"/>
            <a:chExt cx="5557196" cy="1889410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A10820C5-5792-D4AF-765A-1D6A3121AC5D}"/>
                </a:ext>
              </a:extLst>
            </p:cNvPr>
            <p:cNvGrpSpPr/>
            <p:nvPr/>
          </p:nvGrpSpPr>
          <p:grpSpPr>
            <a:xfrm>
              <a:off x="6417388" y="454491"/>
              <a:ext cx="5557196" cy="1889410"/>
              <a:chOff x="23323" y="457200"/>
              <a:chExt cx="5557196" cy="1889410"/>
            </a:xfrm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FD75560C-9112-BAC5-C1B5-CE9E3D3A50D0}"/>
                  </a:ext>
                </a:extLst>
              </p:cNvPr>
              <p:cNvSpPr/>
              <p:nvPr/>
            </p:nvSpPr>
            <p:spPr>
              <a:xfrm>
                <a:off x="23323" y="457200"/>
                <a:ext cx="5557196" cy="188941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B8C69AA8-A771-B5D8-8FD1-E6160E0D7E64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3818087" y="935537"/>
                <a:ext cx="1" cy="441121"/>
              </a:xfrm>
              <a:prstGeom prst="straightConnector1">
                <a:avLst/>
              </a:prstGeom>
              <a:noFill/>
              <a:ln w="6350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F494DCA-DBC6-0F8F-C834-7A622CB37E88}"/>
                  </a:ext>
                </a:extLst>
              </p:cNvPr>
              <p:cNvSpPr txBox="1"/>
              <p:nvPr/>
            </p:nvSpPr>
            <p:spPr>
              <a:xfrm>
                <a:off x="3639858" y="1300600"/>
                <a:ext cx="1223412" cy="36933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</a:rPr>
                  <a:t>operand 2</a:t>
                </a:r>
              </a:p>
            </p:txBody>
          </p:sp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5CBC79A9-595E-5C7E-801D-50A9ADA84919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1943482" y="982801"/>
                <a:ext cx="1" cy="372879"/>
              </a:xfrm>
              <a:prstGeom prst="straightConnector1">
                <a:avLst/>
              </a:prstGeom>
              <a:noFill/>
              <a:ln w="6350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9AC0F3E-36D2-4811-4B0F-BA171793B399}"/>
                  </a:ext>
                </a:extLst>
              </p:cNvPr>
              <p:cNvSpPr txBox="1"/>
              <p:nvPr/>
            </p:nvSpPr>
            <p:spPr>
              <a:xfrm>
                <a:off x="896131" y="1304928"/>
                <a:ext cx="1332001" cy="36933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</a:rPr>
                  <a:t>destination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61D095AA-CDF0-98F8-AC6F-7B3217048A8B}"/>
                  </a:ext>
                </a:extLst>
              </p:cNvPr>
              <p:cNvSpPr txBox="1"/>
              <p:nvPr/>
            </p:nvSpPr>
            <p:spPr>
              <a:xfrm>
                <a:off x="397336" y="572258"/>
                <a:ext cx="1282198" cy="400110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tx2"/>
                    </a:solidFill>
                  </a:rPr>
                  <a:t>&lt;</a:t>
                </a:r>
                <a:r>
                  <a:rPr lang="en-US" sz="2000" b="1" dirty="0" err="1">
                    <a:solidFill>
                      <a:schemeClr val="tx2"/>
                    </a:solidFill>
                  </a:rPr>
                  <a:t>inst</a:t>
                </a:r>
                <a:r>
                  <a:rPr lang="en-US" sz="2000" b="1" dirty="0">
                    <a:solidFill>
                      <a:schemeClr val="tx2"/>
                    </a:solidFill>
                  </a:rPr>
                  <a:t>&gt;</a:t>
                </a: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0C23C96-1424-4B0E-038F-F051C1FA2B85}"/>
                  </a:ext>
                </a:extLst>
              </p:cNvPr>
              <p:cNvSpPr txBox="1"/>
              <p:nvPr/>
            </p:nvSpPr>
            <p:spPr>
              <a:xfrm>
                <a:off x="1679533" y="576753"/>
                <a:ext cx="836233" cy="400110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tx2"/>
                    </a:solidFill>
                  </a:rPr>
                  <a:t>Rd</a:t>
                </a:r>
              </a:p>
            </p:txBody>
          </p: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0BB3252-6D5C-1D92-C369-2FFC66436B3C}"/>
                </a:ext>
              </a:extLst>
            </p:cNvPr>
            <p:cNvSpPr txBox="1"/>
            <p:nvPr/>
          </p:nvSpPr>
          <p:spPr>
            <a:xfrm>
              <a:off x="8909831" y="575768"/>
              <a:ext cx="838325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Rm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3D0ADE80-C44C-4D07-4BBA-E583465FB693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9333239" y="961298"/>
              <a:ext cx="1" cy="372879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E01F9B6-8EA8-8CF0-6100-6C06A61EB4B0}"/>
                </a:ext>
              </a:extLst>
            </p:cNvPr>
            <p:cNvSpPr txBox="1"/>
            <p:nvPr/>
          </p:nvSpPr>
          <p:spPr>
            <a:xfrm>
              <a:off x="8722918" y="1307161"/>
              <a:ext cx="1251233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operand 1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586A960-F976-1CD3-A3B0-3F6539658DD1}"/>
                </a:ext>
              </a:extLst>
            </p:cNvPr>
            <p:cNvSpPr txBox="1"/>
            <p:nvPr/>
          </p:nvSpPr>
          <p:spPr>
            <a:xfrm>
              <a:off x="9752338" y="584828"/>
              <a:ext cx="834347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Rs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7DFE112-0C63-5D3D-C28E-D0EA341B3BB5}"/>
                </a:ext>
              </a:extLst>
            </p:cNvPr>
            <p:cNvSpPr txBox="1"/>
            <p:nvPr/>
          </p:nvSpPr>
          <p:spPr>
            <a:xfrm>
              <a:off x="7331214" y="1830300"/>
              <a:ext cx="3655464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Number of bit to shift or rotate: </a:t>
              </a:r>
              <a:r>
                <a:rPr lang="en-US" dirty="0">
                  <a:solidFill>
                    <a:srgbClr val="0070C0"/>
                  </a:solidFill>
                </a:rPr>
                <a:t>Rs</a:t>
              </a:r>
              <a:endParaRPr lang="en-US" dirty="0">
                <a:solidFill>
                  <a:schemeClr val="tx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66769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EB918-F64C-C34A-9608-5248E8FAFF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810" y="60212"/>
            <a:ext cx="10515600" cy="468975"/>
          </a:xfrm>
        </p:spPr>
        <p:txBody>
          <a:bodyPr/>
          <a:lstStyle/>
          <a:p>
            <a:r>
              <a:rPr lang="en-US" dirty="0"/>
              <a:t>Shift Operations in 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325D84-EF10-4647-8DB5-FF9ED2E0FB27}"/>
                  </a:ext>
                </a:extLst>
              </p:cNvPr>
              <p:cNvSpPr>
                <a:spLocks noGrp="1"/>
              </p:cNvSpPr>
              <p:nvPr>
                <p:ph sz="quarter" idx="17"/>
              </p:nvPr>
            </p:nvSpPr>
            <p:spPr>
              <a:xfrm>
                <a:off x="324465" y="458844"/>
                <a:ext cx="7876492" cy="6159717"/>
              </a:xfr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 sz="2200" dirty="0">
                    <a:solidFill>
                      <a:srgbClr val="0070C0"/>
                    </a:solidFill>
                  </a:rPr>
                  <a:t>n</a:t>
                </a:r>
                <a:r>
                  <a:rPr lang="en-US" sz="2200" dirty="0"/>
                  <a:t> is number of bits to </a:t>
                </a:r>
                <a:r>
                  <a:rPr lang="en-US" sz="2200" dirty="0">
                    <a:solidFill>
                      <a:srgbClr val="0070C0"/>
                    </a:solidFill>
                  </a:rPr>
                  <a:t>shift a </a:t>
                </a:r>
                <a:r>
                  <a:rPr lang="en-US" sz="2200" dirty="0">
                    <a:solidFill>
                      <a:srgbClr val="2C895B"/>
                    </a:solidFill>
                  </a:rPr>
                  <a:t>variable x</a:t>
                </a:r>
                <a:r>
                  <a:rPr lang="en-US" sz="2200" dirty="0">
                    <a:solidFill>
                      <a:srgbClr val="FFC000"/>
                    </a:solidFill>
                  </a:rPr>
                  <a:t> </a:t>
                </a:r>
                <a:r>
                  <a:rPr lang="en-US" sz="2200" dirty="0">
                    <a:solidFill>
                      <a:schemeClr val="tx2"/>
                    </a:solidFill>
                  </a:rPr>
                  <a:t>of</a:t>
                </a:r>
                <a:r>
                  <a:rPr lang="en-US" sz="2200" dirty="0">
                    <a:solidFill>
                      <a:srgbClr val="C00000"/>
                    </a:solidFill>
                  </a:rPr>
                  <a:t> width w bits</a:t>
                </a:r>
                <a:endParaRPr lang="en-US" sz="2200" b="1" dirty="0">
                  <a:solidFill>
                    <a:schemeClr val="accent5"/>
                  </a:solidFill>
                </a:endParaRPr>
              </a:p>
              <a:p>
                <a:r>
                  <a:rPr lang="en-US" sz="2200" dirty="0"/>
                  <a:t>Shifts by </a:t>
                </a:r>
                <a:r>
                  <a:rPr lang="en-US" sz="2200" b="1" dirty="0">
                    <a:solidFill>
                      <a:schemeClr val="accent3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n &lt; 0</a:t>
                </a:r>
                <a:r>
                  <a:rPr lang="en-US" sz="2200" b="1" dirty="0">
                    <a:solidFill>
                      <a:schemeClr val="accent3"/>
                    </a:solidFill>
                  </a:rPr>
                  <a:t> </a:t>
                </a:r>
                <a:r>
                  <a:rPr lang="en-US" sz="2200" dirty="0"/>
                  <a:t>or </a:t>
                </a:r>
                <a:r>
                  <a:rPr lang="en-US" sz="2200" b="1" dirty="0">
                    <a:solidFill>
                      <a:schemeClr val="accent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n </a:t>
                </a:r>
                <a:r>
                  <a:rPr lang="en-US" sz="2200" b="1" dirty="0">
                    <a:solidFill>
                      <a:schemeClr val="accent1"/>
                    </a:solidFill>
                    <a:latin typeface="Cambria Math" panose="02040503050406030204" pitchFamily="18" charset="0"/>
                    <a:cs typeface="Courier New" panose="02070309020205020404" pitchFamily="49" charset="0"/>
                  </a:rPr>
                  <a:t>≥</a:t>
                </a:r>
                <a:r>
                  <a:rPr lang="en-US" sz="2200" b="1" dirty="0">
                    <a:solidFill>
                      <a:schemeClr val="accent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w</a:t>
                </a:r>
                <a:r>
                  <a:rPr lang="en-US" sz="2200" b="1" dirty="0">
                    <a:solidFill>
                      <a:schemeClr val="accent1"/>
                    </a:solidFill>
                  </a:rPr>
                  <a:t> </a:t>
                </a:r>
                <a:r>
                  <a:rPr lang="en-US" sz="2200" dirty="0"/>
                  <a:t>are </a:t>
                </a:r>
                <a:r>
                  <a:rPr lang="en-US" sz="2200" i="1" dirty="0"/>
                  <a:t>undefined</a:t>
                </a:r>
              </a:p>
              <a:p>
                <a:r>
                  <a:rPr lang="en-US" sz="2200" dirty="0">
                    <a:solidFill>
                      <a:srgbClr val="0070C0"/>
                    </a:solidFill>
                  </a:rPr>
                  <a:t>Left shift </a:t>
                </a:r>
                <a:r>
                  <a:rPr lang="en-US" sz="2200" dirty="0"/>
                  <a:t>(</a:t>
                </a:r>
                <a:r>
                  <a:rPr lang="en-US" sz="2200" b="1" dirty="0">
                    <a:solidFill>
                      <a:srgbClr val="0070C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x &lt;&lt; N</a:t>
                </a:r>
                <a:r>
                  <a:rPr lang="en-US" sz="2200" dirty="0"/>
                  <a:t>) – </a:t>
                </a:r>
                <a:r>
                  <a:rPr lang="en-US" sz="2200" b="1" dirty="0">
                    <a:solidFill>
                      <a:srgbClr val="FF0000"/>
                    </a:solidFill>
                  </a:rPr>
                  <a:t>Multiplies by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US" sz="22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𝑵</m:t>
                        </m:r>
                      </m:sup>
                    </m:sSup>
                  </m:oMath>
                </a14:m>
                <a:endParaRPr lang="en-US" sz="2200" b="1" dirty="0"/>
              </a:p>
              <a:p>
                <a:pPr lvl="1"/>
                <a:r>
                  <a:rPr lang="en-US" sz="2200" dirty="0"/>
                  <a:t>Shift </a:t>
                </a:r>
                <a:r>
                  <a:rPr lang="en-US" sz="2200" dirty="0">
                    <a:solidFill>
                      <a:srgbClr val="0070C0"/>
                    </a:solidFill>
                  </a:rPr>
                  <a:t>N</a:t>
                </a:r>
                <a:r>
                  <a:rPr lang="en-US" sz="2200" dirty="0"/>
                  <a:t> bits left, Fill with </a:t>
                </a:r>
                <a:r>
                  <a:rPr lang="en-US" sz="22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0</a:t>
                </a:r>
                <a:r>
                  <a:rPr lang="en-US" sz="2200" dirty="0"/>
                  <a:t>s on right</a:t>
                </a:r>
              </a:p>
              <a:p>
                <a:r>
                  <a:rPr lang="en-US" sz="2200" b="1" dirty="0"/>
                  <a:t>In C:</a:t>
                </a:r>
                <a:r>
                  <a:rPr lang="en-US" sz="2200" dirty="0"/>
                  <a:t>  behavior of </a:t>
                </a:r>
                <a:r>
                  <a:rPr lang="en-US" sz="2200" b="1" dirty="0">
                    <a:solidFill>
                      <a:srgbClr val="0070C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&gt;&gt;</a:t>
                </a:r>
                <a:r>
                  <a:rPr lang="en-US" sz="2200" dirty="0"/>
                  <a:t> is determined by </a:t>
                </a:r>
                <a:r>
                  <a:rPr lang="en-US" sz="2200" dirty="0">
                    <a:solidFill>
                      <a:srgbClr val="FF0000"/>
                    </a:solidFill>
                  </a:rPr>
                  <a:t>compiler</a:t>
                </a:r>
              </a:p>
              <a:p>
                <a:pPr lvl="1"/>
                <a:r>
                  <a:rPr lang="en-US" sz="2200" dirty="0" err="1">
                    <a:solidFill>
                      <a:srgbClr val="FF0000"/>
                    </a:solidFill>
                  </a:rPr>
                  <a:t>gcc</a:t>
                </a:r>
                <a:r>
                  <a:rPr lang="en-US" sz="2200" dirty="0">
                    <a:solidFill>
                      <a:srgbClr val="0070C0"/>
                    </a:solidFill>
                  </a:rPr>
                  <a:t>: it depends on data type of </a:t>
                </a:r>
                <a:r>
                  <a:rPr lang="en-US" sz="2200" b="1" dirty="0">
                    <a:solidFill>
                      <a:srgbClr val="0070C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x</a:t>
                </a:r>
                <a:r>
                  <a:rPr lang="en-US" sz="2200" dirty="0">
                    <a:solidFill>
                      <a:srgbClr val="0070C0"/>
                    </a:solidFill>
                  </a:rPr>
                  <a:t> (signed/unsigned)</a:t>
                </a:r>
              </a:p>
              <a:p>
                <a:r>
                  <a:rPr lang="en-US" sz="2200" dirty="0">
                    <a:solidFill>
                      <a:srgbClr val="0070C0"/>
                    </a:solidFill>
                  </a:rPr>
                  <a:t>Right shift </a:t>
                </a:r>
                <a:r>
                  <a:rPr lang="en-US" sz="2200" dirty="0"/>
                  <a:t>(</a:t>
                </a:r>
                <a:r>
                  <a:rPr lang="en-US" sz="2200" b="1" dirty="0">
                    <a:solidFill>
                      <a:srgbClr val="0070C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x &gt;&gt; N</a:t>
                </a:r>
                <a:r>
                  <a:rPr lang="en-US" sz="2200" dirty="0"/>
                  <a:t>) -  </a:t>
                </a:r>
                <a:r>
                  <a:rPr lang="en-US" sz="2200" b="1" dirty="0">
                    <a:solidFill>
                      <a:srgbClr val="FF0000"/>
                    </a:solidFill>
                  </a:rPr>
                  <a:t>Divides by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US" sz="22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𝑵</m:t>
                        </m:r>
                      </m:sup>
                    </m:sSup>
                  </m:oMath>
                </a14:m>
                <a:r>
                  <a:rPr lang="en-US" sz="2200" b="1" dirty="0">
                    <a:solidFill>
                      <a:srgbClr val="FF0000"/>
                    </a:solidFill>
                  </a:rPr>
                  <a:t> </a:t>
                </a:r>
                <a:endParaRPr lang="en-US" sz="2200" b="1" dirty="0"/>
              </a:p>
              <a:p>
                <a:pPr lvl="1"/>
                <a:r>
                  <a:rPr lang="en-US" sz="2200" dirty="0">
                    <a:solidFill>
                      <a:srgbClr val="00B0F0"/>
                    </a:solidFill>
                  </a:rPr>
                  <a:t>Logical shift </a:t>
                </a:r>
                <a:r>
                  <a:rPr lang="en-US" sz="2200" dirty="0"/>
                  <a:t>(for </a:t>
                </a:r>
                <a:r>
                  <a:rPr lang="en-US" sz="2200" dirty="0">
                    <a:solidFill>
                      <a:srgbClr val="0070C0"/>
                    </a:solidFill>
                  </a:rPr>
                  <a:t>unsigned</a:t>
                </a:r>
                <a:r>
                  <a:rPr lang="en-US" sz="2200" dirty="0"/>
                  <a:t> variables)</a:t>
                </a:r>
              </a:p>
              <a:p>
                <a:pPr lvl="2"/>
                <a:r>
                  <a:rPr lang="en-US" sz="2200" dirty="0"/>
                  <a:t>Shift </a:t>
                </a:r>
                <a:r>
                  <a:rPr lang="en-US" sz="2200" dirty="0">
                    <a:solidFill>
                      <a:srgbClr val="0070C0"/>
                    </a:solidFill>
                  </a:rPr>
                  <a:t>N bits right</a:t>
                </a:r>
                <a:r>
                  <a:rPr lang="en-US" sz="2200" dirty="0"/>
                  <a:t>, Fill with 0s on left</a:t>
                </a:r>
              </a:p>
              <a:p>
                <a:pPr lvl="1"/>
                <a:r>
                  <a:rPr lang="en-US" sz="2200" dirty="0">
                    <a:solidFill>
                      <a:schemeClr val="accent3"/>
                    </a:solidFill>
                  </a:rPr>
                  <a:t>Arithmetic shift </a:t>
                </a:r>
                <a:r>
                  <a:rPr lang="en-US" sz="2200" dirty="0"/>
                  <a:t>(for </a:t>
                </a:r>
                <a:r>
                  <a:rPr lang="en-US" sz="2200" dirty="0">
                    <a:solidFill>
                      <a:srgbClr val="C00000"/>
                    </a:solidFill>
                  </a:rPr>
                  <a:t>signed</a:t>
                </a:r>
                <a:r>
                  <a:rPr lang="en-US" sz="2200" dirty="0"/>
                  <a:t> variables) – </a:t>
                </a:r>
                <a:r>
                  <a:rPr lang="en-US" sz="2200" dirty="0">
                    <a:solidFill>
                      <a:srgbClr val="7030A0"/>
                    </a:solidFill>
                  </a:rPr>
                  <a:t>Sign Extension</a:t>
                </a:r>
              </a:p>
              <a:p>
                <a:pPr lvl="2"/>
                <a:r>
                  <a:rPr lang="en-US" sz="2200" dirty="0"/>
                  <a:t>Shift </a:t>
                </a:r>
                <a:r>
                  <a:rPr lang="en-US" sz="2200" dirty="0">
                    <a:solidFill>
                      <a:srgbClr val="0070C0"/>
                    </a:solidFill>
                  </a:rPr>
                  <a:t>N bits right </a:t>
                </a:r>
                <a:r>
                  <a:rPr lang="en-US" sz="2200" dirty="0"/>
                  <a:t>while </a:t>
                </a:r>
                <a:r>
                  <a:rPr lang="en-US" sz="2200" b="1" u="sng" dirty="0"/>
                  <a:t>Replicating</a:t>
                </a:r>
                <a:r>
                  <a:rPr lang="en-US" sz="2200" dirty="0"/>
                  <a:t> the most significant bit on left</a:t>
                </a:r>
              </a:p>
              <a:p>
                <a:pPr lvl="2"/>
                <a:r>
                  <a:rPr lang="en-US" sz="2200" dirty="0">
                    <a:solidFill>
                      <a:srgbClr val="0070C0"/>
                    </a:solidFill>
                  </a:rPr>
                  <a:t>Maintains</a:t>
                </a:r>
                <a:r>
                  <a:rPr lang="en-US" sz="2200" dirty="0"/>
                  <a:t> </a:t>
                </a:r>
                <a:r>
                  <a:rPr lang="en-US" sz="2200" dirty="0">
                    <a:solidFill>
                      <a:srgbClr val="0070C0"/>
                    </a:solidFill>
                  </a:rPr>
                  <a:t>sign</a:t>
                </a:r>
                <a:r>
                  <a:rPr lang="en-US" sz="2200" dirty="0"/>
                  <a:t> of </a:t>
                </a:r>
                <a:r>
                  <a:rPr lang="en-US" sz="2200" b="1" dirty="0">
                    <a:solidFill>
                      <a:srgbClr val="0070C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x</a:t>
                </a:r>
                <a:endParaRPr lang="en-US" sz="2200" dirty="0"/>
              </a:p>
              <a:p>
                <a:r>
                  <a:rPr lang="en-US" sz="2200" b="1" dirty="0"/>
                  <a:t>In Java:</a:t>
                </a:r>
                <a:r>
                  <a:rPr lang="en-US" sz="2200" dirty="0"/>
                  <a:t>  logical shift is </a:t>
                </a:r>
                <a:r>
                  <a:rPr lang="en-US" sz="22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&gt;&gt;&gt;</a:t>
                </a:r>
                <a:r>
                  <a:rPr lang="en-US" sz="2200" b="1" dirty="0"/>
                  <a:t> </a:t>
                </a:r>
                <a:r>
                  <a:rPr lang="en-US" sz="2200" dirty="0"/>
                  <a:t>and arithmetic shift is </a:t>
                </a:r>
                <a:r>
                  <a:rPr lang="en-US" sz="22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&gt;&gt;</a:t>
                </a:r>
                <a:endParaRPr lang="en-US" sz="2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325D84-EF10-4647-8DB5-FF9ED2E0FB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7"/>
              </p:nvPr>
            </p:nvSpPr>
            <p:spPr>
              <a:xfrm>
                <a:off x="324465" y="458844"/>
                <a:ext cx="7876492" cy="6159717"/>
              </a:xfrm>
              <a:blipFill>
                <a:blip r:embed="rId2"/>
                <a:stretch>
                  <a:fillRect l="-642" r="-1445" b="-1437"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DC153C7B-D2EE-872A-2479-F87D2CE263F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70484" y="5027893"/>
            <a:ext cx="3855961" cy="6936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31B0ED9-11E5-9DEF-C4B8-1F0711F01AE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29587" y="4142524"/>
            <a:ext cx="3962413" cy="55430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C322F19-8B81-12DC-149C-DE52AA94ADB6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07409" y="1636651"/>
            <a:ext cx="3749508" cy="52452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AB972E7-64AB-E27F-BA28-0968DB51C7A1}"/>
              </a:ext>
            </a:extLst>
          </p:cNvPr>
          <p:cNvSpPr txBox="1"/>
          <p:nvPr/>
        </p:nvSpPr>
        <p:spPr>
          <a:xfrm>
            <a:off x="9505740" y="1376624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Left Shift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77CC527-A799-F547-2469-FFBF350A9D4A}"/>
              </a:ext>
            </a:extLst>
          </p:cNvPr>
          <p:cNvSpPr txBox="1"/>
          <p:nvPr/>
        </p:nvSpPr>
        <p:spPr>
          <a:xfrm>
            <a:off x="9098353" y="3910560"/>
            <a:ext cx="1967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Right logical Shift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3CC20D-D19D-2253-72AF-2BC07A3D1914}"/>
              </a:ext>
            </a:extLst>
          </p:cNvPr>
          <p:cNvSpPr txBox="1"/>
          <p:nvPr/>
        </p:nvSpPr>
        <p:spPr>
          <a:xfrm>
            <a:off x="9086022" y="4925946"/>
            <a:ext cx="2326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Right Arithmetic Shift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847214C-C859-254C-8416-13EB4D70A0A3}"/>
              </a:ext>
            </a:extLst>
          </p:cNvPr>
          <p:cNvSpPr txBox="1"/>
          <p:nvPr/>
        </p:nvSpPr>
        <p:spPr>
          <a:xfrm>
            <a:off x="11727459" y="643389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545673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12" grpId="0"/>
      <p:bldP spid="13" grpId="0"/>
      <p:bldP spid="14" grpId="0"/>
      <p:bldP spid="10" grpId="0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45D2C-B7DC-CE49-B9B1-3A1EFADC03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968" y="86672"/>
            <a:ext cx="10515600" cy="534430"/>
          </a:xfrm>
        </p:spPr>
        <p:txBody>
          <a:bodyPr/>
          <a:lstStyle/>
          <a:p>
            <a:r>
              <a:rPr lang="en-US" dirty="0"/>
              <a:t>Logical Shift &amp; Rotate Operations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178DB07-5004-3541-A1CC-B006E654FC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151" y="906773"/>
            <a:ext cx="7593890" cy="10623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97B9112-A05B-8B4F-B9E1-ED146ED71B5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765" y="3130092"/>
            <a:ext cx="7593890" cy="1062315"/>
          </a:xfrm>
          <a:prstGeom prst="rect">
            <a:avLst/>
          </a:prstGeom>
        </p:spPr>
      </p:pic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259D951A-8AF5-544F-88DA-747C9913B9CA}"/>
              </a:ext>
            </a:extLst>
          </p:cNvPr>
          <p:cNvSpPr/>
          <p:nvPr/>
        </p:nvSpPr>
        <p:spPr bwMode="auto">
          <a:xfrm>
            <a:off x="7827988" y="420441"/>
            <a:ext cx="3282326" cy="161520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lsr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, 8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0x</a:t>
            </a:r>
            <a:r>
              <a:rPr lang="en-US" sz="2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77</a:t>
            </a:r>
          </a:p>
          <a:p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0x</a:t>
            </a:r>
            <a:r>
              <a:rPr lang="en-US" sz="24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00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67E12CE3-6D3F-AF47-81F4-B9B4A0712B49}"/>
              </a:ext>
            </a:extLst>
          </p:cNvPr>
          <p:cNvSpPr/>
          <p:nvPr/>
        </p:nvSpPr>
        <p:spPr bwMode="auto">
          <a:xfrm>
            <a:off x="7838317" y="2738809"/>
            <a:ext cx="3184251" cy="161520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lsl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, 8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0x</a:t>
            </a:r>
            <a:r>
              <a:rPr lang="en-US" sz="2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77</a:t>
            </a:r>
          </a:p>
          <a:p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0x</a:t>
            </a:r>
            <a:r>
              <a:rPr lang="en-US" sz="24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77 </a:t>
            </a:r>
            <a:r>
              <a:rPr lang="en-US" sz="24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00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A57A6FA-92E2-1144-8114-2A383C1B1DD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6693" y="5123731"/>
            <a:ext cx="6164356" cy="1550831"/>
          </a:xfrm>
          <a:prstGeom prst="rect">
            <a:avLst/>
          </a:prstGeom>
        </p:spPr>
      </p:pic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F3B30703-8916-8847-BDB3-5B026B30A4D0}"/>
              </a:ext>
            </a:extLst>
          </p:cNvPr>
          <p:cNvSpPr/>
          <p:nvPr/>
        </p:nvSpPr>
        <p:spPr bwMode="auto">
          <a:xfrm>
            <a:off x="7827988" y="5123731"/>
            <a:ext cx="3282326" cy="161520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ror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, 8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0x</a:t>
            </a:r>
            <a:r>
              <a:rPr lang="en-US" sz="2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77</a:t>
            </a:r>
          </a:p>
          <a:p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0x77 </a:t>
            </a:r>
            <a:r>
              <a:rPr lang="en-US" sz="2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endParaRPr lang="en-US" sz="2400" dirty="0">
              <a:solidFill>
                <a:srgbClr val="00B0F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1D8CE2B-CF3D-DA4F-A0D1-1386599147B7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11736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0" grpId="0" animBg="1"/>
      <p:bldP spid="19" grpId="0" animBg="1"/>
      <p:bldP spid="23" grpId="0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66B93E5-1175-7549-85AB-D8140C7D21D0}"/>
              </a:ext>
            </a:extLst>
          </p:cNvPr>
          <p:cNvGraphicFramePr>
            <a:graphicFrameLocks noGrp="1"/>
          </p:cNvGraphicFramePr>
          <p:nvPr/>
        </p:nvGraphicFramePr>
        <p:xfrm>
          <a:off x="2737678" y="734506"/>
          <a:ext cx="8183680" cy="11835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740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700874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15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482678"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pSp>
        <p:nvGrpSpPr>
          <p:cNvPr id="4" name="Group 3">
            <a:extLst>
              <a:ext uri="{FF2B5EF4-FFF2-40B4-BE49-F238E27FC236}">
                <a16:creationId xmlns:a16="http://schemas.microsoft.com/office/drawing/2014/main" id="{DC4AC508-FB51-E864-2D83-76B99C8473BC}"/>
              </a:ext>
            </a:extLst>
          </p:cNvPr>
          <p:cNvGrpSpPr/>
          <p:nvPr/>
        </p:nvGrpSpPr>
        <p:grpSpPr>
          <a:xfrm>
            <a:off x="2561402" y="1029983"/>
            <a:ext cx="8953325" cy="1384427"/>
            <a:chOff x="1827884" y="1632370"/>
            <a:chExt cx="8953325" cy="1384427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DB7029DE-6303-5C49-B515-46939DE61DC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04160" y="2651126"/>
              <a:ext cx="2035563" cy="6157"/>
            </a:xfrm>
            <a:prstGeom prst="straightConnector1">
              <a:avLst/>
            </a:prstGeom>
            <a:ln w="25400">
              <a:headEnd type="triangl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E6451BC-D154-994C-A52B-7FDCA2C7A35F}"/>
                </a:ext>
              </a:extLst>
            </p:cNvPr>
            <p:cNvSpPr txBox="1"/>
            <p:nvPr/>
          </p:nvSpPr>
          <p:spPr>
            <a:xfrm>
              <a:off x="1827884" y="2678243"/>
              <a:ext cx="238811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800"/>
              <a:r>
                <a:rPr lang="en-US" sz="1600" b="1" i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next shift left = 8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0D73C2F-A35A-D545-A079-3419996C3C6F}"/>
                </a:ext>
              </a:extLst>
            </p:cNvPr>
            <p:cNvSpPr txBox="1"/>
            <p:nvPr/>
          </p:nvSpPr>
          <p:spPr>
            <a:xfrm>
              <a:off x="10226874" y="2120335"/>
              <a:ext cx="55433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</a:rPr>
                <a:t>r0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1A7A5A7-F2ED-BF48-9D1B-24C69FF1AEB2}"/>
                </a:ext>
              </a:extLst>
            </p:cNvPr>
            <p:cNvSpPr txBox="1"/>
            <p:nvPr/>
          </p:nvSpPr>
          <p:spPr>
            <a:xfrm>
              <a:off x="8792722" y="1708586"/>
              <a:ext cx="9444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byte 0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941904F-D187-A342-95A1-107400CDCE8D}"/>
                </a:ext>
              </a:extLst>
            </p:cNvPr>
            <p:cNvSpPr txBox="1"/>
            <p:nvPr/>
          </p:nvSpPr>
          <p:spPr>
            <a:xfrm>
              <a:off x="6660620" y="1700257"/>
              <a:ext cx="9444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byte 1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A2FB8F7-271C-AA44-B3C6-E2CB61194883}"/>
                </a:ext>
              </a:extLst>
            </p:cNvPr>
            <p:cNvSpPr txBox="1"/>
            <p:nvPr/>
          </p:nvSpPr>
          <p:spPr>
            <a:xfrm>
              <a:off x="2685261" y="1632370"/>
              <a:ext cx="9444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byte 3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3BB82D2-EA72-F441-9826-89EB2C7B3F46}"/>
                </a:ext>
              </a:extLst>
            </p:cNvPr>
            <p:cNvSpPr txBox="1"/>
            <p:nvPr/>
          </p:nvSpPr>
          <p:spPr>
            <a:xfrm>
              <a:off x="4668011" y="1633837"/>
              <a:ext cx="9444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byte 2</a:t>
              </a:r>
            </a:p>
          </p:txBody>
        </p:sp>
      </p:grpSp>
      <p:sp>
        <p:nvSpPr>
          <p:cNvPr id="32" name="Title 31">
            <a:extLst>
              <a:ext uri="{FF2B5EF4-FFF2-40B4-BE49-F238E27FC236}">
                <a16:creationId xmlns:a16="http://schemas.microsoft.com/office/drawing/2014/main" id="{AEB53DBA-6CF7-5D4B-B8EE-865B3BBC95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019" y="326574"/>
            <a:ext cx="10515600" cy="577834"/>
          </a:xfrm>
        </p:spPr>
        <p:txBody>
          <a:bodyPr/>
          <a:lstStyle/>
          <a:p>
            <a:r>
              <a:rPr lang="en-US" sz="3200" dirty="0"/>
              <a:t>Extracting/Isolating</a:t>
            </a:r>
            <a:br>
              <a:rPr lang="en-US" sz="3200" dirty="0"/>
            </a:br>
            <a:r>
              <a:rPr lang="en-US" sz="3200" dirty="0"/>
              <a:t> </a:t>
            </a:r>
            <a:r>
              <a:rPr lang="en-US" sz="3200" dirty="0">
                <a:solidFill>
                  <a:srgbClr val="FF0000"/>
                </a:solidFill>
              </a:rPr>
              <a:t>Unsigned</a:t>
            </a:r>
            <a:r>
              <a:rPr lang="en-US" sz="3200" dirty="0"/>
              <a:t> Bitfields</a:t>
            </a:r>
            <a:endParaRPr lang="en-US" dirty="0"/>
          </a:p>
        </p:txBody>
      </p:sp>
      <p:sp>
        <p:nvSpPr>
          <p:cNvPr id="33" name="Content Placeholder 32">
            <a:extLst>
              <a:ext uri="{FF2B5EF4-FFF2-40B4-BE49-F238E27FC236}">
                <a16:creationId xmlns:a16="http://schemas.microsoft.com/office/drawing/2014/main" id="{0899EF81-6C6E-7E48-8824-5B97BCF28EF0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317889" y="285353"/>
            <a:ext cx="4425374" cy="513543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dirty="0"/>
              <a:t>Move byte 2 in r0 to byte 0 in r1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25AFE26-BAF6-E342-BA8E-86E75EF92295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F3F5226E-B563-8350-DE6F-4A7EFE78C27A}"/>
              </a:ext>
            </a:extLst>
          </p:cNvPr>
          <p:cNvGraphicFramePr>
            <a:graphicFrameLocks noGrp="1"/>
          </p:cNvGraphicFramePr>
          <p:nvPr/>
        </p:nvGraphicFramePr>
        <p:xfrm>
          <a:off x="2737678" y="2565016"/>
          <a:ext cx="8183680" cy="11835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740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700874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15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482678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aphicFrame>
        <p:nvGraphicFramePr>
          <p:cNvPr id="46" name="Table 45">
            <a:extLst>
              <a:ext uri="{FF2B5EF4-FFF2-40B4-BE49-F238E27FC236}">
                <a16:creationId xmlns:a16="http://schemas.microsoft.com/office/drawing/2014/main" id="{4E49D001-75D0-C9B4-33D1-24FDC42BCBA8}"/>
              </a:ext>
            </a:extLst>
          </p:cNvPr>
          <p:cNvGraphicFramePr>
            <a:graphicFrameLocks noGrp="1"/>
          </p:cNvGraphicFramePr>
          <p:nvPr/>
        </p:nvGraphicFramePr>
        <p:xfrm>
          <a:off x="2737678" y="4697106"/>
          <a:ext cx="8183680" cy="11835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740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700874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15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482678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pSp>
        <p:nvGrpSpPr>
          <p:cNvPr id="3" name="Group 2">
            <a:extLst>
              <a:ext uri="{FF2B5EF4-FFF2-40B4-BE49-F238E27FC236}">
                <a16:creationId xmlns:a16="http://schemas.microsoft.com/office/drawing/2014/main" id="{30D8E695-EA58-C592-5619-78389F8BC3D7}"/>
              </a:ext>
            </a:extLst>
          </p:cNvPr>
          <p:cNvGrpSpPr/>
          <p:nvPr/>
        </p:nvGrpSpPr>
        <p:grpSpPr>
          <a:xfrm>
            <a:off x="271969" y="4992583"/>
            <a:ext cx="11203724" cy="1519664"/>
            <a:chOff x="271969" y="4992583"/>
            <a:chExt cx="11203724" cy="151966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0831057-9D42-574C-BF86-22B8357732CF}"/>
                </a:ext>
              </a:extLst>
            </p:cNvPr>
            <p:cNvSpPr txBox="1"/>
            <p:nvPr/>
          </p:nvSpPr>
          <p:spPr>
            <a:xfrm>
              <a:off x="271969" y="5402167"/>
              <a:ext cx="248525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sz="2000" dirty="0" err="1">
                  <a:solidFill>
                    <a:srgbClr val="FF0000"/>
                  </a:solidFill>
                  <a:latin typeface="Consolas" panose="020B0609020204030204" pitchFamily="49" charset="0"/>
                </a:rPr>
                <a:t>lsr</a:t>
              </a:r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</a:rPr>
                <a:t>  r1, r1, 24</a:t>
              </a:r>
            </a:p>
            <a:p>
              <a:pPr defTabSz="685800"/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</a:rPr>
                <a:t>r1 = r1 &gt;&gt; 24;</a:t>
              </a:r>
            </a:p>
          </p:txBody>
        </p:sp>
        <p:sp>
          <p:nvSpPr>
            <p:cNvPr id="21" name="Left Brace 20">
              <a:extLst>
                <a:ext uri="{FF2B5EF4-FFF2-40B4-BE49-F238E27FC236}">
                  <a16:creationId xmlns:a16="http://schemas.microsoft.com/office/drawing/2014/main" id="{828F075C-2620-4C43-9BED-025BF4B5D73F}"/>
                </a:ext>
              </a:extLst>
            </p:cNvPr>
            <p:cNvSpPr/>
            <p:nvPr/>
          </p:nvSpPr>
          <p:spPr>
            <a:xfrm rot="16200000">
              <a:off x="5675188" y="2978128"/>
              <a:ext cx="261483" cy="6097403"/>
            </a:xfrm>
            <a:prstGeom prst="leftBrace">
              <a:avLst>
                <a:gd name="adj1" fmla="val 0"/>
                <a:gd name="adj2" fmla="val 50544"/>
              </a:avLst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Left Brace 21">
              <a:extLst>
                <a:ext uri="{FF2B5EF4-FFF2-40B4-BE49-F238E27FC236}">
                  <a16:creationId xmlns:a16="http://schemas.microsoft.com/office/drawing/2014/main" id="{39DB191E-7183-F641-8292-5B24C8A351CC}"/>
                </a:ext>
              </a:extLst>
            </p:cNvPr>
            <p:cNvSpPr/>
            <p:nvPr/>
          </p:nvSpPr>
          <p:spPr>
            <a:xfrm rot="16200000">
              <a:off x="9738745" y="4996543"/>
              <a:ext cx="298498" cy="2066727"/>
            </a:xfrm>
            <a:prstGeom prst="leftBrace">
              <a:avLst>
                <a:gd name="adj1" fmla="val 0"/>
                <a:gd name="adj2" fmla="val 50544"/>
              </a:avLst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10B74AE-E896-FD48-92F2-EDB02DAF1FC6}"/>
                </a:ext>
              </a:extLst>
            </p:cNvPr>
            <p:cNvSpPr txBox="1"/>
            <p:nvPr/>
          </p:nvSpPr>
          <p:spPr>
            <a:xfrm>
              <a:off x="4137230" y="6142914"/>
              <a:ext cx="3473085" cy="3693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2"/>
                  </a:solidFill>
                </a:rPr>
                <a:t>unsigned zero-extension (all 0’s)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3C0F7F7-E391-6446-9685-0B2B83041527}"/>
                </a:ext>
              </a:extLst>
            </p:cNvPr>
            <p:cNvSpPr txBox="1"/>
            <p:nvPr/>
          </p:nvSpPr>
          <p:spPr>
            <a:xfrm>
              <a:off x="8685955" y="6090605"/>
              <a:ext cx="24040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Extracted bit-field</a:t>
              </a:r>
            </a:p>
          </p:txBody>
        </p: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EFDD8F19-30AE-0736-A297-483ACACDE51B}"/>
                </a:ext>
              </a:extLst>
            </p:cNvPr>
            <p:cNvGrpSpPr/>
            <p:nvPr/>
          </p:nvGrpSpPr>
          <p:grpSpPr>
            <a:xfrm>
              <a:off x="3418779" y="4992583"/>
              <a:ext cx="8056914" cy="845658"/>
              <a:chOff x="2685261" y="1632370"/>
              <a:chExt cx="8056914" cy="845658"/>
            </a:xfrm>
          </p:grpSpPr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67647CFC-9FB2-469B-E21A-08C71C8D0B76}"/>
                  </a:ext>
                </a:extLst>
              </p:cNvPr>
              <p:cNvSpPr txBox="1"/>
              <p:nvPr/>
            </p:nvSpPr>
            <p:spPr>
              <a:xfrm>
                <a:off x="10187840" y="2077918"/>
                <a:ext cx="55433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685800"/>
                <a:r>
                  <a:rPr lang="en-US" sz="2000" dirty="0">
                    <a:solidFill>
                      <a:prstClr val="black"/>
                    </a:solidFill>
                    <a:latin typeface="Consolas" panose="020B0609020204030204" pitchFamily="49" charset="0"/>
                  </a:rPr>
                  <a:t>r1</a:t>
                </a: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5B32DE94-1287-A13E-4F62-06EA0A73A724}"/>
                  </a:ext>
                </a:extLst>
              </p:cNvPr>
              <p:cNvSpPr txBox="1"/>
              <p:nvPr/>
            </p:nvSpPr>
            <p:spPr>
              <a:xfrm>
                <a:off x="8792722" y="1708586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0</a:t>
                </a: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39B947BB-44AC-1FFD-6ECB-C0D909D1CC9E}"/>
                  </a:ext>
                </a:extLst>
              </p:cNvPr>
              <p:cNvSpPr txBox="1"/>
              <p:nvPr/>
            </p:nvSpPr>
            <p:spPr>
              <a:xfrm>
                <a:off x="6660620" y="1700257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1</a:t>
                </a: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096FC38C-2D11-0EA6-2314-A30A1F154423}"/>
                  </a:ext>
                </a:extLst>
              </p:cNvPr>
              <p:cNvSpPr txBox="1"/>
              <p:nvPr/>
            </p:nvSpPr>
            <p:spPr>
              <a:xfrm>
                <a:off x="2685261" y="1632370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3</a:t>
                </a: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AE0F1A80-8063-2410-4D1E-4335C89FF0D5}"/>
                  </a:ext>
                </a:extLst>
              </p:cNvPr>
              <p:cNvSpPr txBox="1"/>
              <p:nvPr/>
            </p:nvSpPr>
            <p:spPr>
              <a:xfrm>
                <a:off x="4668011" y="1633837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2</a:t>
                </a:r>
              </a:p>
            </p:txBody>
          </p:sp>
        </p:grp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793BD3C5-FF90-2B02-543A-7330D8A6F048}"/>
              </a:ext>
            </a:extLst>
          </p:cNvPr>
          <p:cNvGrpSpPr/>
          <p:nvPr/>
        </p:nvGrpSpPr>
        <p:grpSpPr>
          <a:xfrm>
            <a:off x="383045" y="2533767"/>
            <a:ext cx="11092648" cy="2080381"/>
            <a:chOff x="383045" y="2533767"/>
            <a:chExt cx="11092648" cy="208038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EDFEAD9-15C6-6E46-838B-7994A150748A}"/>
                </a:ext>
              </a:extLst>
            </p:cNvPr>
            <p:cNvSpPr txBox="1"/>
            <p:nvPr/>
          </p:nvSpPr>
          <p:spPr>
            <a:xfrm>
              <a:off x="383045" y="3290709"/>
              <a:ext cx="310830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sz="2000" dirty="0" err="1">
                  <a:solidFill>
                    <a:prstClr val="black"/>
                  </a:solidFill>
                  <a:latin typeface="Consolas" panose="020B0609020204030204" pitchFamily="49" charset="0"/>
                </a:rPr>
                <a:t>lsl</a:t>
              </a:r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</a:rPr>
                <a:t>  r1, r0, 8</a:t>
              </a:r>
            </a:p>
            <a:p>
              <a:pPr defTabSz="685800"/>
              <a:endParaRPr lang="en-US" sz="2000" dirty="0">
                <a:solidFill>
                  <a:prstClr val="black"/>
                </a:solidFill>
                <a:latin typeface="Consolas" panose="020B0609020204030204" pitchFamily="49" charset="0"/>
              </a:endParaRPr>
            </a:p>
            <a:p>
              <a:pPr defTabSz="685800"/>
              <a:r>
                <a:rPr lang="en-US" sz="2000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unsigned int r0,r1;</a:t>
              </a:r>
            </a:p>
            <a:p>
              <a:pPr defTabSz="685800"/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</a:rPr>
                <a:t>r1 = r0 &lt;&lt; 8;</a:t>
              </a:r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B7D80434-A766-A802-AC26-B5E2574659BD}"/>
                </a:ext>
              </a:extLst>
            </p:cNvPr>
            <p:cNvGrpSpPr/>
            <p:nvPr/>
          </p:nvGrpSpPr>
          <p:grpSpPr>
            <a:xfrm>
              <a:off x="3418779" y="2860493"/>
              <a:ext cx="8056914" cy="1332477"/>
              <a:chOff x="2685261" y="1632370"/>
              <a:chExt cx="8056914" cy="1332477"/>
            </a:xfrm>
          </p:grpSpPr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4AC45278-9501-E5A0-E0E1-5DF345D0A0A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074888" y="2604359"/>
                <a:ext cx="6112952" cy="15658"/>
              </a:xfrm>
              <a:prstGeom prst="straightConnector1">
                <a:avLst/>
              </a:prstGeom>
              <a:ln w="25400">
                <a:headEnd type="none" w="lg" len="med"/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3B05307-41FA-122A-0672-2567B6D4D587}"/>
                  </a:ext>
                </a:extLst>
              </p:cNvPr>
              <p:cNvSpPr txBox="1"/>
              <p:nvPr/>
            </p:nvSpPr>
            <p:spPr>
              <a:xfrm>
                <a:off x="6382529" y="2626293"/>
                <a:ext cx="267050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685800"/>
                <a:r>
                  <a:rPr lang="en-US" sz="1600" b="1" i="1" dirty="0">
                    <a:solidFill>
                      <a:srgbClr val="FF000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Next shift right = 24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0678B75-FD49-7C47-11E4-59E99E33259B}"/>
                  </a:ext>
                </a:extLst>
              </p:cNvPr>
              <p:cNvSpPr txBox="1"/>
              <p:nvPr/>
            </p:nvSpPr>
            <p:spPr>
              <a:xfrm>
                <a:off x="10187840" y="2077918"/>
                <a:ext cx="55433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685800"/>
                <a:r>
                  <a:rPr lang="en-US" sz="2000" dirty="0">
                    <a:solidFill>
                      <a:prstClr val="black"/>
                    </a:solidFill>
                    <a:latin typeface="Consolas" panose="020B0609020204030204" pitchFamily="49" charset="0"/>
                  </a:rPr>
                  <a:t>r1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8667A51-1F3C-96AE-B381-8CEFCE23A87C}"/>
                  </a:ext>
                </a:extLst>
              </p:cNvPr>
              <p:cNvSpPr txBox="1"/>
              <p:nvPr/>
            </p:nvSpPr>
            <p:spPr>
              <a:xfrm>
                <a:off x="8792722" y="1708586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0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E266AE1-B0C2-CE16-C2DB-543A4523C642}"/>
                  </a:ext>
                </a:extLst>
              </p:cNvPr>
              <p:cNvSpPr txBox="1"/>
              <p:nvPr/>
            </p:nvSpPr>
            <p:spPr>
              <a:xfrm>
                <a:off x="6660620" y="1700257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1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2EE09D92-75FF-7568-E60F-F0D79C39FC32}"/>
                  </a:ext>
                </a:extLst>
              </p:cNvPr>
              <p:cNvSpPr txBox="1"/>
              <p:nvPr/>
            </p:nvSpPr>
            <p:spPr>
              <a:xfrm>
                <a:off x="2685261" y="1632370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3</a:t>
                </a: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C1B9760-0A81-CF74-0951-8D1F3237E0C8}"/>
                  </a:ext>
                </a:extLst>
              </p:cNvPr>
              <p:cNvSpPr txBox="1"/>
              <p:nvPr/>
            </p:nvSpPr>
            <p:spPr>
              <a:xfrm>
                <a:off x="4668011" y="1633837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2</a:t>
                </a:r>
              </a:p>
            </p:txBody>
          </p:sp>
        </p:grpSp>
        <p:sp>
          <p:nvSpPr>
            <p:cNvPr id="62" name="Left Arrow 61">
              <a:extLst>
                <a:ext uri="{FF2B5EF4-FFF2-40B4-BE49-F238E27FC236}">
                  <a16:creationId xmlns:a16="http://schemas.microsoft.com/office/drawing/2014/main" id="{BBEA2BB7-2082-D04C-86B8-E088F3F8CD95}"/>
                </a:ext>
              </a:extLst>
            </p:cNvPr>
            <p:cNvSpPr/>
            <p:nvPr/>
          </p:nvSpPr>
          <p:spPr>
            <a:xfrm>
              <a:off x="7704434" y="2639322"/>
              <a:ext cx="694471" cy="139718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96D44618-7533-0D69-8E65-9825EE62F2AB}"/>
                </a:ext>
              </a:extLst>
            </p:cNvPr>
            <p:cNvSpPr txBox="1"/>
            <p:nvPr/>
          </p:nvSpPr>
          <p:spPr>
            <a:xfrm>
              <a:off x="8491341" y="2533767"/>
              <a:ext cx="23262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pushed bits to far left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45008974-D836-35A9-0028-C08DEE746F7E}"/>
              </a:ext>
            </a:extLst>
          </p:cNvPr>
          <p:cNvGrpSpPr/>
          <p:nvPr/>
        </p:nvGrpSpPr>
        <p:grpSpPr>
          <a:xfrm>
            <a:off x="7384279" y="4663618"/>
            <a:ext cx="3161813" cy="369332"/>
            <a:chOff x="5083005" y="4401535"/>
            <a:chExt cx="3161813" cy="369332"/>
          </a:xfrm>
        </p:grpSpPr>
        <p:sp>
          <p:nvSpPr>
            <p:cNvPr id="44" name="Left Arrow 43">
              <a:extLst>
                <a:ext uri="{FF2B5EF4-FFF2-40B4-BE49-F238E27FC236}">
                  <a16:creationId xmlns:a16="http://schemas.microsoft.com/office/drawing/2014/main" id="{81D841E2-04B0-22B5-07A1-E99689A9679F}"/>
                </a:ext>
              </a:extLst>
            </p:cNvPr>
            <p:cNvSpPr/>
            <p:nvPr/>
          </p:nvSpPr>
          <p:spPr>
            <a:xfrm rot="10800000">
              <a:off x="7550347" y="4525935"/>
              <a:ext cx="694471" cy="139718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40DD90ED-7843-2F5A-D9F6-05775665C5D6}"/>
                </a:ext>
              </a:extLst>
            </p:cNvPr>
            <p:cNvSpPr txBox="1"/>
            <p:nvPr/>
          </p:nvSpPr>
          <p:spPr>
            <a:xfrm>
              <a:off x="5083005" y="4401535"/>
              <a:ext cx="24673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pushed bits to far right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7FBEC0F3-1231-7300-2FA6-15FF88299C1B}"/>
              </a:ext>
            </a:extLst>
          </p:cNvPr>
          <p:cNvSpPr txBox="1"/>
          <p:nvPr/>
        </p:nvSpPr>
        <p:spPr>
          <a:xfrm>
            <a:off x="271969" y="845317"/>
            <a:ext cx="219374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Hint: Useful for PA7</a:t>
            </a:r>
          </a:p>
        </p:txBody>
      </p:sp>
    </p:spTree>
    <p:extLst>
      <p:ext uri="{BB962C8B-B14F-4D97-AF65-F5344CB8AC3E}">
        <p14:creationId xmlns:p14="http://schemas.microsoft.com/office/powerpoint/2010/main" val="2755106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66B93E5-1175-7549-85AB-D8140C7D21D0}"/>
              </a:ext>
            </a:extLst>
          </p:cNvPr>
          <p:cNvGraphicFramePr>
            <a:graphicFrameLocks noGrp="1"/>
          </p:cNvGraphicFramePr>
          <p:nvPr/>
        </p:nvGraphicFramePr>
        <p:xfrm>
          <a:off x="2737678" y="734506"/>
          <a:ext cx="8183680" cy="11835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740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700874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15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482678"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pSp>
        <p:nvGrpSpPr>
          <p:cNvPr id="4" name="Group 3">
            <a:extLst>
              <a:ext uri="{FF2B5EF4-FFF2-40B4-BE49-F238E27FC236}">
                <a16:creationId xmlns:a16="http://schemas.microsoft.com/office/drawing/2014/main" id="{DC4AC508-FB51-E864-2D83-76B99C8473BC}"/>
              </a:ext>
            </a:extLst>
          </p:cNvPr>
          <p:cNvGrpSpPr/>
          <p:nvPr/>
        </p:nvGrpSpPr>
        <p:grpSpPr>
          <a:xfrm>
            <a:off x="2566947" y="1029983"/>
            <a:ext cx="8947780" cy="1433579"/>
            <a:chOff x="1833429" y="1632370"/>
            <a:chExt cx="8947780" cy="1433579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DB7029DE-6303-5C49-B515-46939DE61DC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04160" y="2651126"/>
              <a:ext cx="2035563" cy="6157"/>
            </a:xfrm>
            <a:prstGeom prst="straightConnector1">
              <a:avLst/>
            </a:prstGeom>
            <a:ln w="25400">
              <a:headEnd type="triangl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E6451BC-D154-994C-A52B-7FDCA2C7A35F}"/>
                </a:ext>
              </a:extLst>
            </p:cNvPr>
            <p:cNvSpPr txBox="1"/>
            <p:nvPr/>
          </p:nvSpPr>
          <p:spPr>
            <a:xfrm>
              <a:off x="1833429" y="2727395"/>
              <a:ext cx="237702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800"/>
              <a:r>
                <a:rPr lang="en-US" sz="1600" b="1" i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next shift left = 8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0D73C2F-A35A-D545-A079-3419996C3C6F}"/>
                </a:ext>
              </a:extLst>
            </p:cNvPr>
            <p:cNvSpPr txBox="1"/>
            <p:nvPr/>
          </p:nvSpPr>
          <p:spPr>
            <a:xfrm>
              <a:off x="10226874" y="2120335"/>
              <a:ext cx="55433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</a:rPr>
                <a:t>r0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1A7A5A7-F2ED-BF48-9D1B-24C69FF1AEB2}"/>
                </a:ext>
              </a:extLst>
            </p:cNvPr>
            <p:cNvSpPr txBox="1"/>
            <p:nvPr/>
          </p:nvSpPr>
          <p:spPr>
            <a:xfrm>
              <a:off x="8792722" y="1708586"/>
              <a:ext cx="9444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byte 0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941904F-D187-A342-95A1-107400CDCE8D}"/>
                </a:ext>
              </a:extLst>
            </p:cNvPr>
            <p:cNvSpPr txBox="1"/>
            <p:nvPr/>
          </p:nvSpPr>
          <p:spPr>
            <a:xfrm>
              <a:off x="6660620" y="1700257"/>
              <a:ext cx="9444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byte 1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A2FB8F7-271C-AA44-B3C6-E2CB61194883}"/>
                </a:ext>
              </a:extLst>
            </p:cNvPr>
            <p:cNvSpPr txBox="1"/>
            <p:nvPr/>
          </p:nvSpPr>
          <p:spPr>
            <a:xfrm>
              <a:off x="2685261" y="1632370"/>
              <a:ext cx="9444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byte 3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3BB82D2-EA72-F441-9826-89EB2C7B3F46}"/>
                </a:ext>
              </a:extLst>
            </p:cNvPr>
            <p:cNvSpPr txBox="1"/>
            <p:nvPr/>
          </p:nvSpPr>
          <p:spPr>
            <a:xfrm>
              <a:off x="4668011" y="1633837"/>
              <a:ext cx="9444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byte 2</a:t>
              </a:r>
            </a:p>
          </p:txBody>
        </p:sp>
      </p:grpSp>
      <p:sp>
        <p:nvSpPr>
          <p:cNvPr id="32" name="Title 31">
            <a:extLst>
              <a:ext uri="{FF2B5EF4-FFF2-40B4-BE49-F238E27FC236}">
                <a16:creationId xmlns:a16="http://schemas.microsoft.com/office/drawing/2014/main" id="{AEB53DBA-6CF7-5D4B-B8EE-865B3BBC95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218" y="221062"/>
            <a:ext cx="10515600" cy="577834"/>
          </a:xfrm>
        </p:spPr>
        <p:txBody>
          <a:bodyPr/>
          <a:lstStyle/>
          <a:p>
            <a:r>
              <a:rPr lang="en-US" sz="3200" dirty="0"/>
              <a:t>Extracting </a:t>
            </a:r>
            <a:r>
              <a:rPr lang="en-US" sz="3200" dirty="0">
                <a:solidFill>
                  <a:srgbClr val="FF0000"/>
                </a:solidFill>
              </a:rPr>
              <a:t>Signed</a:t>
            </a:r>
            <a:r>
              <a:rPr lang="en-US" sz="3200" dirty="0"/>
              <a:t> Bitfields</a:t>
            </a:r>
            <a:endParaRPr lang="en-US" dirty="0"/>
          </a:p>
        </p:txBody>
      </p:sp>
      <p:sp>
        <p:nvSpPr>
          <p:cNvPr id="33" name="Content Placeholder 32">
            <a:extLst>
              <a:ext uri="{FF2B5EF4-FFF2-40B4-BE49-F238E27FC236}">
                <a16:creationId xmlns:a16="http://schemas.microsoft.com/office/drawing/2014/main" id="{0899EF81-6C6E-7E48-8824-5B97BCF28EF0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317889" y="285353"/>
            <a:ext cx="4425374" cy="513543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dirty="0"/>
              <a:t>Move byte 2 in r0 to byte 0 in r1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25AFE26-BAF6-E342-BA8E-86E75EF92295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F3F5226E-B563-8350-DE6F-4A7EFE78C27A}"/>
              </a:ext>
            </a:extLst>
          </p:cNvPr>
          <p:cNvGraphicFramePr>
            <a:graphicFrameLocks noGrp="1"/>
          </p:cNvGraphicFramePr>
          <p:nvPr/>
        </p:nvGraphicFramePr>
        <p:xfrm>
          <a:off x="2737678" y="2565016"/>
          <a:ext cx="8183680" cy="11835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740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700874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15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482678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aphicFrame>
        <p:nvGraphicFramePr>
          <p:cNvPr id="46" name="Table 45">
            <a:extLst>
              <a:ext uri="{FF2B5EF4-FFF2-40B4-BE49-F238E27FC236}">
                <a16:creationId xmlns:a16="http://schemas.microsoft.com/office/drawing/2014/main" id="{4E49D001-75D0-C9B4-33D1-24FDC42BCBA8}"/>
              </a:ext>
            </a:extLst>
          </p:cNvPr>
          <p:cNvGraphicFramePr>
            <a:graphicFrameLocks noGrp="1"/>
          </p:cNvGraphicFramePr>
          <p:nvPr/>
        </p:nvGraphicFramePr>
        <p:xfrm>
          <a:off x="2737678" y="4697106"/>
          <a:ext cx="8183680" cy="11835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740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700874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15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482678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88E02CFB-7332-5590-7AA4-75225FC6BD37}"/>
              </a:ext>
            </a:extLst>
          </p:cNvPr>
          <p:cNvGrpSpPr/>
          <p:nvPr/>
        </p:nvGrpSpPr>
        <p:grpSpPr>
          <a:xfrm>
            <a:off x="383045" y="2528987"/>
            <a:ext cx="11092648" cy="2392938"/>
            <a:chOff x="383045" y="2528987"/>
            <a:chExt cx="11092648" cy="2392938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EDFEAD9-15C6-6E46-838B-7994A150748A}"/>
                </a:ext>
              </a:extLst>
            </p:cNvPr>
            <p:cNvSpPr txBox="1"/>
            <p:nvPr/>
          </p:nvSpPr>
          <p:spPr>
            <a:xfrm>
              <a:off x="383045" y="3290709"/>
              <a:ext cx="2395058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sz="2000" dirty="0" err="1">
                  <a:solidFill>
                    <a:prstClr val="black"/>
                  </a:solidFill>
                  <a:latin typeface="Consolas" panose="020B0609020204030204" pitchFamily="49" charset="0"/>
                </a:rPr>
                <a:t>lsl</a:t>
              </a:r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</a:rPr>
                <a:t>  r1, r0, 8</a:t>
              </a:r>
            </a:p>
            <a:p>
              <a:pPr defTabSz="685800"/>
              <a:r>
                <a:rPr lang="en-US" sz="2000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int r0,r1;</a:t>
              </a:r>
            </a:p>
            <a:p>
              <a:pPr defTabSz="685800"/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</a:rPr>
                <a:t>r1 = r0 &lt;&lt; 8;</a:t>
              </a:r>
            </a:p>
            <a:p>
              <a:pPr defTabSz="685800"/>
              <a:endParaRPr lang="en-US" sz="2000" dirty="0">
                <a:solidFill>
                  <a:prstClr val="black"/>
                </a:solidFill>
                <a:latin typeface="Consolas" panose="020B0609020204030204" pitchFamily="49" charset="0"/>
              </a:endParaRPr>
            </a:p>
            <a:p>
              <a:pPr defTabSz="685800"/>
              <a:endParaRPr lang="en-US" sz="2000" dirty="0">
                <a:solidFill>
                  <a:prstClr val="black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B7D80434-A766-A802-AC26-B5E2574659BD}"/>
                </a:ext>
              </a:extLst>
            </p:cNvPr>
            <p:cNvGrpSpPr/>
            <p:nvPr/>
          </p:nvGrpSpPr>
          <p:grpSpPr>
            <a:xfrm>
              <a:off x="3418779" y="2860493"/>
              <a:ext cx="8056914" cy="1332477"/>
              <a:chOff x="2685261" y="1632370"/>
              <a:chExt cx="8056914" cy="1332477"/>
            </a:xfrm>
          </p:grpSpPr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4AC45278-9501-E5A0-E0E1-5DF345D0A0A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074888" y="2604359"/>
                <a:ext cx="6112952" cy="15658"/>
              </a:xfrm>
              <a:prstGeom prst="straightConnector1">
                <a:avLst/>
              </a:prstGeom>
              <a:ln w="25400">
                <a:headEnd type="none" w="lg" len="med"/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3B05307-41FA-122A-0672-2567B6D4D587}"/>
                  </a:ext>
                </a:extLst>
              </p:cNvPr>
              <p:cNvSpPr txBox="1"/>
              <p:nvPr/>
            </p:nvSpPr>
            <p:spPr>
              <a:xfrm>
                <a:off x="6382529" y="2626293"/>
                <a:ext cx="264579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685800"/>
                <a:r>
                  <a:rPr lang="en-US" sz="1600" b="1" i="1" dirty="0">
                    <a:solidFill>
                      <a:srgbClr val="FF000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next shift right = 24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0678B75-FD49-7C47-11E4-59E99E33259B}"/>
                  </a:ext>
                </a:extLst>
              </p:cNvPr>
              <p:cNvSpPr txBox="1"/>
              <p:nvPr/>
            </p:nvSpPr>
            <p:spPr>
              <a:xfrm>
                <a:off x="10187840" y="2077918"/>
                <a:ext cx="55433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685800"/>
                <a:r>
                  <a:rPr lang="en-US" sz="2000" dirty="0">
                    <a:solidFill>
                      <a:prstClr val="black"/>
                    </a:solidFill>
                    <a:latin typeface="Consolas" panose="020B0609020204030204" pitchFamily="49" charset="0"/>
                  </a:rPr>
                  <a:t>r1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8667A51-1F3C-96AE-B381-8CEFCE23A87C}"/>
                  </a:ext>
                </a:extLst>
              </p:cNvPr>
              <p:cNvSpPr txBox="1"/>
              <p:nvPr/>
            </p:nvSpPr>
            <p:spPr>
              <a:xfrm>
                <a:off x="8792722" y="1708586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0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E266AE1-B0C2-CE16-C2DB-543A4523C642}"/>
                  </a:ext>
                </a:extLst>
              </p:cNvPr>
              <p:cNvSpPr txBox="1"/>
              <p:nvPr/>
            </p:nvSpPr>
            <p:spPr>
              <a:xfrm>
                <a:off x="6660620" y="1700257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1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2EE09D92-75FF-7568-E60F-F0D79C39FC32}"/>
                  </a:ext>
                </a:extLst>
              </p:cNvPr>
              <p:cNvSpPr txBox="1"/>
              <p:nvPr/>
            </p:nvSpPr>
            <p:spPr>
              <a:xfrm>
                <a:off x="2685261" y="1632370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3</a:t>
                </a: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C1B9760-0A81-CF74-0951-8D1F3237E0C8}"/>
                  </a:ext>
                </a:extLst>
              </p:cNvPr>
              <p:cNvSpPr txBox="1"/>
              <p:nvPr/>
            </p:nvSpPr>
            <p:spPr>
              <a:xfrm>
                <a:off x="4668011" y="1633837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2</a:t>
                </a:r>
              </a:p>
            </p:txBody>
          </p:sp>
        </p:grpSp>
        <p:sp>
          <p:nvSpPr>
            <p:cNvPr id="62" name="Left Arrow 61">
              <a:extLst>
                <a:ext uri="{FF2B5EF4-FFF2-40B4-BE49-F238E27FC236}">
                  <a16:creationId xmlns:a16="http://schemas.microsoft.com/office/drawing/2014/main" id="{BBEA2BB7-2082-D04C-86B8-E088F3F8CD95}"/>
                </a:ext>
              </a:extLst>
            </p:cNvPr>
            <p:cNvSpPr/>
            <p:nvPr/>
          </p:nvSpPr>
          <p:spPr>
            <a:xfrm>
              <a:off x="7458072" y="2634542"/>
              <a:ext cx="694471" cy="139718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96D44618-7533-0D69-8E65-9825EE62F2AB}"/>
                </a:ext>
              </a:extLst>
            </p:cNvPr>
            <p:cNvSpPr txBox="1"/>
            <p:nvPr/>
          </p:nvSpPr>
          <p:spPr>
            <a:xfrm>
              <a:off x="8244979" y="2528987"/>
              <a:ext cx="23262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pushed bits to far left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FA47A57D-E656-E2B9-DEF7-350AD14B4ECB}"/>
              </a:ext>
            </a:extLst>
          </p:cNvPr>
          <p:cNvGrpSpPr/>
          <p:nvPr/>
        </p:nvGrpSpPr>
        <p:grpSpPr>
          <a:xfrm>
            <a:off x="271969" y="4699467"/>
            <a:ext cx="11203724" cy="2184205"/>
            <a:chOff x="271969" y="4699467"/>
            <a:chExt cx="11203724" cy="2184205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0831057-9D42-574C-BF86-22B8357732CF}"/>
                </a:ext>
              </a:extLst>
            </p:cNvPr>
            <p:cNvSpPr txBox="1"/>
            <p:nvPr/>
          </p:nvSpPr>
          <p:spPr>
            <a:xfrm>
              <a:off x="271969" y="5402167"/>
              <a:ext cx="248525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sz="2000" dirty="0" err="1">
                  <a:solidFill>
                    <a:srgbClr val="FF0000"/>
                  </a:solidFill>
                  <a:latin typeface="Consolas" panose="020B0609020204030204" pitchFamily="49" charset="0"/>
                </a:rPr>
                <a:t>asr</a:t>
              </a:r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</a:rPr>
                <a:t>  r1, r1, 24</a:t>
              </a:r>
            </a:p>
            <a:p>
              <a:pPr defTabSz="685800"/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</a:rPr>
                <a:t>r1 = r1 &gt;&gt; 24;</a:t>
              </a:r>
            </a:p>
          </p:txBody>
        </p:sp>
        <p:sp>
          <p:nvSpPr>
            <p:cNvPr id="21" name="Left Brace 20">
              <a:extLst>
                <a:ext uri="{FF2B5EF4-FFF2-40B4-BE49-F238E27FC236}">
                  <a16:creationId xmlns:a16="http://schemas.microsoft.com/office/drawing/2014/main" id="{828F075C-2620-4C43-9BED-025BF4B5D73F}"/>
                </a:ext>
              </a:extLst>
            </p:cNvPr>
            <p:cNvSpPr/>
            <p:nvPr/>
          </p:nvSpPr>
          <p:spPr>
            <a:xfrm rot="16200000">
              <a:off x="5754320" y="3050614"/>
              <a:ext cx="149306" cy="6101735"/>
            </a:xfrm>
            <a:prstGeom prst="leftBrace">
              <a:avLst>
                <a:gd name="adj1" fmla="val 0"/>
                <a:gd name="adj2" fmla="val 50544"/>
              </a:avLst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Left Brace 21">
              <a:extLst>
                <a:ext uri="{FF2B5EF4-FFF2-40B4-BE49-F238E27FC236}">
                  <a16:creationId xmlns:a16="http://schemas.microsoft.com/office/drawing/2014/main" id="{39DB191E-7183-F641-8292-5B24C8A351CC}"/>
                </a:ext>
              </a:extLst>
            </p:cNvPr>
            <p:cNvSpPr/>
            <p:nvPr/>
          </p:nvSpPr>
          <p:spPr>
            <a:xfrm rot="16200000">
              <a:off x="9770190" y="5120849"/>
              <a:ext cx="224590" cy="2005290"/>
            </a:xfrm>
            <a:prstGeom prst="leftBrace">
              <a:avLst>
                <a:gd name="adj1" fmla="val 0"/>
                <a:gd name="adj2" fmla="val 50544"/>
              </a:avLst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10B74AE-E896-FD48-92F2-EDB02DAF1FC6}"/>
                </a:ext>
              </a:extLst>
            </p:cNvPr>
            <p:cNvSpPr txBox="1"/>
            <p:nvPr/>
          </p:nvSpPr>
          <p:spPr>
            <a:xfrm>
              <a:off x="4359457" y="6237785"/>
              <a:ext cx="3473085" cy="3693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2"/>
                  </a:solidFill>
                </a:rPr>
                <a:t>signed extend (all 1’s)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3C0F7F7-E391-6446-9685-0B2B83041527}"/>
                </a:ext>
              </a:extLst>
            </p:cNvPr>
            <p:cNvSpPr txBox="1"/>
            <p:nvPr/>
          </p:nvSpPr>
          <p:spPr>
            <a:xfrm>
              <a:off x="9111837" y="6237341"/>
              <a:ext cx="177329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Extracted</a:t>
              </a:r>
            </a:p>
            <a:p>
              <a:pPr algn="ctr"/>
              <a:r>
                <a:rPr lang="en-US" dirty="0"/>
                <a:t>bit-field</a:t>
              </a:r>
            </a:p>
          </p:txBody>
        </p: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EFDD8F19-30AE-0736-A297-483ACACDE51B}"/>
                </a:ext>
              </a:extLst>
            </p:cNvPr>
            <p:cNvGrpSpPr/>
            <p:nvPr/>
          </p:nvGrpSpPr>
          <p:grpSpPr>
            <a:xfrm>
              <a:off x="3418779" y="4992583"/>
              <a:ext cx="8056914" cy="845658"/>
              <a:chOff x="2685261" y="1632370"/>
              <a:chExt cx="8056914" cy="845658"/>
            </a:xfrm>
          </p:grpSpPr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67647CFC-9FB2-469B-E21A-08C71C8D0B76}"/>
                  </a:ext>
                </a:extLst>
              </p:cNvPr>
              <p:cNvSpPr txBox="1"/>
              <p:nvPr/>
            </p:nvSpPr>
            <p:spPr>
              <a:xfrm>
                <a:off x="10187840" y="2077918"/>
                <a:ext cx="55433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685800"/>
                <a:r>
                  <a:rPr lang="en-US" sz="2000" dirty="0">
                    <a:solidFill>
                      <a:prstClr val="black"/>
                    </a:solidFill>
                    <a:latin typeface="Consolas" panose="020B0609020204030204" pitchFamily="49" charset="0"/>
                  </a:rPr>
                  <a:t>r1</a:t>
                </a: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5B32DE94-1287-A13E-4F62-06EA0A73A724}"/>
                  </a:ext>
                </a:extLst>
              </p:cNvPr>
              <p:cNvSpPr txBox="1"/>
              <p:nvPr/>
            </p:nvSpPr>
            <p:spPr>
              <a:xfrm>
                <a:off x="8792722" y="1708586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0</a:t>
                </a: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39B947BB-44AC-1FFD-6ECB-C0D909D1CC9E}"/>
                  </a:ext>
                </a:extLst>
              </p:cNvPr>
              <p:cNvSpPr txBox="1"/>
              <p:nvPr/>
            </p:nvSpPr>
            <p:spPr>
              <a:xfrm>
                <a:off x="6660620" y="1700257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1</a:t>
                </a: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096FC38C-2D11-0EA6-2314-A30A1F154423}"/>
                  </a:ext>
                </a:extLst>
              </p:cNvPr>
              <p:cNvSpPr txBox="1"/>
              <p:nvPr/>
            </p:nvSpPr>
            <p:spPr>
              <a:xfrm>
                <a:off x="2685261" y="1632370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3</a:t>
                </a: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AE0F1A80-8063-2410-4D1E-4335C89FF0D5}"/>
                  </a:ext>
                </a:extLst>
              </p:cNvPr>
              <p:cNvSpPr txBox="1"/>
              <p:nvPr/>
            </p:nvSpPr>
            <p:spPr>
              <a:xfrm>
                <a:off x="4668011" y="1633837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2</a:t>
                </a:r>
              </a:p>
            </p:txBody>
          </p:sp>
        </p:grpSp>
        <p:sp>
          <p:nvSpPr>
            <p:cNvPr id="64" name="Left Arrow 63">
              <a:extLst>
                <a:ext uri="{FF2B5EF4-FFF2-40B4-BE49-F238E27FC236}">
                  <a16:creationId xmlns:a16="http://schemas.microsoft.com/office/drawing/2014/main" id="{27DF492E-8C6F-A707-CCAD-129DD1166C98}"/>
                </a:ext>
              </a:extLst>
            </p:cNvPr>
            <p:cNvSpPr/>
            <p:nvPr/>
          </p:nvSpPr>
          <p:spPr>
            <a:xfrm rot="10800000">
              <a:off x="9861480" y="4813094"/>
              <a:ext cx="694471" cy="139718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0732AF5E-69E0-6961-B72B-AC0FFA313173}"/>
                </a:ext>
              </a:extLst>
            </p:cNvPr>
            <p:cNvSpPr txBox="1"/>
            <p:nvPr/>
          </p:nvSpPr>
          <p:spPr>
            <a:xfrm>
              <a:off x="7394138" y="4699467"/>
              <a:ext cx="24673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pushed bits to far right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0364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F1BC8-3915-3344-B67F-823AE999A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3700" y="568389"/>
            <a:ext cx="10515600" cy="376962"/>
          </a:xfrm>
        </p:spPr>
        <p:txBody>
          <a:bodyPr/>
          <a:lstStyle/>
          <a:p>
            <a:pPr defTabSz="685800"/>
            <a:r>
              <a:rPr lang="en-US" sz="3200" dirty="0">
                <a:solidFill>
                  <a:srgbClr val="0070C0"/>
                </a:solidFill>
                <a:latin typeface="+mn-lt"/>
              </a:rPr>
              <a:t>Inserting Bitfields – Inserting Source Field into Destination Field</a:t>
            </a:r>
            <a:endParaRPr lang="en-US" dirty="0">
              <a:solidFill>
                <a:srgbClr val="0070C0"/>
              </a:solidFill>
              <a:latin typeface="+mn-lt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B386329-2A05-F149-8978-5A737424818A}"/>
              </a:ext>
            </a:extLst>
          </p:cNvPr>
          <p:cNvGraphicFramePr>
            <a:graphicFrameLocks noGrp="1"/>
          </p:cNvGraphicFramePr>
          <p:nvPr/>
        </p:nvGraphicFramePr>
        <p:xfrm>
          <a:off x="3788950" y="362211"/>
          <a:ext cx="7939210" cy="960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088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310482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38862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278130">
                <a:tc gridSpan="23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other bits 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9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source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50C9AF08-43E2-7444-9E88-CE8E9DE715FF}"/>
              </a:ext>
            </a:extLst>
          </p:cNvPr>
          <p:cNvSpPr txBox="1"/>
          <p:nvPr/>
        </p:nvSpPr>
        <p:spPr>
          <a:xfrm>
            <a:off x="11447445" y="2154966"/>
            <a:ext cx="803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ACD3E3-C8C2-9447-AF6B-581A6E4A1B33}"/>
              </a:ext>
            </a:extLst>
          </p:cNvPr>
          <p:cNvSpPr txBox="1"/>
          <p:nvPr/>
        </p:nvSpPr>
        <p:spPr>
          <a:xfrm>
            <a:off x="11448541" y="1058053"/>
            <a:ext cx="802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386A15FB-A627-7D44-8E7D-8279847F737C}"/>
              </a:ext>
            </a:extLst>
          </p:cNvPr>
          <p:cNvGraphicFramePr>
            <a:graphicFrameLocks noGrp="1"/>
          </p:cNvGraphicFramePr>
          <p:nvPr/>
        </p:nvGraphicFramePr>
        <p:xfrm>
          <a:off x="3965008" y="1626750"/>
          <a:ext cx="7895928" cy="960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601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199889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706018">
                  <a:extLst>
                    <a:ext uri="{9D8B030D-6E8A-4147-A177-3AD203B41FA5}">
                      <a16:colId xmlns:a16="http://schemas.microsoft.com/office/drawing/2014/main" val="133120731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199889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68601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38862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278130">
                <a:tc gridSpan="8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do not change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gridSpan="9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destination</a:t>
                      </a:r>
                      <a:endParaRPr lang="en-US" sz="18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gridSpan="15"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do not change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F7F7157C-B83D-9146-85F5-E1C2EA66A666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0E200D95-1161-5CB6-41FE-215BF60727FC}"/>
              </a:ext>
            </a:extLst>
          </p:cNvPr>
          <p:cNvGraphicFramePr>
            <a:graphicFrameLocks noGrp="1"/>
          </p:cNvGraphicFramePr>
          <p:nvPr/>
        </p:nvGraphicFramePr>
        <p:xfrm>
          <a:off x="3803149" y="3069098"/>
          <a:ext cx="7895928" cy="960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601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199889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706018">
                  <a:extLst>
                    <a:ext uri="{9D8B030D-6E8A-4147-A177-3AD203B41FA5}">
                      <a16:colId xmlns:a16="http://schemas.microsoft.com/office/drawing/2014/main" val="133120731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199889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68601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38862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278130">
                <a:tc gridSpan="8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all zero's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gridSpan="9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source</a:t>
                      </a:r>
                      <a:endParaRPr lang="en-US" sz="18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gridSpan="15"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all zero's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012E519E-E7AE-1185-95F9-A953D3621A15}"/>
              </a:ext>
            </a:extLst>
          </p:cNvPr>
          <p:cNvGraphicFramePr>
            <a:graphicFrameLocks noGrp="1"/>
          </p:cNvGraphicFramePr>
          <p:nvPr/>
        </p:nvGraphicFramePr>
        <p:xfrm>
          <a:off x="3841069" y="4277396"/>
          <a:ext cx="7895928" cy="960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601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199889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706018">
                  <a:extLst>
                    <a:ext uri="{9D8B030D-6E8A-4147-A177-3AD203B41FA5}">
                      <a16:colId xmlns:a16="http://schemas.microsoft.com/office/drawing/2014/main" val="133120731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199889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68601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38862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278130">
                <a:tc gridSpan="8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do not change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gridSpan="9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all zeros</a:t>
                      </a:r>
                      <a:endParaRPr lang="en-US" sz="18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gridSpan="15"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do not change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sp>
        <p:nvSpPr>
          <p:cNvPr id="38" name="TextBox 37">
            <a:extLst>
              <a:ext uri="{FF2B5EF4-FFF2-40B4-BE49-F238E27FC236}">
                <a16:creationId xmlns:a16="http://schemas.microsoft.com/office/drawing/2014/main" id="{F25BAC89-F9D4-F860-30C3-C9AAE75A1879}"/>
              </a:ext>
            </a:extLst>
          </p:cNvPr>
          <p:cNvSpPr txBox="1"/>
          <p:nvPr/>
        </p:nvSpPr>
        <p:spPr>
          <a:xfrm>
            <a:off x="428921" y="1115445"/>
            <a:ext cx="2652092" cy="7078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/>
              <a:t>Task: Insert source into destination</a:t>
            </a:r>
          </a:p>
        </p:txBody>
      </p:sp>
      <p:graphicFrame>
        <p:nvGraphicFramePr>
          <p:cNvPr id="40" name="Table 39">
            <a:extLst>
              <a:ext uri="{FF2B5EF4-FFF2-40B4-BE49-F238E27FC236}">
                <a16:creationId xmlns:a16="http://schemas.microsoft.com/office/drawing/2014/main" id="{B0397FC6-7EB3-E7F7-B7C3-A1925B048244}"/>
              </a:ext>
            </a:extLst>
          </p:cNvPr>
          <p:cNvGraphicFramePr>
            <a:graphicFrameLocks noGrp="1"/>
          </p:cNvGraphicFramePr>
          <p:nvPr/>
        </p:nvGraphicFramePr>
        <p:xfrm>
          <a:off x="3803149" y="5633005"/>
          <a:ext cx="7895928" cy="960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601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199889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706018">
                  <a:extLst>
                    <a:ext uri="{9D8B030D-6E8A-4147-A177-3AD203B41FA5}">
                      <a16:colId xmlns:a16="http://schemas.microsoft.com/office/drawing/2014/main" val="133120731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199889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68601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38862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278130">
                <a:tc gridSpan="8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do not change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gridSpan="9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source</a:t>
                      </a:r>
                      <a:endParaRPr lang="en-US" sz="18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gridSpan="15"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do not change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pSp>
        <p:nvGrpSpPr>
          <p:cNvPr id="4" name="Group 3">
            <a:extLst>
              <a:ext uri="{FF2B5EF4-FFF2-40B4-BE49-F238E27FC236}">
                <a16:creationId xmlns:a16="http://schemas.microsoft.com/office/drawing/2014/main" id="{2BCD4364-6378-74E2-A2B9-0779064B4DAD}"/>
              </a:ext>
            </a:extLst>
          </p:cNvPr>
          <p:cNvGrpSpPr/>
          <p:nvPr/>
        </p:nvGrpSpPr>
        <p:grpSpPr>
          <a:xfrm>
            <a:off x="1240673" y="5512121"/>
            <a:ext cx="10999989" cy="1126073"/>
            <a:chOff x="939114" y="5512121"/>
            <a:chExt cx="10999989" cy="1126073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4AE24B4-7453-30DD-5054-B269B914FAB2}"/>
                </a:ext>
              </a:extLst>
            </p:cNvPr>
            <p:cNvSpPr txBox="1"/>
            <p:nvPr/>
          </p:nvSpPr>
          <p:spPr>
            <a:xfrm>
              <a:off x="11135168" y="6268862"/>
              <a:ext cx="8039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defTabSz="685800"/>
              <a:r>
                <a:rPr lang="en-US" dirty="0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</a:p>
          </p:txBody>
        </p:sp>
        <p:sp>
          <p:nvSpPr>
            <p:cNvPr id="41" name="Bent Arrow 40">
              <a:extLst>
                <a:ext uri="{FF2B5EF4-FFF2-40B4-BE49-F238E27FC236}">
                  <a16:creationId xmlns:a16="http://schemas.microsoft.com/office/drawing/2014/main" id="{7D1E01D2-E747-0C6F-173F-3B6E22FEF9AB}"/>
                </a:ext>
              </a:extLst>
            </p:cNvPr>
            <p:cNvSpPr/>
            <p:nvPr/>
          </p:nvSpPr>
          <p:spPr>
            <a:xfrm flipV="1">
              <a:off x="939114" y="5512121"/>
              <a:ext cx="2032216" cy="1105467"/>
            </a:xfrm>
            <a:prstGeom prst="bentArrow">
              <a:avLst>
                <a:gd name="adj1" fmla="val 4937"/>
                <a:gd name="adj2" fmla="val 11124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C187F0DB-BF3F-D095-B915-3810177855ED}"/>
                </a:ext>
              </a:extLst>
            </p:cNvPr>
            <p:cNvSpPr txBox="1"/>
            <p:nvPr/>
          </p:nvSpPr>
          <p:spPr>
            <a:xfrm>
              <a:off x="1258856" y="5569769"/>
              <a:ext cx="121058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</a:rPr>
                <a:t>results in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E6CAEF7E-EB69-71DB-B351-D6307E1F4E6E}"/>
              </a:ext>
            </a:extLst>
          </p:cNvPr>
          <p:cNvGrpSpPr/>
          <p:nvPr/>
        </p:nvGrpSpPr>
        <p:grpSpPr>
          <a:xfrm>
            <a:off x="300972" y="3517439"/>
            <a:ext cx="11939690" cy="1987472"/>
            <a:chOff x="-587" y="3517439"/>
            <a:chExt cx="11939690" cy="1987472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D319A68-7317-4F46-51AB-2E51A51705BE}"/>
                </a:ext>
              </a:extLst>
            </p:cNvPr>
            <p:cNvSpPr txBox="1"/>
            <p:nvPr/>
          </p:nvSpPr>
          <p:spPr>
            <a:xfrm>
              <a:off x="127362" y="4797025"/>
              <a:ext cx="2652092" cy="70788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sz="2000" dirty="0" err="1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orr</a:t>
              </a:r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r1, r1, r2</a:t>
              </a:r>
            </a:p>
            <a:p>
              <a:pPr defTabSz="685800"/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 =   r1 | r2;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58B8F70-AC00-0BB2-2739-A0741837BFD8}"/>
                </a:ext>
              </a:extLst>
            </p:cNvPr>
            <p:cNvSpPr txBox="1"/>
            <p:nvPr/>
          </p:nvSpPr>
          <p:spPr>
            <a:xfrm>
              <a:off x="11135168" y="4815751"/>
              <a:ext cx="8039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defTabSz="685800"/>
              <a:r>
                <a:rPr lang="en-US" dirty="0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B0A366D-01D5-8195-82C9-AD53ABE4A12F}"/>
                </a:ext>
              </a:extLst>
            </p:cNvPr>
            <p:cNvSpPr txBox="1"/>
            <p:nvPr/>
          </p:nvSpPr>
          <p:spPr>
            <a:xfrm>
              <a:off x="11098344" y="3732596"/>
              <a:ext cx="802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defTabSz="685800"/>
              <a:r>
                <a:rPr lang="en-US" dirty="0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r2</a:t>
              </a:r>
            </a:p>
          </p:txBody>
        </p:sp>
        <p:sp>
          <p:nvSpPr>
            <p:cNvPr id="42" name="Left Brace 41">
              <a:extLst>
                <a:ext uri="{FF2B5EF4-FFF2-40B4-BE49-F238E27FC236}">
                  <a16:creationId xmlns:a16="http://schemas.microsoft.com/office/drawing/2014/main" id="{182934D3-4435-4100-64E4-332A18C3B469}"/>
                </a:ext>
              </a:extLst>
            </p:cNvPr>
            <p:cNvSpPr/>
            <p:nvPr/>
          </p:nvSpPr>
          <p:spPr>
            <a:xfrm>
              <a:off x="2736933" y="3626745"/>
              <a:ext cx="802578" cy="1712146"/>
            </a:xfrm>
            <a:prstGeom prst="leftBrace">
              <a:avLst>
                <a:gd name="adj1" fmla="val 8333"/>
                <a:gd name="adj2" fmla="val 77864"/>
              </a:avLst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C8375EC-0ADB-9DA2-94AC-BC48229D694F}"/>
                </a:ext>
              </a:extLst>
            </p:cNvPr>
            <p:cNvSpPr txBox="1"/>
            <p:nvPr/>
          </p:nvSpPr>
          <p:spPr>
            <a:xfrm>
              <a:off x="-587" y="3517439"/>
              <a:ext cx="2857466" cy="120032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70C0"/>
                  </a:solidFill>
                </a:rPr>
                <a:t>Approach </a:t>
              </a:r>
            </a:p>
            <a:p>
              <a:r>
                <a:rPr lang="en-US" dirty="0"/>
                <a:t>(1) isolate source field</a:t>
              </a:r>
            </a:p>
            <a:p>
              <a:r>
                <a:rPr lang="en-US" dirty="0"/>
                <a:t>(2) clear destination field</a:t>
              </a:r>
            </a:p>
            <a:p>
              <a:r>
                <a:rPr lang="en-US" dirty="0"/>
                <a:t>(3) Bitwise </a:t>
              </a:r>
              <a:r>
                <a:rPr lang="en-US" dirty="0">
                  <a:solidFill>
                    <a:srgbClr val="C00000"/>
                  </a:solidFill>
                </a:rPr>
                <a:t>or</a:t>
              </a:r>
              <a:r>
                <a:rPr lang="en-US" dirty="0"/>
                <a:t> together</a:t>
              </a:r>
            </a:p>
          </p:txBody>
        </p:sp>
      </p:grpSp>
      <p:sp>
        <p:nvSpPr>
          <p:cNvPr id="8" name="Down Arrow 7">
            <a:extLst>
              <a:ext uri="{FF2B5EF4-FFF2-40B4-BE49-F238E27FC236}">
                <a16:creationId xmlns:a16="http://schemas.microsoft.com/office/drawing/2014/main" id="{69C0C2E4-6285-6806-DDC0-8202D66FD346}"/>
              </a:ext>
            </a:extLst>
          </p:cNvPr>
          <p:cNvSpPr/>
          <p:nvPr/>
        </p:nvSpPr>
        <p:spPr>
          <a:xfrm rot="3917759">
            <a:off x="8824773" y="498931"/>
            <a:ext cx="246122" cy="2806043"/>
          </a:xfrm>
          <a:prstGeom prst="downArrow">
            <a:avLst>
              <a:gd name="adj1" fmla="val 19547"/>
              <a:gd name="adj2" fmla="val 4879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4860A2A3-F57C-4785-65B7-E8DE74AD02CF}"/>
              </a:ext>
            </a:extLst>
          </p:cNvPr>
          <p:cNvSpPr/>
          <p:nvPr/>
        </p:nvSpPr>
        <p:spPr>
          <a:xfrm>
            <a:off x="3110548" y="1345878"/>
            <a:ext cx="678402" cy="27520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A2681165-5C38-8608-8215-62482DD487C5}"/>
              </a:ext>
            </a:extLst>
          </p:cNvPr>
          <p:cNvGraphicFramePr>
            <a:graphicFrameLocks noGrp="1"/>
          </p:cNvGraphicFramePr>
          <p:nvPr/>
        </p:nvGraphicFramePr>
        <p:xfrm>
          <a:off x="683813" y="1918598"/>
          <a:ext cx="1857568" cy="152400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495351">
                  <a:extLst>
                    <a:ext uri="{9D8B030D-6E8A-4147-A177-3AD203B41FA5}">
                      <a16:colId xmlns:a16="http://schemas.microsoft.com/office/drawing/2014/main" val="3511017045"/>
                    </a:ext>
                  </a:extLst>
                </a:gridCol>
                <a:gridCol w="553401">
                  <a:extLst>
                    <a:ext uri="{9D8B030D-6E8A-4147-A177-3AD203B41FA5}">
                      <a16:colId xmlns:a16="http://schemas.microsoft.com/office/drawing/2014/main" val="3388057426"/>
                    </a:ext>
                  </a:extLst>
                </a:gridCol>
                <a:gridCol w="808816">
                  <a:extLst>
                    <a:ext uri="{9D8B030D-6E8A-4147-A177-3AD203B41FA5}">
                      <a16:colId xmlns:a16="http://schemas.microsoft.com/office/drawing/2014/main" val="972478886"/>
                    </a:ext>
                  </a:extLst>
                </a:gridCol>
              </a:tblGrid>
              <a:tr h="27781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</a:t>
                      </a:r>
                      <a:endParaRPr lang="en-US" sz="1400" b="1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</a:t>
                      </a:r>
                      <a:endParaRPr lang="en-US" sz="1400" b="1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 |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2881795"/>
                  </a:ext>
                </a:extLst>
              </a:tr>
              <a:tr h="25381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C00000"/>
                          </a:solidFill>
                        </a:rPr>
                        <a:t>0</a:t>
                      </a:r>
                      <a:endParaRPr lang="en-US" sz="1400" dirty="0">
                        <a:solidFill>
                          <a:srgbClr val="C0000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2C895B"/>
                          </a:solidFill>
                        </a:rPr>
                        <a:t>0</a:t>
                      </a:r>
                      <a:endParaRPr lang="en-US" sz="1400" dirty="0">
                        <a:solidFill>
                          <a:srgbClr val="2C895B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2C895B"/>
                          </a:solidFill>
                        </a:rPr>
                        <a:t>0</a:t>
                      </a:r>
                      <a:endParaRPr lang="en-US" sz="1400" dirty="0">
                        <a:solidFill>
                          <a:srgbClr val="2C895B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8923016"/>
                  </a:ext>
                </a:extLst>
              </a:tr>
              <a:tr h="25381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C00000"/>
                          </a:solidFill>
                        </a:rPr>
                        <a:t>0</a:t>
                      </a:r>
                      <a:endParaRPr lang="en-US" sz="1400" dirty="0">
                        <a:solidFill>
                          <a:srgbClr val="C0000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2C895B"/>
                          </a:solidFill>
                        </a:rPr>
                        <a:t>1</a:t>
                      </a:r>
                      <a:endParaRPr lang="en-US" sz="1400" dirty="0">
                        <a:solidFill>
                          <a:srgbClr val="2C895B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2C895B"/>
                          </a:solidFill>
                        </a:rPr>
                        <a:t>1</a:t>
                      </a:r>
                      <a:endParaRPr lang="en-US" sz="1400" dirty="0">
                        <a:solidFill>
                          <a:srgbClr val="2C895B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6352361"/>
                  </a:ext>
                </a:extLst>
              </a:tr>
              <a:tr h="25381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  <a:endParaRPr 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  <a:endParaRPr 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  <a:endParaRPr 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32298274"/>
                  </a:ext>
                </a:extLst>
              </a:tr>
              <a:tr h="25381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  <a:endParaRPr 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  <a:endParaRPr 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  <a:endParaRPr 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99856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92459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B9562-FFFD-0649-B4D1-5311765C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7" y="79997"/>
            <a:ext cx="10515600" cy="492880"/>
          </a:xfrm>
        </p:spPr>
        <p:txBody>
          <a:bodyPr/>
          <a:lstStyle/>
          <a:p>
            <a:r>
              <a:rPr lang="en-US" dirty="0"/>
              <a:t>Program Flow – Short Circuit or Minimal Evaluation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CDD4079-75CF-4440-8916-EEF44A2D81FE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27FE557A-8E58-06D1-6FB0-21E6E4609B72}"/>
              </a:ext>
            </a:extLst>
          </p:cNvPr>
          <p:cNvSpPr/>
          <p:nvPr/>
        </p:nvSpPr>
        <p:spPr bwMode="auto">
          <a:xfrm>
            <a:off x="698748" y="1339169"/>
            <a:ext cx="10188530" cy="791766"/>
          </a:xfrm>
          <a:prstGeom prst="roundRect">
            <a:avLst>
              <a:gd name="adj" fmla="val 5733"/>
            </a:avLst>
          </a:prstGeom>
          <a:solidFill>
            <a:schemeClr val="accent4">
              <a:lumMod val="20000"/>
              <a:lumOff val="80000"/>
            </a:schemeClr>
          </a:solidFill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fontAlgn="base"/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if (</a:t>
            </a:r>
            <a:r>
              <a:rPr lang="en-US" sz="22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(a != 0) 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&amp;&amp; </a:t>
            </a:r>
            <a:r>
              <a:rPr lang="en-US" sz="2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(b)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)     </a:t>
            </a:r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if a is 0, </a:t>
            </a:r>
            <a:r>
              <a:rPr lang="en-US" sz="2200" i="1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sz="2200" i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(b)</a:t>
            </a:r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is not called </a:t>
            </a:r>
          </a:p>
          <a:p>
            <a:pPr fontAlgn="base"/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    </a:t>
            </a:r>
            <a:r>
              <a:rPr lang="en-US" sz="22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do_something</a:t>
            </a:r>
            <a:r>
              <a:rPr lang="en-US" sz="22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188CBA4-8767-6EB4-A5B9-B4A0189E7B24}"/>
              </a:ext>
            </a:extLst>
          </p:cNvPr>
          <p:cNvSpPr/>
          <p:nvPr/>
        </p:nvSpPr>
        <p:spPr bwMode="auto">
          <a:xfrm>
            <a:off x="625366" y="2818738"/>
            <a:ext cx="10592873" cy="3183049"/>
          </a:xfrm>
          <a:prstGeom prst="roundRect">
            <a:avLst>
              <a:gd name="adj" fmla="val 4393"/>
            </a:avLst>
          </a:prstGeom>
          <a:solidFill>
            <a:schemeClr val="accent4">
              <a:lumMod val="20000"/>
              <a:lumOff val="80000"/>
            </a:schemeClr>
          </a:solidFill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if </a:t>
            </a: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2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(x &gt; 0)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&amp;&amp; 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 == 'Q')</a:t>
            </a:r>
            <a:r>
              <a:rPr lang="en-US" sz="22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evaluates to non zero (true) </a:t>
            </a:r>
          </a:p>
          <a:p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then (b == 3) is not tested</a:t>
            </a:r>
          </a:p>
          <a:p>
            <a:endParaRPr lang="en-US" sz="2200" i="1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80000"/>
              </a:lnSpc>
              <a:spcBef>
                <a:spcPts val="500"/>
              </a:spcBef>
              <a:buNone/>
              <a:defRPr/>
            </a:pP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while </a:t>
            </a: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2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(x &gt; 0)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&amp;&amp; 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 == 'Q')</a:t>
            </a:r>
            <a:r>
              <a:rPr lang="en-US" sz="22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|| (b == 3)</a:t>
            </a: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  // c short circuit </a:t>
            </a:r>
            <a:endParaRPr lang="en-US" sz="2200" i="1" dirty="0">
              <a:solidFill>
                <a:srgbClr val="008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80000"/>
              </a:lnSpc>
              <a:spcBef>
                <a:spcPts val="500"/>
              </a:spcBef>
              <a:buNone/>
              <a:defRPr/>
            </a:pP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x = x / 2;</a:t>
            </a:r>
          </a:p>
          <a:p>
            <a:pPr>
              <a:lnSpc>
                <a:spcPct val="80000"/>
              </a:lnSpc>
              <a:spcBef>
                <a:spcPts val="500"/>
              </a:spcBef>
              <a:buNone/>
              <a:defRPr/>
            </a:pP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if (x == 0) {</a:t>
            </a:r>
          </a:p>
          <a:p>
            <a:pPr>
              <a:lnSpc>
                <a:spcPct val="80000"/>
              </a:lnSpc>
              <a:spcBef>
                <a:spcPts val="500"/>
              </a:spcBef>
              <a:buNone/>
              <a:defRPr/>
            </a:pP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 return 0; </a:t>
            </a:r>
          </a:p>
          <a:p>
            <a:pPr>
              <a:lnSpc>
                <a:spcPct val="80000"/>
              </a:lnSpc>
              <a:spcBef>
                <a:spcPts val="500"/>
              </a:spcBef>
              <a:buNone/>
              <a:defRPr/>
            </a:pP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pPr>
              <a:lnSpc>
                <a:spcPct val="80000"/>
              </a:lnSpc>
              <a:spcBef>
                <a:spcPts val="500"/>
              </a:spcBef>
              <a:buNone/>
              <a:defRPr/>
            </a:pP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143309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8" grpId="0" animBg="1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F1BC8-3915-3344-B67F-823AE999A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07" y="146914"/>
            <a:ext cx="10515600" cy="376962"/>
          </a:xfrm>
        </p:spPr>
        <p:txBody>
          <a:bodyPr/>
          <a:lstStyle/>
          <a:p>
            <a:pPr defTabSz="685800"/>
            <a:r>
              <a:rPr lang="en-US" sz="3200" dirty="0">
                <a:solidFill>
                  <a:srgbClr val="0070C0"/>
                </a:solidFill>
                <a:latin typeface="+mn-lt"/>
              </a:rPr>
              <a:t>Inserting Bitfields – Isolating the Source Field</a:t>
            </a:r>
            <a:endParaRPr lang="en-US" dirty="0">
              <a:solidFill>
                <a:srgbClr val="0070C0"/>
              </a:solidFill>
              <a:latin typeface="+mn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C9AF08-43E2-7444-9E88-CE8E9DE715FF}"/>
              </a:ext>
            </a:extLst>
          </p:cNvPr>
          <p:cNvSpPr txBox="1"/>
          <p:nvPr/>
        </p:nvSpPr>
        <p:spPr>
          <a:xfrm>
            <a:off x="11000008" y="5461983"/>
            <a:ext cx="803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ACD3E3-C8C2-9447-AF6B-581A6E4A1B33}"/>
              </a:ext>
            </a:extLst>
          </p:cNvPr>
          <p:cNvSpPr txBox="1"/>
          <p:nvPr/>
        </p:nvSpPr>
        <p:spPr>
          <a:xfrm>
            <a:off x="10906415" y="2681469"/>
            <a:ext cx="802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7F7157C-B83D-9146-85F5-E1C2EA66A666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36257E04-D904-211F-DDBA-5AABEA1FC12F}"/>
              </a:ext>
            </a:extLst>
          </p:cNvPr>
          <p:cNvGraphicFramePr>
            <a:graphicFrameLocks noGrp="1"/>
          </p:cNvGraphicFramePr>
          <p:nvPr/>
        </p:nvGraphicFramePr>
        <p:xfrm>
          <a:off x="3341616" y="5384262"/>
          <a:ext cx="7889376" cy="4826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543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482678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53DE7264-BFCB-A9B7-D0D9-A06164535CCF}"/>
              </a:ext>
            </a:extLst>
          </p:cNvPr>
          <p:cNvGraphicFramePr>
            <a:graphicFrameLocks noGrp="1"/>
          </p:cNvGraphicFramePr>
          <p:nvPr/>
        </p:nvGraphicFramePr>
        <p:xfrm>
          <a:off x="3351342" y="1879408"/>
          <a:ext cx="7889376" cy="11835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543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700874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15</a:t>
                      </a: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482678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3BCF4748-CACB-C674-0A48-6219406C9462}"/>
              </a:ext>
            </a:extLst>
          </p:cNvPr>
          <p:cNvSpPr txBox="1"/>
          <p:nvPr/>
        </p:nvSpPr>
        <p:spPr>
          <a:xfrm>
            <a:off x="342160" y="4260877"/>
            <a:ext cx="2999456" cy="22467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defTabSz="685800"/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isolate source field</a:t>
            </a:r>
          </a:p>
          <a:p>
            <a:pPr defTabSz="685800"/>
            <a:endParaRPr lang="en-US" sz="2000" dirty="0">
              <a:solidFill>
                <a:prstClr val="black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685800"/>
            <a:r>
              <a:rPr lang="en-US" sz="2000" dirty="0" err="1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lsl</a:t>
            </a:r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r2, r0, 24</a:t>
            </a:r>
          </a:p>
          <a:p>
            <a:pPr defTabSz="685800"/>
            <a:r>
              <a:rPr lang="en-US" sz="2000" dirty="0" err="1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lsr</a:t>
            </a:r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r2, r2, 8</a:t>
            </a:r>
          </a:p>
          <a:p>
            <a:pPr defTabSz="685800"/>
            <a:endParaRPr lang="en-US" sz="2000" dirty="0">
              <a:solidFill>
                <a:prstClr val="black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685800"/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 = r0 &lt;&lt; 24;</a:t>
            </a:r>
          </a:p>
          <a:p>
            <a:pPr defTabSz="685800"/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 = r2 &gt;&gt; 8;</a:t>
            </a:r>
          </a:p>
        </p:txBody>
      </p:sp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B79E29A1-7445-F980-9FFB-E14123C7F14D}"/>
              </a:ext>
            </a:extLst>
          </p:cNvPr>
          <p:cNvGraphicFramePr>
            <a:graphicFrameLocks noGrp="1"/>
          </p:cNvGraphicFramePr>
          <p:nvPr/>
        </p:nvGraphicFramePr>
        <p:xfrm>
          <a:off x="3351342" y="930883"/>
          <a:ext cx="7889366" cy="960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4543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390516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38862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278130">
                <a:tc gridSpan="23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other bits 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9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source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7A0B4F62-BC98-F7B2-AD87-F2BC295215C5}"/>
              </a:ext>
            </a:extLst>
          </p:cNvPr>
          <p:cNvGraphicFramePr>
            <a:graphicFrameLocks noGrp="1"/>
          </p:cNvGraphicFramePr>
          <p:nvPr/>
        </p:nvGraphicFramePr>
        <p:xfrm>
          <a:off x="3383585" y="4043894"/>
          <a:ext cx="7847395" cy="960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6915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198634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701587">
                  <a:extLst>
                    <a:ext uri="{9D8B030D-6E8A-4147-A177-3AD203B41FA5}">
                      <a16:colId xmlns:a16="http://schemas.microsoft.com/office/drawing/2014/main" val="1331207316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198634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66915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38862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278130">
                <a:tc gridSpan="8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all zero's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gridSpan="9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source</a:t>
                      </a:r>
                      <a:endParaRPr lang="en-US" sz="18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gridSpan="15"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all zero's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sp>
        <p:nvSpPr>
          <p:cNvPr id="38" name="TextBox 37">
            <a:extLst>
              <a:ext uri="{FF2B5EF4-FFF2-40B4-BE49-F238E27FC236}">
                <a16:creationId xmlns:a16="http://schemas.microsoft.com/office/drawing/2014/main" id="{0BA75BB1-3034-A61A-C672-56B27B7212CA}"/>
              </a:ext>
            </a:extLst>
          </p:cNvPr>
          <p:cNvSpPr txBox="1"/>
          <p:nvPr/>
        </p:nvSpPr>
        <p:spPr>
          <a:xfrm>
            <a:off x="10916143" y="1521050"/>
            <a:ext cx="802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B8833D0-C807-5678-F29B-756FD0291E21}"/>
              </a:ext>
            </a:extLst>
          </p:cNvPr>
          <p:cNvSpPr txBox="1"/>
          <p:nvPr/>
        </p:nvSpPr>
        <p:spPr>
          <a:xfrm>
            <a:off x="10977705" y="4633474"/>
            <a:ext cx="803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</a:p>
        </p:txBody>
      </p:sp>
    </p:spTree>
    <p:extLst>
      <p:ext uri="{BB962C8B-B14F-4D97-AF65-F5344CB8AC3E}">
        <p14:creationId xmlns:p14="http://schemas.microsoft.com/office/powerpoint/2010/main" val="2061633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3" grpId="0" animBg="1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F1BC8-3915-3344-B67F-823AE999A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07" y="146914"/>
            <a:ext cx="10515600" cy="376962"/>
          </a:xfrm>
        </p:spPr>
        <p:txBody>
          <a:bodyPr/>
          <a:lstStyle/>
          <a:p>
            <a:pPr defTabSz="685800"/>
            <a:r>
              <a:rPr lang="en-US" sz="3200" dirty="0">
                <a:solidFill>
                  <a:srgbClr val="0070C0"/>
                </a:solidFill>
                <a:latin typeface="+mn-lt"/>
              </a:rPr>
              <a:t>Inserting Bitfields – Clearing the Destination Field</a:t>
            </a:r>
            <a:endParaRPr lang="en-US" dirty="0">
              <a:solidFill>
                <a:srgbClr val="0070C0"/>
              </a:solidFill>
              <a:latin typeface="+mn-lt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7F7157C-B83D-9146-85F5-E1C2EA66A666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D319A68-7317-4F46-51AB-2E51A51705BE}"/>
              </a:ext>
            </a:extLst>
          </p:cNvPr>
          <p:cNvSpPr txBox="1"/>
          <p:nvPr/>
        </p:nvSpPr>
        <p:spPr>
          <a:xfrm>
            <a:off x="676227" y="3965458"/>
            <a:ext cx="2652092" cy="7078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defTabSz="685800"/>
            <a:r>
              <a:rPr lang="en-US" sz="2000" dirty="0" err="1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lsl</a:t>
            </a:r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r1, r1, 8</a:t>
            </a:r>
          </a:p>
          <a:p>
            <a:pPr defTabSz="685800"/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= r1 &lt;&lt; 8;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58B8F70-AC00-0BB2-2739-A0741837BFD8}"/>
              </a:ext>
            </a:extLst>
          </p:cNvPr>
          <p:cNvSpPr txBox="1"/>
          <p:nvPr/>
        </p:nvSpPr>
        <p:spPr>
          <a:xfrm>
            <a:off x="11195621" y="1169570"/>
            <a:ext cx="803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B0A366D-01D5-8195-82C9-AD53ABE4A12F}"/>
              </a:ext>
            </a:extLst>
          </p:cNvPr>
          <p:cNvSpPr txBox="1"/>
          <p:nvPr/>
        </p:nvSpPr>
        <p:spPr>
          <a:xfrm>
            <a:off x="11137352" y="3070738"/>
            <a:ext cx="802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r3</a:t>
            </a:r>
          </a:p>
        </p:txBody>
      </p: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2C75D99F-A91E-5C70-6A25-1EF86ED88520}"/>
              </a:ext>
            </a:extLst>
          </p:cNvPr>
          <p:cNvGraphicFramePr>
            <a:graphicFrameLocks noGrp="1"/>
          </p:cNvGraphicFramePr>
          <p:nvPr/>
        </p:nvGraphicFramePr>
        <p:xfrm>
          <a:off x="3501590" y="2982852"/>
          <a:ext cx="7889376" cy="4826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543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482678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BB361561-0742-3A5E-67DC-D502E78248C8}"/>
              </a:ext>
            </a:extLst>
          </p:cNvPr>
          <p:cNvGraphicFramePr>
            <a:graphicFrameLocks noGrp="1"/>
          </p:cNvGraphicFramePr>
          <p:nvPr/>
        </p:nvGraphicFramePr>
        <p:xfrm>
          <a:off x="3501590" y="1797342"/>
          <a:ext cx="7889376" cy="4826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543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482678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EF3969F7-6ABD-2695-0948-524E3BF6176B}"/>
              </a:ext>
            </a:extLst>
          </p:cNvPr>
          <p:cNvGraphicFramePr>
            <a:graphicFrameLocks noGrp="1"/>
          </p:cNvGraphicFramePr>
          <p:nvPr/>
        </p:nvGraphicFramePr>
        <p:xfrm>
          <a:off x="3583065" y="5970837"/>
          <a:ext cx="7889376" cy="4826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543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482678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0B5FCC9D-913C-D252-A13F-31013F9A1FDD}"/>
              </a:ext>
            </a:extLst>
          </p:cNvPr>
          <p:cNvSpPr txBox="1"/>
          <p:nvPr/>
        </p:nvSpPr>
        <p:spPr>
          <a:xfrm>
            <a:off x="11071021" y="3950069"/>
            <a:ext cx="802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464FE56-0743-3E22-21BC-372AABC3567C}"/>
              </a:ext>
            </a:extLst>
          </p:cNvPr>
          <p:cNvSpPr txBox="1"/>
          <p:nvPr/>
        </p:nvSpPr>
        <p:spPr>
          <a:xfrm>
            <a:off x="11124939" y="6048002"/>
            <a:ext cx="802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</a:p>
        </p:txBody>
      </p:sp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2A013BEA-FC90-9DFC-098F-51E0AE9E5222}"/>
              </a:ext>
            </a:extLst>
          </p:cNvPr>
          <p:cNvGraphicFramePr>
            <a:graphicFrameLocks noGrp="1"/>
          </p:cNvGraphicFramePr>
          <p:nvPr/>
        </p:nvGraphicFramePr>
        <p:xfrm>
          <a:off x="3678425" y="4941646"/>
          <a:ext cx="7895928" cy="960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601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199889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706018">
                  <a:extLst>
                    <a:ext uri="{9D8B030D-6E8A-4147-A177-3AD203B41FA5}">
                      <a16:colId xmlns:a16="http://schemas.microsoft.com/office/drawing/2014/main" val="133120731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199889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68601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38862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278130">
                <a:tc gridSpan="8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do not change   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gridSpan="9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all zeros</a:t>
                      </a:r>
                      <a:endParaRPr lang="en-US" sz="18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gridSpan="15"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do not change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aphicFrame>
        <p:nvGraphicFramePr>
          <p:cNvPr id="38" name="Table 37">
            <a:extLst>
              <a:ext uri="{FF2B5EF4-FFF2-40B4-BE49-F238E27FC236}">
                <a16:creationId xmlns:a16="http://schemas.microsoft.com/office/drawing/2014/main" id="{9841834C-6ECD-CA62-7EEA-2264CDB48E44}"/>
              </a:ext>
            </a:extLst>
          </p:cNvPr>
          <p:cNvGraphicFramePr>
            <a:graphicFrameLocks noGrp="1"/>
          </p:cNvGraphicFramePr>
          <p:nvPr/>
        </p:nvGraphicFramePr>
        <p:xfrm>
          <a:off x="3576513" y="743300"/>
          <a:ext cx="7895928" cy="960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601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199889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706018">
                  <a:extLst>
                    <a:ext uri="{9D8B030D-6E8A-4147-A177-3AD203B41FA5}">
                      <a16:colId xmlns:a16="http://schemas.microsoft.com/office/drawing/2014/main" val="133120731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199889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68601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38862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278130">
                <a:tc gridSpan="8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do not change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gridSpan="9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destination</a:t>
                      </a:r>
                      <a:endParaRPr lang="en-US" sz="18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gridSpan="15"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do not change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sp>
        <p:nvSpPr>
          <p:cNvPr id="41" name="TextBox 40">
            <a:extLst>
              <a:ext uri="{FF2B5EF4-FFF2-40B4-BE49-F238E27FC236}">
                <a16:creationId xmlns:a16="http://schemas.microsoft.com/office/drawing/2014/main" id="{17596539-25D1-11B0-9F10-0F8D9EDB2526}"/>
              </a:ext>
            </a:extLst>
          </p:cNvPr>
          <p:cNvSpPr txBox="1"/>
          <p:nvPr/>
        </p:nvSpPr>
        <p:spPr>
          <a:xfrm>
            <a:off x="11172934" y="1867968"/>
            <a:ext cx="803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18840AB-B5F3-5394-6306-E452C88E5818}"/>
              </a:ext>
            </a:extLst>
          </p:cNvPr>
          <p:cNvSpPr txBox="1"/>
          <p:nvPr/>
        </p:nvSpPr>
        <p:spPr>
          <a:xfrm>
            <a:off x="214131" y="2232601"/>
            <a:ext cx="3026633" cy="132343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defTabSz="685800"/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clear the destination field</a:t>
            </a:r>
          </a:p>
          <a:p>
            <a:pPr defTabSz="685800"/>
            <a:r>
              <a:rPr lang="en-US" sz="2000" dirty="0" err="1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ror</a:t>
            </a:r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  r1, r1, 24</a:t>
            </a:r>
          </a:p>
          <a:p>
            <a:pPr defTabSz="685800"/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r1=(r1&gt;&gt;24)|(r1&lt;&lt;8);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692A915D-8D70-C031-B278-3AE26378FA75}"/>
              </a:ext>
            </a:extLst>
          </p:cNvPr>
          <p:cNvGraphicFramePr>
            <a:graphicFrameLocks noGrp="1"/>
          </p:cNvGraphicFramePr>
          <p:nvPr/>
        </p:nvGraphicFramePr>
        <p:xfrm>
          <a:off x="3508142" y="3894263"/>
          <a:ext cx="7889376" cy="4826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543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185930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307156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482678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BBFA41FA-A1B9-01B0-497B-163C404924B1}"/>
              </a:ext>
            </a:extLst>
          </p:cNvPr>
          <p:cNvSpPr txBox="1"/>
          <p:nvPr/>
        </p:nvSpPr>
        <p:spPr>
          <a:xfrm>
            <a:off x="214131" y="5575376"/>
            <a:ext cx="3287459" cy="7078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defTabSz="685800"/>
            <a:r>
              <a:rPr lang="en-US" sz="2000" dirty="0" err="1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ror</a:t>
            </a:r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r1, r1, 16</a:t>
            </a:r>
          </a:p>
          <a:p>
            <a:pPr defTabSz="685800"/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r1= (r1&gt;&gt;16)|(r1&lt;&lt;16);</a:t>
            </a:r>
          </a:p>
        </p:txBody>
      </p:sp>
    </p:spTree>
    <p:extLst>
      <p:ext uri="{BB962C8B-B14F-4D97-AF65-F5344CB8AC3E}">
        <p14:creationId xmlns:p14="http://schemas.microsoft.com/office/powerpoint/2010/main" val="68806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33" grpId="0" animBg="1"/>
      <p:bldP spid="37" grpId="0"/>
      <p:bldP spid="26" grpId="0"/>
      <p:bldP spid="46" grpId="0"/>
      <p:bldP spid="42" grpId="0" animBg="1"/>
      <p:bldP spid="4" grpId="0" animBg="1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F1BC8-3915-3344-B67F-823AE999A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35" y="590710"/>
            <a:ext cx="11829215" cy="376962"/>
          </a:xfrm>
        </p:spPr>
        <p:txBody>
          <a:bodyPr/>
          <a:lstStyle/>
          <a:p>
            <a:pPr defTabSz="685800"/>
            <a:r>
              <a:rPr lang="en-US" sz="3200" dirty="0">
                <a:solidFill>
                  <a:srgbClr val="0070C0"/>
                </a:solidFill>
                <a:latin typeface="+mn-lt"/>
              </a:rPr>
              <a:t>Inserting Bitfields – </a:t>
            </a:r>
            <a:br>
              <a:rPr lang="en-US" sz="3200" dirty="0">
                <a:solidFill>
                  <a:srgbClr val="0070C0"/>
                </a:solidFill>
                <a:latin typeface="+mn-lt"/>
              </a:rPr>
            </a:br>
            <a:r>
              <a:rPr lang="en-US" sz="3200" dirty="0">
                <a:solidFill>
                  <a:srgbClr val="0070C0"/>
                </a:solidFill>
                <a:latin typeface="+mn-lt"/>
              </a:rPr>
              <a:t>	Combining Isolated Source and Cleared Destination</a:t>
            </a:r>
            <a:endParaRPr lang="en-US" dirty="0">
              <a:solidFill>
                <a:srgbClr val="0070C0"/>
              </a:solidFill>
              <a:latin typeface="+mn-lt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7F7157C-B83D-9146-85F5-E1C2EA66A666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aphicFrame>
        <p:nvGraphicFramePr>
          <p:cNvPr id="30" name="Table 29">
            <a:extLst>
              <a:ext uri="{FF2B5EF4-FFF2-40B4-BE49-F238E27FC236}">
                <a16:creationId xmlns:a16="http://schemas.microsoft.com/office/drawing/2014/main" id="{9E021A45-255C-C5FA-6160-0EEB81BCD6AE}"/>
              </a:ext>
            </a:extLst>
          </p:cNvPr>
          <p:cNvGraphicFramePr>
            <a:graphicFrameLocks noGrp="1"/>
          </p:cNvGraphicFramePr>
          <p:nvPr/>
        </p:nvGraphicFramePr>
        <p:xfrm>
          <a:off x="3497824" y="5943768"/>
          <a:ext cx="7889376" cy="4826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543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482678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pSp>
        <p:nvGrpSpPr>
          <p:cNvPr id="4" name="Group 3">
            <a:extLst>
              <a:ext uri="{FF2B5EF4-FFF2-40B4-BE49-F238E27FC236}">
                <a16:creationId xmlns:a16="http://schemas.microsoft.com/office/drawing/2014/main" id="{EE3F202D-EC81-A481-511C-B1C4E35987EC}"/>
              </a:ext>
            </a:extLst>
          </p:cNvPr>
          <p:cNvGrpSpPr/>
          <p:nvPr/>
        </p:nvGrpSpPr>
        <p:grpSpPr>
          <a:xfrm>
            <a:off x="509080" y="5700778"/>
            <a:ext cx="11316784" cy="1015663"/>
            <a:chOff x="509080" y="5700778"/>
            <a:chExt cx="11316784" cy="1015663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1B40DDB-CD93-E976-F644-14DF569DB052}"/>
                </a:ext>
              </a:extLst>
            </p:cNvPr>
            <p:cNvSpPr txBox="1"/>
            <p:nvPr/>
          </p:nvSpPr>
          <p:spPr>
            <a:xfrm>
              <a:off x="509080" y="5700778"/>
              <a:ext cx="2652092" cy="101566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inserted field</a:t>
              </a:r>
            </a:p>
            <a:p>
              <a:pPr defTabSz="685800"/>
              <a:r>
                <a:rPr lang="en-US" sz="2000" dirty="0" err="1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orr</a:t>
              </a:r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r1, r1, r2</a:t>
              </a:r>
            </a:p>
            <a:p>
              <a:pPr defTabSz="685800"/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 = r1 | r2;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7464FE56-0743-3E22-21BC-372AABC3567C}"/>
                </a:ext>
              </a:extLst>
            </p:cNvPr>
            <p:cNvSpPr txBox="1"/>
            <p:nvPr/>
          </p:nvSpPr>
          <p:spPr>
            <a:xfrm>
              <a:off x="11023025" y="6039332"/>
              <a:ext cx="802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defTabSz="685800"/>
              <a:r>
                <a:rPr lang="en-US" dirty="0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4CD48813-83CE-22FC-3FC7-5D35A1C07434}"/>
              </a:ext>
            </a:extLst>
          </p:cNvPr>
          <p:cNvSpPr txBox="1"/>
          <p:nvPr/>
        </p:nvSpPr>
        <p:spPr>
          <a:xfrm>
            <a:off x="11139386" y="2407139"/>
            <a:ext cx="803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</a:p>
        </p:txBody>
      </p:sp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C1CBB0E6-6F46-5547-4D96-9986F97C2654}"/>
              </a:ext>
            </a:extLst>
          </p:cNvPr>
          <p:cNvGraphicFramePr>
            <a:graphicFrameLocks noGrp="1"/>
          </p:cNvGraphicFramePr>
          <p:nvPr/>
        </p:nvGraphicFramePr>
        <p:xfrm>
          <a:off x="3480994" y="2329418"/>
          <a:ext cx="7889376" cy="4826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543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482678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aphicFrame>
        <p:nvGraphicFramePr>
          <p:cNvPr id="38" name="Table 37">
            <a:extLst>
              <a:ext uri="{FF2B5EF4-FFF2-40B4-BE49-F238E27FC236}">
                <a16:creationId xmlns:a16="http://schemas.microsoft.com/office/drawing/2014/main" id="{1D6BFDDF-4787-1FEB-375B-B603552E683E}"/>
              </a:ext>
            </a:extLst>
          </p:cNvPr>
          <p:cNvGraphicFramePr>
            <a:graphicFrameLocks noGrp="1"/>
          </p:cNvGraphicFramePr>
          <p:nvPr/>
        </p:nvGraphicFramePr>
        <p:xfrm>
          <a:off x="3522963" y="989050"/>
          <a:ext cx="7847395" cy="960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6915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198634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701587">
                  <a:extLst>
                    <a:ext uri="{9D8B030D-6E8A-4147-A177-3AD203B41FA5}">
                      <a16:colId xmlns:a16="http://schemas.microsoft.com/office/drawing/2014/main" val="1331207316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198634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66915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38862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278130">
                <a:tc gridSpan="8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all zero's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gridSpan="9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source</a:t>
                      </a:r>
                      <a:endParaRPr lang="en-US" sz="18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gridSpan="15"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all zero's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sp>
        <p:nvSpPr>
          <p:cNvPr id="40" name="TextBox 39">
            <a:extLst>
              <a:ext uri="{FF2B5EF4-FFF2-40B4-BE49-F238E27FC236}">
                <a16:creationId xmlns:a16="http://schemas.microsoft.com/office/drawing/2014/main" id="{5EC5AE57-2895-B11D-46D1-4DD424CDA229}"/>
              </a:ext>
            </a:extLst>
          </p:cNvPr>
          <p:cNvSpPr txBox="1"/>
          <p:nvPr/>
        </p:nvSpPr>
        <p:spPr>
          <a:xfrm>
            <a:off x="11117083" y="1578630"/>
            <a:ext cx="803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</a:p>
        </p:txBody>
      </p:sp>
      <p:graphicFrame>
        <p:nvGraphicFramePr>
          <p:cNvPr id="41" name="Table 40">
            <a:extLst>
              <a:ext uri="{FF2B5EF4-FFF2-40B4-BE49-F238E27FC236}">
                <a16:creationId xmlns:a16="http://schemas.microsoft.com/office/drawing/2014/main" id="{97CA150A-1CE8-7F9D-92D4-DF8B8320373C}"/>
              </a:ext>
            </a:extLst>
          </p:cNvPr>
          <p:cNvGraphicFramePr>
            <a:graphicFrameLocks noGrp="1"/>
          </p:cNvGraphicFramePr>
          <p:nvPr/>
        </p:nvGraphicFramePr>
        <p:xfrm>
          <a:off x="3535069" y="4217086"/>
          <a:ext cx="7889376" cy="4826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543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482678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aphicFrame>
        <p:nvGraphicFramePr>
          <p:cNvPr id="44" name="Table 43">
            <a:extLst>
              <a:ext uri="{FF2B5EF4-FFF2-40B4-BE49-F238E27FC236}">
                <a16:creationId xmlns:a16="http://schemas.microsoft.com/office/drawing/2014/main" id="{60EC9384-ECE8-E07B-664A-95A8A1466091}"/>
              </a:ext>
            </a:extLst>
          </p:cNvPr>
          <p:cNvGraphicFramePr>
            <a:graphicFrameLocks noGrp="1"/>
          </p:cNvGraphicFramePr>
          <p:nvPr/>
        </p:nvGraphicFramePr>
        <p:xfrm>
          <a:off x="3535069" y="3074870"/>
          <a:ext cx="7895928" cy="960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601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199889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706018">
                  <a:extLst>
                    <a:ext uri="{9D8B030D-6E8A-4147-A177-3AD203B41FA5}">
                      <a16:colId xmlns:a16="http://schemas.microsoft.com/office/drawing/2014/main" val="133120731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199889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68601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38862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278130">
                <a:tc gridSpan="8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do not change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gridSpan="9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all zeros</a:t>
                      </a:r>
                      <a:endParaRPr lang="en-US" sz="18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gridSpan="15"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do not change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sp>
        <p:nvSpPr>
          <p:cNvPr id="47" name="TextBox 46">
            <a:extLst>
              <a:ext uri="{FF2B5EF4-FFF2-40B4-BE49-F238E27FC236}">
                <a16:creationId xmlns:a16="http://schemas.microsoft.com/office/drawing/2014/main" id="{4728ADE4-5350-71B7-2380-F0612D17E3E6}"/>
              </a:ext>
            </a:extLst>
          </p:cNvPr>
          <p:cNvSpPr txBox="1"/>
          <p:nvPr/>
        </p:nvSpPr>
        <p:spPr>
          <a:xfrm>
            <a:off x="509080" y="1870149"/>
            <a:ext cx="2652092" cy="4001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defTabSz="685800"/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isolated source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6D49CD7-BB53-4AE6-095E-4DA6920016A3}"/>
              </a:ext>
            </a:extLst>
          </p:cNvPr>
          <p:cNvGrpSpPr/>
          <p:nvPr/>
        </p:nvGrpSpPr>
        <p:grpSpPr>
          <a:xfrm>
            <a:off x="509080" y="3681047"/>
            <a:ext cx="11418697" cy="946655"/>
            <a:chOff x="509080" y="3681047"/>
            <a:chExt cx="11418697" cy="946655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F574378-C527-D7B7-3A40-D7BDDCAB283E}"/>
                </a:ext>
              </a:extLst>
            </p:cNvPr>
            <p:cNvSpPr txBox="1"/>
            <p:nvPr/>
          </p:nvSpPr>
          <p:spPr>
            <a:xfrm>
              <a:off x="11124938" y="3709239"/>
              <a:ext cx="802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defTabSz="685800"/>
              <a:r>
                <a:rPr lang="en-US" dirty="0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3834A91-64BC-EF3C-611A-FC64F57B769D}"/>
                </a:ext>
              </a:extLst>
            </p:cNvPr>
            <p:cNvSpPr txBox="1"/>
            <p:nvPr/>
          </p:nvSpPr>
          <p:spPr>
            <a:xfrm>
              <a:off x="11124938" y="4258370"/>
              <a:ext cx="802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defTabSz="685800"/>
              <a:r>
                <a:rPr lang="en-US" dirty="0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D9DDF8D9-3833-0FC0-BBF1-86C635C65869}"/>
                </a:ext>
              </a:extLst>
            </p:cNvPr>
            <p:cNvSpPr txBox="1"/>
            <p:nvPr/>
          </p:nvSpPr>
          <p:spPr>
            <a:xfrm>
              <a:off x="509080" y="3681047"/>
              <a:ext cx="2652092" cy="70788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field cleared in destination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79352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1FB1D0C0-8920-1841-8BD4-7A583244AB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521" y="188507"/>
            <a:ext cx="11926957" cy="405009"/>
          </a:xfrm>
        </p:spPr>
        <p:txBody>
          <a:bodyPr/>
          <a:lstStyle/>
          <a:p>
            <a:r>
              <a:rPr lang="en-US" dirty="0"/>
              <a:t>Assembly Source File to Executable to Linux Memory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D3EBE11-E806-4549-A527-37B3E3009494}"/>
              </a:ext>
            </a:extLst>
          </p:cNvPr>
          <p:cNvSpPr txBox="1"/>
          <p:nvPr/>
        </p:nvSpPr>
        <p:spPr>
          <a:xfrm>
            <a:off x="3489649" y="595703"/>
            <a:ext cx="4518236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492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Local variables and function call overhead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b="1" dirty="0">
                <a:solidFill>
                  <a:srgbClr val="FF0000"/>
                </a:solidFill>
              </a:rPr>
              <a:t>code you write in the text segment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8BE03E8-AEB2-6E42-AB6D-194F891C1C3E}"/>
              </a:ext>
            </a:extLst>
          </p:cNvPr>
          <p:cNvSpPr txBox="1"/>
          <p:nvPr/>
        </p:nvSpPr>
        <p:spPr>
          <a:xfrm>
            <a:off x="5087812" y="1357251"/>
            <a:ext cx="3398562" cy="923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allocates space dynamically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rgbClr val="0070C0"/>
                </a:solidFill>
              </a:rPr>
              <a:t>during execution </a:t>
            </a:r>
            <a:r>
              <a:rPr lang="en-US" dirty="0">
                <a:solidFill>
                  <a:srgbClr val="FF0000"/>
                </a:solidFill>
              </a:rPr>
              <a:t>by c runtime library code (text)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0E6E447-994C-F041-BB46-3956E139E3B9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75F72D3C-552B-40C6-CFAF-B1B232DCAEC2}"/>
              </a:ext>
            </a:extLst>
          </p:cNvPr>
          <p:cNvGrpSpPr/>
          <p:nvPr/>
        </p:nvGrpSpPr>
        <p:grpSpPr>
          <a:xfrm>
            <a:off x="8811051" y="540719"/>
            <a:ext cx="2526189" cy="6021446"/>
            <a:chOff x="6583680" y="1280160"/>
            <a:chExt cx="2377440" cy="5257800"/>
          </a:xfrm>
        </p:grpSpPr>
        <p:sp>
          <p:nvSpPr>
            <p:cNvPr id="49" name="Rectangle 7">
              <a:extLst>
                <a:ext uri="{FF2B5EF4-FFF2-40B4-BE49-F238E27FC236}">
                  <a16:creationId xmlns:a16="http://schemas.microsoft.com/office/drawing/2014/main" id="{F7935E2C-B93D-2E2F-3E81-432946284D80}"/>
                </a:ext>
              </a:extLst>
            </p:cNvPr>
            <p:cNvSpPr>
              <a:spLocks noChangeArrowheads="1"/>
            </p:cNvSpPr>
            <p:nvPr>
              <p:custDataLst>
                <p:tags r:id="rId1"/>
              </p:custDataLst>
            </p:nvPr>
          </p:nvSpPr>
          <p:spPr bwMode="auto">
            <a:xfrm>
              <a:off x="6583680" y="1325880"/>
              <a:ext cx="2377440" cy="521208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Ctr="1"/>
            <a:lstStyle/>
            <a:p>
              <a:pPr algn="ctr">
                <a:lnSpc>
                  <a:spcPct val="100000"/>
                </a:lnSpc>
              </a:pPr>
              <a:endParaRPr lang="en-US" b="0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3DB9B9FF-A819-76B1-4589-FAD05447C8C4}"/>
                </a:ext>
              </a:extLst>
            </p:cNvPr>
            <p:cNvSpPr/>
            <p:nvPr/>
          </p:nvSpPr>
          <p:spPr bwMode="auto">
            <a:xfrm>
              <a:off x="6583680" y="1280160"/>
              <a:ext cx="2377440" cy="457200"/>
            </a:xfrm>
            <a:prstGeom prst="rect">
              <a:avLst/>
            </a:prstGeom>
            <a:solidFill>
              <a:srgbClr val="CC0066">
                <a:alpha val="60000"/>
              </a:srgbClr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OS kernel [protected]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3E4AF5A7-2B6B-1FA9-AE31-0BDF8C1C3570}"/>
                </a:ext>
              </a:extLst>
            </p:cNvPr>
            <p:cNvSpPr/>
            <p:nvPr/>
          </p:nvSpPr>
          <p:spPr bwMode="auto">
            <a:xfrm>
              <a:off x="6583680" y="1737360"/>
              <a:ext cx="2377440" cy="457200"/>
            </a:xfrm>
            <a:prstGeom prst="rect">
              <a:avLst/>
            </a:prstGeom>
            <a:solidFill>
              <a:srgbClr val="FFCA86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Stack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20F7A3E5-871F-183F-6FB5-C06431921BCF}"/>
                </a:ext>
              </a:extLst>
            </p:cNvPr>
            <p:cNvSpPr/>
            <p:nvPr/>
          </p:nvSpPr>
          <p:spPr bwMode="auto">
            <a:xfrm>
              <a:off x="6583680" y="3880128"/>
              <a:ext cx="2377440" cy="457200"/>
            </a:xfrm>
            <a:prstGeom prst="rect">
              <a:avLst/>
            </a:prstGeom>
            <a:solidFill>
              <a:srgbClr val="ED917F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Heap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754EE26E-58A1-FCC6-6C1C-F2F5C6B75C48}"/>
                </a:ext>
              </a:extLst>
            </p:cNvPr>
            <p:cNvSpPr/>
            <p:nvPr/>
          </p:nvSpPr>
          <p:spPr bwMode="auto">
            <a:xfrm>
              <a:off x="6583680" y="4813136"/>
              <a:ext cx="2377440" cy="307504"/>
            </a:xfrm>
            <a:prstGeom prst="rect">
              <a:avLst/>
            </a:prstGeom>
            <a:solidFill>
              <a:srgbClr val="C9DEAE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Static Data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96274E1A-4B9A-FDDA-7A6E-A7DB473B4FA9}"/>
                </a:ext>
              </a:extLst>
            </p:cNvPr>
            <p:cNvSpPr/>
            <p:nvPr/>
          </p:nvSpPr>
          <p:spPr bwMode="auto">
            <a:xfrm>
              <a:off x="6583680" y="3108960"/>
              <a:ext cx="2377440" cy="457200"/>
            </a:xfrm>
            <a:prstGeom prst="rect">
              <a:avLst/>
            </a:prstGeom>
            <a:solidFill>
              <a:srgbClr val="B7A57A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Shared Libraries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B6487C1B-AA85-05DF-F1BD-D1C5A6038717}"/>
                </a:ext>
              </a:extLst>
            </p:cNvPr>
            <p:cNvSpPr/>
            <p:nvPr/>
          </p:nvSpPr>
          <p:spPr bwMode="auto">
            <a:xfrm>
              <a:off x="6583680" y="5120640"/>
              <a:ext cx="2377440" cy="411480"/>
            </a:xfrm>
            <a:prstGeom prst="rect">
              <a:avLst/>
            </a:prstGeom>
            <a:solidFill>
              <a:srgbClr val="FFFFB2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Read Only Data</a:t>
              </a:r>
              <a:endParaRPr lang="en-US" i="1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F8A1513D-51B3-3119-9DDC-7A00F1E749C4}"/>
                </a:ext>
              </a:extLst>
            </p:cNvPr>
            <p:cNvCxnSpPr/>
            <p:nvPr/>
          </p:nvCxnSpPr>
          <p:spPr bwMode="auto">
            <a:xfrm>
              <a:off x="7772400" y="2194560"/>
              <a:ext cx="0" cy="365760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58D2C88C-C3D1-5381-ECA5-29955F371C3F}"/>
                </a:ext>
              </a:extLst>
            </p:cNvPr>
            <p:cNvCxnSpPr/>
            <p:nvPr/>
          </p:nvCxnSpPr>
          <p:spPr bwMode="auto">
            <a:xfrm>
              <a:off x="7772400" y="2743200"/>
              <a:ext cx="0" cy="365760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/>
            </a:ln>
            <a:effectLst/>
          </p:spPr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A581047E-A800-D2FE-2EF7-9F7E69F4EEBB}"/>
                </a:ext>
              </a:extLst>
            </p:cNvPr>
            <p:cNvCxnSpPr/>
            <p:nvPr/>
          </p:nvCxnSpPr>
          <p:spPr bwMode="auto">
            <a:xfrm>
              <a:off x="7772400" y="3514368"/>
              <a:ext cx="0" cy="365760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/>
            </a:ln>
            <a:effectLst/>
          </p:spPr>
        </p:cxnSp>
      </p:grpSp>
      <p:sp>
        <p:nvSpPr>
          <p:cNvPr id="59" name="Rectangle 58">
            <a:extLst>
              <a:ext uri="{FF2B5EF4-FFF2-40B4-BE49-F238E27FC236}">
                <a16:creationId xmlns:a16="http://schemas.microsoft.com/office/drawing/2014/main" id="{225925BC-8FEB-9C90-2285-0F39E7688004}"/>
              </a:ext>
            </a:extLst>
          </p:cNvPr>
          <p:cNvSpPr/>
          <p:nvPr/>
        </p:nvSpPr>
        <p:spPr bwMode="auto">
          <a:xfrm>
            <a:off x="8811051" y="5375525"/>
            <a:ext cx="2526189" cy="102687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rPr>
              <a:t>Read Only Text Segment</a:t>
            </a:r>
          </a:p>
        </p:txBody>
      </p:sp>
      <p:sp>
        <p:nvSpPr>
          <p:cNvPr id="29" name="Right Arrow 28">
            <a:extLst>
              <a:ext uri="{FF2B5EF4-FFF2-40B4-BE49-F238E27FC236}">
                <a16:creationId xmlns:a16="http://schemas.microsoft.com/office/drawing/2014/main" id="{871B57CE-CC32-0869-AA24-8339E7F74371}"/>
              </a:ext>
            </a:extLst>
          </p:cNvPr>
          <p:cNvSpPr/>
          <p:nvPr/>
        </p:nvSpPr>
        <p:spPr>
          <a:xfrm rot="1250497">
            <a:off x="7970945" y="1092340"/>
            <a:ext cx="877044" cy="2041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ight Arrow 65">
            <a:extLst>
              <a:ext uri="{FF2B5EF4-FFF2-40B4-BE49-F238E27FC236}">
                <a16:creationId xmlns:a16="http://schemas.microsoft.com/office/drawing/2014/main" id="{E0876484-2E67-1800-2CB4-D8A67B165019}"/>
              </a:ext>
            </a:extLst>
          </p:cNvPr>
          <p:cNvSpPr/>
          <p:nvPr/>
        </p:nvSpPr>
        <p:spPr>
          <a:xfrm rot="2598012">
            <a:off x="6680661" y="3126472"/>
            <a:ext cx="2406123" cy="569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`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0E876BC-BCEC-1A50-8735-BE06AF15853E}"/>
              </a:ext>
            </a:extLst>
          </p:cNvPr>
          <p:cNvGrpSpPr/>
          <p:nvPr/>
        </p:nvGrpSpPr>
        <p:grpSpPr>
          <a:xfrm>
            <a:off x="630568" y="2777865"/>
            <a:ext cx="4699023" cy="1570097"/>
            <a:chOff x="4120924" y="2791088"/>
            <a:chExt cx="4699023" cy="1570097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0C21E89-D99D-F8FC-19A1-060F227CF564}"/>
                </a:ext>
              </a:extLst>
            </p:cNvPr>
            <p:cNvSpPr txBox="1"/>
            <p:nvPr/>
          </p:nvSpPr>
          <p:spPr>
            <a:xfrm>
              <a:off x="4120924" y="2791088"/>
              <a:ext cx="3704253" cy="646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.</a:t>
              </a:r>
              <a:r>
                <a:rPr lang="en-US" b="1" dirty="0" err="1">
                  <a:solidFill>
                    <a:srgbClr val="FF0000"/>
                  </a:solidFill>
                </a:rPr>
                <a:t>bss</a:t>
              </a:r>
              <a:endParaRPr lang="en-US" b="1" dirty="0">
                <a:solidFill>
                  <a:srgbClr val="FF0000"/>
                </a:solidFill>
              </a:endParaRPr>
            </a:p>
            <a:p>
              <a:r>
                <a:rPr lang="en-US" dirty="0">
                  <a:solidFill>
                    <a:schemeClr val="accent2"/>
                  </a:solidFill>
                </a:rPr>
                <a:t>uninitialized static variables</a:t>
              </a: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6A94545A-5CC3-DB8A-7717-A98B658FD436}"/>
                </a:ext>
              </a:extLst>
            </p:cNvPr>
            <p:cNvCxnSpPr>
              <a:cxnSpLocks/>
              <a:stCxn id="33" idx="3"/>
              <a:endCxn id="44" idx="1"/>
            </p:cNvCxnSpPr>
            <p:nvPr/>
          </p:nvCxnSpPr>
          <p:spPr bwMode="auto">
            <a:xfrm>
              <a:off x="7825177" y="3114254"/>
              <a:ext cx="994770" cy="1246931"/>
            </a:xfrm>
            <a:prstGeom prst="straightConnector1">
              <a:avLst/>
            </a:prstGeom>
            <a:noFill/>
            <a:ln w="63500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AC75DB8F-47B4-C3C1-1D3C-D3D81B6C29E1}"/>
              </a:ext>
            </a:extLst>
          </p:cNvPr>
          <p:cNvGrpSpPr/>
          <p:nvPr/>
        </p:nvGrpSpPr>
        <p:grpSpPr>
          <a:xfrm>
            <a:off x="597157" y="3558256"/>
            <a:ext cx="4732434" cy="1183147"/>
            <a:chOff x="4063354" y="3543770"/>
            <a:chExt cx="4732434" cy="1183147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A5C94F4-8934-FB03-8FB3-3CA5D1FB9BD4}"/>
                </a:ext>
              </a:extLst>
            </p:cNvPr>
            <p:cNvSpPr txBox="1"/>
            <p:nvPr/>
          </p:nvSpPr>
          <p:spPr>
            <a:xfrm>
              <a:off x="4063354" y="3543770"/>
              <a:ext cx="3704253" cy="646331"/>
            </a:xfrm>
            <a:prstGeom prst="rect">
              <a:avLst/>
            </a:prstGeom>
            <a:solidFill>
              <a:srgbClr val="00B050">
                <a:alpha val="13000"/>
              </a:srgbClr>
            </a:solidFill>
            <a:ln w="2540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.data</a:t>
              </a:r>
            </a:p>
            <a:p>
              <a:r>
                <a:rPr lang="en-US" dirty="0">
                  <a:solidFill>
                    <a:schemeClr val="accent2"/>
                  </a:solidFill>
                </a:rPr>
                <a:t>initialized static variables</a:t>
              </a: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8D2886AE-1602-EE60-F5D2-D228DB7B4EE3}"/>
                </a:ext>
              </a:extLst>
            </p:cNvPr>
            <p:cNvCxnSpPr>
              <a:cxnSpLocks/>
              <a:endCxn id="83" idx="1"/>
            </p:cNvCxnSpPr>
            <p:nvPr/>
          </p:nvCxnSpPr>
          <p:spPr bwMode="auto">
            <a:xfrm>
              <a:off x="7769093" y="3988297"/>
              <a:ext cx="1026695" cy="738620"/>
            </a:xfrm>
            <a:prstGeom prst="straightConnector1">
              <a:avLst/>
            </a:prstGeom>
            <a:noFill/>
            <a:ln w="6350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3944EF24-937F-6D4C-E7C9-8F732B68DA21}"/>
              </a:ext>
            </a:extLst>
          </p:cNvPr>
          <p:cNvGrpSpPr/>
          <p:nvPr/>
        </p:nvGrpSpPr>
        <p:grpSpPr>
          <a:xfrm>
            <a:off x="622956" y="4357965"/>
            <a:ext cx="4688298" cy="936485"/>
            <a:chOff x="4087280" y="4244485"/>
            <a:chExt cx="4688298" cy="936485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2D2E4F3-B0C2-093C-47AC-B3D9A82D0FD7}"/>
                </a:ext>
              </a:extLst>
            </p:cNvPr>
            <p:cNvSpPr txBox="1"/>
            <p:nvPr/>
          </p:nvSpPr>
          <p:spPr>
            <a:xfrm>
              <a:off x="4087280" y="4244485"/>
              <a:ext cx="3704253" cy="646331"/>
            </a:xfrm>
            <a:prstGeom prst="rect">
              <a:avLst/>
            </a:prstGeom>
            <a:solidFill>
              <a:schemeClr val="accent5">
                <a:lumMod val="20000"/>
                <a:lumOff val="80000"/>
                <a:alpha val="56000"/>
              </a:schemeClr>
            </a:solidFill>
            <a:ln w="2540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.section .</a:t>
              </a:r>
              <a:r>
                <a:rPr lang="en-US" b="1" dirty="0" err="1">
                  <a:solidFill>
                    <a:srgbClr val="FF0000"/>
                  </a:solidFill>
                </a:rPr>
                <a:t>rodata</a:t>
              </a:r>
              <a:endParaRPr lang="en-US" b="1" dirty="0">
                <a:solidFill>
                  <a:srgbClr val="FF0000"/>
                </a:solidFill>
              </a:endParaRPr>
            </a:p>
            <a:p>
              <a:r>
                <a:rPr lang="en-US" dirty="0">
                  <a:solidFill>
                    <a:schemeClr val="accent2"/>
                  </a:solidFill>
                </a:rPr>
                <a:t>read-only literals</a:t>
              </a: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6019DC44-79E4-D67D-C670-E908F9B1C496}"/>
                </a:ext>
              </a:extLst>
            </p:cNvPr>
            <p:cNvCxnSpPr>
              <a:cxnSpLocks/>
              <a:endCxn id="81" idx="1"/>
            </p:cNvCxnSpPr>
            <p:nvPr/>
          </p:nvCxnSpPr>
          <p:spPr bwMode="auto">
            <a:xfrm>
              <a:off x="7807193" y="4553375"/>
              <a:ext cx="968385" cy="627595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7034AFF1-DD15-6E65-26FA-D8F7F4956030}"/>
              </a:ext>
            </a:extLst>
          </p:cNvPr>
          <p:cNvGrpSpPr/>
          <p:nvPr/>
        </p:nvGrpSpPr>
        <p:grpSpPr>
          <a:xfrm>
            <a:off x="575804" y="5182824"/>
            <a:ext cx="4799965" cy="646331"/>
            <a:chOff x="4054016" y="5332932"/>
            <a:chExt cx="4799965" cy="646331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74336F89-EC3B-3601-6550-325BCB6F38A8}"/>
                </a:ext>
              </a:extLst>
            </p:cNvPr>
            <p:cNvSpPr txBox="1"/>
            <p:nvPr/>
          </p:nvSpPr>
          <p:spPr>
            <a:xfrm>
              <a:off x="4054016" y="5332932"/>
              <a:ext cx="3704253" cy="646331"/>
            </a:xfrm>
            <a:prstGeom prst="rect">
              <a:avLst/>
            </a:prstGeom>
            <a:solidFill>
              <a:srgbClr val="0070C0">
                <a:alpha val="13000"/>
              </a:srgbClr>
            </a:solidFill>
            <a:ln w="2540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.text</a:t>
              </a:r>
            </a:p>
            <a:p>
              <a:r>
                <a:rPr lang="en-US" dirty="0">
                  <a:solidFill>
                    <a:schemeClr val="accent2"/>
                  </a:solidFill>
                </a:rPr>
                <a:t>assembly code</a:t>
              </a:r>
            </a:p>
          </p:txBody>
        </p: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908F35D1-2798-A028-C43A-EA049D6397A6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7784152" y="5560345"/>
              <a:ext cx="1069829" cy="95752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sp>
        <p:nvSpPr>
          <p:cNvPr id="60" name="Rectangle 59">
            <a:extLst>
              <a:ext uri="{FF2B5EF4-FFF2-40B4-BE49-F238E27FC236}">
                <a16:creationId xmlns:a16="http://schemas.microsoft.com/office/drawing/2014/main" id="{F0A4AF7B-87F8-54F8-ACAA-1EDCBCD8C373}"/>
              </a:ext>
            </a:extLst>
          </p:cNvPr>
          <p:cNvSpPr/>
          <p:nvPr/>
        </p:nvSpPr>
        <p:spPr bwMode="auto">
          <a:xfrm>
            <a:off x="8811051" y="4239454"/>
            <a:ext cx="2526189" cy="35216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i="1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rPr>
              <a:t>BSS</a:t>
            </a:r>
            <a:endParaRPr lang="en-US" dirty="0">
              <a:solidFill>
                <a:schemeClr val="accent6"/>
              </a:solidFill>
              <a:ea typeface="CMU Bright" panose="02000603000000000000" pitchFamily="2" charset="0"/>
              <a:cs typeface="Calibri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C675A3-3E34-F492-778F-4D2EC84FF067}"/>
              </a:ext>
            </a:extLst>
          </p:cNvPr>
          <p:cNvSpPr txBox="1"/>
          <p:nvPr/>
        </p:nvSpPr>
        <p:spPr>
          <a:xfrm>
            <a:off x="497082" y="1430296"/>
            <a:ext cx="38524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Sections in an Assembly Source file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2D9CD4E-3D83-401D-EB71-FF37C9A39D4C}"/>
              </a:ext>
            </a:extLst>
          </p:cNvPr>
          <p:cNvSpPr txBox="1"/>
          <p:nvPr/>
        </p:nvSpPr>
        <p:spPr>
          <a:xfrm>
            <a:off x="622956" y="1792090"/>
            <a:ext cx="3702760" cy="92333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54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File Header</a:t>
            </a:r>
          </a:p>
          <a:p>
            <a:r>
              <a:rPr lang="en-US" dirty="0">
                <a:solidFill>
                  <a:schemeClr val="tx2"/>
                </a:solidFill>
              </a:rPr>
              <a:t>Specify Hardware assembler generate the correct ARM version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D7A50826-339B-01C1-D8D9-C0B82444FFDD}"/>
              </a:ext>
            </a:extLst>
          </p:cNvPr>
          <p:cNvSpPr txBox="1"/>
          <p:nvPr/>
        </p:nvSpPr>
        <p:spPr>
          <a:xfrm>
            <a:off x="545489" y="5938065"/>
            <a:ext cx="3755589" cy="861774"/>
          </a:xfrm>
          <a:prstGeom prst="rect">
            <a:avLst/>
          </a:prstGeom>
          <a:solidFill>
            <a:schemeClr val="accent4">
              <a:lumMod val="20000"/>
              <a:lumOff val="80000"/>
              <a:alpha val="88000"/>
            </a:schemeClr>
          </a:solidFill>
          <a:ln w="254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</a:rPr>
              <a:t>file footer </a:t>
            </a:r>
          </a:p>
          <a:p>
            <a:r>
              <a:rPr lang="en-US" sz="1600" dirty="0">
                <a:solidFill>
                  <a:srgbClr val="7030A0"/>
                </a:solidFill>
              </a:rPr>
              <a:t>.</a:t>
            </a:r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section </a:t>
            </a:r>
            <a:r>
              <a:rPr lang="en-US" sz="1600" b="1" dirty="0">
                <a:solidFill>
                  <a:srgbClr val="F3744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600" b="1" dirty="0" err="1">
                <a:solidFill>
                  <a:srgbClr val="F3744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note.GNU</a:t>
            </a:r>
            <a:r>
              <a:rPr lang="en-US" sz="1600" b="1" dirty="0">
                <a:solidFill>
                  <a:srgbClr val="F3744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-stack,…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6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n-US" sz="1600" dirty="0">
                <a:solidFill>
                  <a:schemeClr val="accent3"/>
                </a:solidFill>
              </a:rPr>
              <a:t>	</a:t>
            </a:r>
            <a:endParaRPr lang="en-US" b="1" dirty="0">
              <a:solidFill>
                <a:schemeClr val="accent3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AD4F0C9-CEC3-0E02-63B2-7A1885B592C6}"/>
              </a:ext>
            </a:extLst>
          </p:cNvPr>
          <p:cNvGrpSpPr/>
          <p:nvPr/>
        </p:nvGrpSpPr>
        <p:grpSpPr>
          <a:xfrm>
            <a:off x="5311254" y="2965609"/>
            <a:ext cx="3499797" cy="3427306"/>
            <a:chOff x="5311254" y="2965609"/>
            <a:chExt cx="3499797" cy="3427306"/>
          </a:xfrm>
        </p:grpSpPr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676FA6E0-A76E-104A-ACF8-21D66D387E07}"/>
                </a:ext>
              </a:extLst>
            </p:cNvPr>
            <p:cNvCxnSpPr>
              <a:cxnSpLocks/>
              <a:endCxn id="53" idx="1"/>
            </p:cNvCxnSpPr>
            <p:nvPr/>
          </p:nvCxnSpPr>
          <p:spPr bwMode="auto">
            <a:xfrm>
              <a:off x="5949386" y="4675800"/>
              <a:ext cx="2861665" cy="87110"/>
            </a:xfrm>
            <a:prstGeom prst="straightConnector1">
              <a:avLst/>
            </a:prstGeom>
            <a:noFill/>
            <a:ln w="6350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0A5EBBF8-BBF6-EC47-9183-43F71F0E693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196302" y="5138314"/>
              <a:ext cx="2176227" cy="559753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81" name="Rectangle 1036">
              <a:extLst>
                <a:ext uri="{FF2B5EF4-FFF2-40B4-BE49-F238E27FC236}">
                  <a16:creationId xmlns:a16="http://schemas.microsoft.com/office/drawing/2014/main" id="{039C6BE2-CDBA-724E-88FE-6F4C1F6BF5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11254" y="5027750"/>
              <a:ext cx="2057400" cy="533400"/>
            </a:xfrm>
            <a:prstGeom prst="rect">
              <a:avLst/>
            </a:prstGeom>
            <a:solidFill>
              <a:srgbClr val="99CCFF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dirty="0">
                  <a:solidFill>
                    <a:srgbClr val="000000"/>
                  </a:solidFill>
                  <a:latin typeface="Calibri" pitchFamily="34" charset="0"/>
                </a:rPr>
                <a:t>Text</a:t>
              </a:r>
            </a:p>
          </p:txBody>
        </p:sp>
        <p:sp>
          <p:nvSpPr>
            <p:cNvPr id="82" name="Rectangle 1037">
              <a:extLst>
                <a:ext uri="{FF2B5EF4-FFF2-40B4-BE49-F238E27FC236}">
                  <a16:creationId xmlns:a16="http://schemas.microsoft.com/office/drawing/2014/main" id="{674B1C95-198C-024E-856F-309AB1D21E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11254" y="5584162"/>
              <a:ext cx="2057400" cy="609600"/>
            </a:xfrm>
            <a:prstGeom prst="rect">
              <a:avLst/>
            </a:prstGeom>
            <a:solidFill>
              <a:srgbClr val="FF9933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dirty="0">
                  <a:solidFill>
                    <a:srgbClr val="000000"/>
                  </a:solidFill>
                  <a:latin typeface="Calibri" pitchFamily="34" charset="0"/>
                </a:rPr>
                <a:t>Symbol table</a:t>
              </a:r>
            </a:p>
          </p:txBody>
        </p:sp>
        <p:sp>
          <p:nvSpPr>
            <p:cNvPr id="83" name="Rectangle 1040">
              <a:extLst>
                <a:ext uri="{FF2B5EF4-FFF2-40B4-BE49-F238E27FC236}">
                  <a16:creationId xmlns:a16="http://schemas.microsoft.com/office/drawing/2014/main" id="{B740C98A-3CF3-1647-B75C-7158EA8E77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29591" y="4474703"/>
              <a:ext cx="2057400" cy="533400"/>
            </a:xfrm>
            <a:prstGeom prst="rect">
              <a:avLst/>
            </a:prstGeom>
            <a:solidFill>
              <a:srgbClr val="99FF99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dirty="0">
                  <a:solidFill>
                    <a:srgbClr val="000000"/>
                  </a:solidFill>
                  <a:latin typeface="Calibri" pitchFamily="34" charset="0"/>
                </a:rPr>
                <a:t>Data</a:t>
              </a:r>
            </a:p>
          </p:txBody>
        </p:sp>
        <p:sp>
          <p:nvSpPr>
            <p:cNvPr id="85" name="Text Box 8">
              <a:extLst>
                <a:ext uri="{FF2B5EF4-FFF2-40B4-BE49-F238E27FC236}">
                  <a16:creationId xmlns:a16="http://schemas.microsoft.com/office/drawing/2014/main" id="{FAEE8230-2F0F-B745-883A-3B33D4D9694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94219" y="2965609"/>
              <a:ext cx="1790190" cy="120032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b="1" dirty="0" err="1">
                  <a:solidFill>
                    <a:srgbClr val="000000"/>
                  </a:solidFill>
                  <a:latin typeface="Calibri" pitchFamily="34" charset="0"/>
                </a:rPr>
                <a:t>a.out</a:t>
              </a:r>
              <a:r>
                <a:rPr lang="en-US" b="1" dirty="0">
                  <a:solidFill>
                    <a:srgbClr val="000000"/>
                  </a:solidFill>
                  <a:latin typeface="Calibri" pitchFamily="34" charset="0"/>
                </a:rPr>
                <a:t> executable</a:t>
              </a:r>
            </a:p>
            <a:p>
              <a:r>
                <a:rPr lang="en-US" b="1" dirty="0">
                  <a:solidFill>
                    <a:srgbClr val="000000"/>
                  </a:solidFill>
                  <a:latin typeface="Calibri" pitchFamily="34" charset="0"/>
                </a:rPr>
                <a:t>created by the </a:t>
              </a:r>
              <a:r>
                <a:rPr lang="en-US" b="1" dirty="0">
                  <a:solidFill>
                    <a:srgbClr val="2C895B"/>
                  </a:solidFill>
                  <a:latin typeface="Calibri" pitchFamily="34" charset="0"/>
                </a:rPr>
                <a:t>assembler</a:t>
              </a:r>
              <a:r>
                <a:rPr lang="en-US" b="1" dirty="0">
                  <a:solidFill>
                    <a:srgbClr val="000000"/>
                  </a:solidFill>
                  <a:latin typeface="Calibri" pitchFamily="34" charset="0"/>
                </a:rPr>
                <a:t> &amp; </a:t>
              </a:r>
            </a:p>
            <a:p>
              <a:r>
                <a:rPr lang="en-US" b="1" dirty="0">
                  <a:solidFill>
                    <a:srgbClr val="F37440"/>
                  </a:solidFill>
                  <a:latin typeface="Calibri" pitchFamily="34" charset="0"/>
                </a:rPr>
                <a:t>link editor</a:t>
              </a:r>
            </a:p>
          </p:txBody>
        </p:sp>
        <p:sp>
          <p:nvSpPr>
            <p:cNvPr id="32" name="Left Brace 31">
              <a:extLst>
                <a:ext uri="{FF2B5EF4-FFF2-40B4-BE49-F238E27FC236}">
                  <a16:creationId xmlns:a16="http://schemas.microsoft.com/office/drawing/2014/main" id="{A41B746D-C4E2-FEF0-C2A5-1E8534D0B921}"/>
                </a:ext>
              </a:extLst>
            </p:cNvPr>
            <p:cNvSpPr/>
            <p:nvPr/>
          </p:nvSpPr>
          <p:spPr>
            <a:xfrm>
              <a:off x="8372529" y="4975059"/>
              <a:ext cx="408486" cy="1417856"/>
            </a:xfrm>
            <a:prstGeom prst="leftBrac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Rectangle 1037">
              <a:extLst>
                <a:ext uri="{FF2B5EF4-FFF2-40B4-BE49-F238E27FC236}">
                  <a16:creationId xmlns:a16="http://schemas.microsoft.com/office/drawing/2014/main" id="{DE52684F-7588-889C-0CA5-50863B0B42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29591" y="4221220"/>
              <a:ext cx="2057400" cy="25348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dirty="0">
                  <a:solidFill>
                    <a:srgbClr val="000000"/>
                  </a:solidFill>
                  <a:latin typeface="Calibri" pitchFamily="34" charset="0"/>
                </a:rPr>
                <a:t>Header - Description </a:t>
              </a:r>
            </a:p>
          </p:txBody>
        </p: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42C70909-4116-FEA8-0F36-280F703BAAE7}"/>
                </a:ext>
              </a:extLst>
            </p:cNvPr>
            <p:cNvCxnSpPr>
              <a:cxnSpLocks/>
              <a:endCxn id="60" idx="1"/>
            </p:cNvCxnSpPr>
            <p:nvPr/>
          </p:nvCxnSpPr>
          <p:spPr bwMode="auto">
            <a:xfrm>
              <a:off x="7427521" y="4347663"/>
              <a:ext cx="1383530" cy="67874"/>
            </a:xfrm>
            <a:prstGeom prst="straightConnector1">
              <a:avLst/>
            </a:prstGeom>
            <a:noFill/>
            <a:ln w="63500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833700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46" grpId="0" animBg="1"/>
      <p:bldP spid="61" grpId="0" animBg="1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4571EC4-5964-634D-832F-853B9E9DD81D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8423" y="1201479"/>
            <a:ext cx="10764478" cy="3976577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  <a:cs typeface="Courier New" panose="02070309020205020404" pitchFamily="49" charset="0"/>
              </a:rPr>
              <a:t>The following </a:t>
            </a:r>
            <a:r>
              <a:rPr lang="en-US" sz="2000" dirty="0">
                <a:solidFill>
                  <a:srgbClr val="2C895B"/>
                </a:solidFill>
                <a:cs typeface="Courier New" panose="02070309020205020404" pitchFamily="49" charset="0"/>
              </a:rPr>
              <a:t>assembler directives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cs typeface="Courier New" panose="02070309020205020404" pitchFamily="49" charset="0"/>
              </a:rPr>
              <a:t>indicate the </a:t>
            </a:r>
            <a:r>
              <a:rPr lang="en-US" sz="2000" b="1" i="1" dirty="0">
                <a:solidFill>
                  <a:srgbClr val="2C895B"/>
                </a:solidFill>
                <a:cs typeface="Courier New" panose="02070309020205020404" pitchFamily="49" charset="0"/>
              </a:rPr>
              <a:t>start</a:t>
            </a:r>
            <a:r>
              <a:rPr lang="en-US" sz="2000" dirty="0">
                <a:solidFill>
                  <a:srgbClr val="2C895B"/>
                </a:solidFill>
                <a:cs typeface="Courier New" panose="02070309020205020404" pitchFamily="49" charset="0"/>
              </a:rPr>
              <a:t> of a </a:t>
            </a:r>
            <a:r>
              <a:rPr lang="en-US" sz="2000" b="1" dirty="0">
                <a:solidFill>
                  <a:srgbClr val="2C895B"/>
                </a:solidFill>
                <a:cs typeface="Courier New" panose="02070309020205020404" pitchFamily="49" charset="0"/>
              </a:rPr>
              <a:t>memory segment specification</a:t>
            </a:r>
          </a:p>
          <a:p>
            <a:pPr lvl="1"/>
            <a:r>
              <a:rPr lang="en-US" sz="2000" b="1" dirty="0">
                <a:solidFill>
                  <a:srgbClr val="C00000"/>
                </a:solidFill>
                <a:cs typeface="Courier New" panose="02070309020205020404" pitchFamily="49" charset="0"/>
              </a:rPr>
              <a:t>Remains in effect</a:t>
            </a:r>
            <a:r>
              <a:rPr lang="en-US" sz="2000" dirty="0">
                <a:solidFill>
                  <a:srgbClr val="C00000"/>
                </a:solidFill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cs typeface="Courier New" panose="02070309020205020404" pitchFamily="49" charset="0"/>
              </a:rPr>
              <a:t>until the next segment directive is seen</a:t>
            </a:r>
          </a:p>
          <a:p>
            <a:pPr>
              <a:lnSpc>
                <a:spcPct val="100000"/>
              </a:lnSpc>
            </a:pPr>
            <a:endParaRPr lang="en-US" sz="2000" dirty="0">
              <a:solidFill>
                <a:schemeClr val="tx1">
                  <a:lumMod val="50000"/>
                </a:schemeClr>
              </a:solidFill>
              <a:cs typeface="Courier New" panose="02070309020205020404" pitchFamily="49" charset="0"/>
            </a:endParaRPr>
          </a:p>
          <a:p>
            <a:pPr lvl="1"/>
            <a:endParaRPr lang="en-US" sz="1800" dirty="0">
              <a:solidFill>
                <a:schemeClr val="tx1">
                  <a:lumMod val="50000"/>
                </a:schemeClr>
              </a:solidFill>
              <a:cs typeface="Courier New" panose="02070309020205020404" pitchFamily="49" charset="0"/>
            </a:endParaRPr>
          </a:p>
          <a:p>
            <a:pPr lvl="1"/>
            <a:endParaRPr lang="en-US" sz="1800" dirty="0">
              <a:solidFill>
                <a:schemeClr val="tx1">
                  <a:lumMod val="50000"/>
                </a:schemeClr>
              </a:solidFill>
              <a:cs typeface="Courier New" panose="02070309020205020404" pitchFamily="49" charset="0"/>
            </a:endParaRPr>
          </a:p>
          <a:p>
            <a:pPr lvl="1"/>
            <a:endParaRPr lang="en-US" sz="1800" dirty="0">
              <a:solidFill>
                <a:schemeClr val="tx1">
                  <a:lumMod val="50000"/>
                </a:schemeClr>
              </a:solidFill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endParaRPr lang="en-US" sz="2000" dirty="0">
              <a:solidFill>
                <a:schemeClr val="tx1">
                  <a:lumMod val="50000"/>
                </a:schemeClr>
              </a:solidFill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endParaRPr lang="en-US" sz="2000" dirty="0">
              <a:solidFill>
                <a:schemeClr val="tx1">
                  <a:lumMod val="50000"/>
                </a:schemeClr>
              </a:solidFill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endParaRPr lang="en-US" sz="2000" dirty="0">
              <a:solidFill>
                <a:schemeClr val="tx1">
                  <a:lumMod val="50000"/>
                </a:schemeClr>
              </a:solidFill>
              <a:cs typeface="Courier New" panose="02070309020205020404" pitchFamily="49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F660E3D-EA3F-444E-9DF8-E108006F5B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423" y="81279"/>
            <a:ext cx="11301412" cy="427647"/>
          </a:xfrm>
        </p:spPr>
        <p:txBody>
          <a:bodyPr/>
          <a:lstStyle/>
          <a:p>
            <a:r>
              <a:rPr lang="en-US" dirty="0"/>
              <a:t>Creating Segments, Definitions In Assembly Source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1F44ED-B623-4F4E-BFB0-5DC36E773C89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854DCD07-2381-9907-D49D-1AE08FA599CC}"/>
              </a:ext>
            </a:extLst>
          </p:cNvPr>
          <p:cNvSpPr/>
          <p:nvPr/>
        </p:nvSpPr>
        <p:spPr bwMode="auto">
          <a:xfrm>
            <a:off x="1836715" y="2172160"/>
            <a:ext cx="8721831" cy="266033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bss</a:t>
            </a:r>
            <a:endParaRPr lang="en-US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2"/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start </a:t>
            </a:r>
            <a:r>
              <a:rPr lang="en-US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uninitialized static segment variables 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definitions</a:t>
            </a:r>
          </a:p>
          <a:p>
            <a:pPr lvl="1"/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// does not consume any space in the executable file</a:t>
            </a:r>
          </a:p>
          <a:p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.data</a:t>
            </a:r>
          </a:p>
          <a:p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start </a:t>
            </a:r>
            <a:r>
              <a:rPr lang="en-US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initialized static segment variables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definitions </a:t>
            </a:r>
            <a:r>
              <a:rPr lang="en-US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</a:p>
          <a:p>
            <a:r>
              <a:rPr lang="en-US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section .</a:t>
            </a:r>
            <a:r>
              <a:rPr lang="en-US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rodata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start </a:t>
            </a:r>
            <a:r>
              <a:rPr lang="en-US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read-only data segment variables 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definitions </a:t>
            </a:r>
          </a:p>
          <a:p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.text</a:t>
            </a:r>
          </a:p>
          <a:p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start </a:t>
            </a:r>
            <a:r>
              <a:rPr lang="en-US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read-only text segment 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(code) </a:t>
            </a:r>
          </a:p>
        </p:txBody>
      </p:sp>
    </p:spTree>
    <p:extLst>
      <p:ext uri="{BB962C8B-B14F-4D97-AF65-F5344CB8AC3E}">
        <p14:creationId xmlns:p14="http://schemas.microsoft.com/office/powerpoint/2010/main" val="2208012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7" grpId="0"/>
      <p:bldP spid="8" grpId="0" animBg="1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89F1671-0287-1740-AB83-5FE45AA7B0FA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063130" y="1465895"/>
            <a:ext cx="3820852" cy="4768650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000" dirty="0"/>
              <a:t>assembly programs end in </a:t>
            </a:r>
            <a:r>
              <a:rPr lang="en-US" sz="2000" dirty="0">
                <a:solidFill>
                  <a:srgbClr val="C00000"/>
                </a:solidFill>
              </a:rPr>
              <a:t>.S</a:t>
            </a:r>
          </a:p>
          <a:p>
            <a:pPr lvl="1"/>
            <a:r>
              <a:rPr lang="en-US" sz="1800" dirty="0">
                <a:solidFill>
                  <a:srgbClr val="C00000"/>
                </a:solidFill>
              </a:rPr>
              <a:t>That is a </a:t>
            </a:r>
            <a:r>
              <a:rPr lang="en-US" sz="1800" b="1" u="sng" dirty="0">
                <a:solidFill>
                  <a:srgbClr val="C00000"/>
                </a:solidFill>
              </a:rPr>
              <a:t>capital</a:t>
            </a:r>
            <a:r>
              <a:rPr lang="en-US" sz="1800" dirty="0">
                <a:solidFill>
                  <a:srgbClr val="C00000"/>
                </a:solidFill>
              </a:rPr>
              <a:t> .S</a:t>
            </a:r>
          </a:p>
          <a:p>
            <a:pPr lvl="1"/>
            <a:r>
              <a:rPr lang="en-US" sz="2000" dirty="0">
                <a:solidFill>
                  <a:srgbClr val="2C895B"/>
                </a:solidFill>
              </a:rPr>
              <a:t>example</a:t>
            </a:r>
            <a:r>
              <a:rPr lang="en-US" sz="2000" dirty="0"/>
              <a:t>: </a:t>
            </a:r>
            <a:r>
              <a:rPr lang="en-US" sz="2000" dirty="0" err="1"/>
              <a:t>test.S</a:t>
            </a:r>
            <a:endParaRPr lang="en-US" sz="2000" dirty="0"/>
          </a:p>
          <a:p>
            <a:r>
              <a:rPr lang="en-US" sz="2000" dirty="0">
                <a:solidFill>
                  <a:srgbClr val="0070C0"/>
                </a:solidFill>
              </a:rPr>
              <a:t>Always use </a:t>
            </a:r>
            <a:r>
              <a:rPr lang="en-US" sz="2000" dirty="0" err="1">
                <a:solidFill>
                  <a:srgbClr val="0070C0"/>
                </a:solidFill>
              </a:rPr>
              <a:t>gcc</a:t>
            </a:r>
            <a:r>
              <a:rPr lang="en-US" sz="2000" dirty="0">
                <a:solidFill>
                  <a:srgbClr val="0070C0"/>
                </a:solidFill>
              </a:rPr>
              <a:t> to assemble</a:t>
            </a:r>
          </a:p>
          <a:p>
            <a:pPr lvl="1"/>
            <a:r>
              <a:rPr lang="en-US" sz="2000" dirty="0">
                <a:solidFill>
                  <a:srgbClr val="0070C0"/>
                </a:solidFill>
              </a:rPr>
              <a:t>_start()  and C runtime</a:t>
            </a:r>
          </a:p>
          <a:p>
            <a:r>
              <a:rPr lang="en-US" sz="2000" dirty="0"/>
              <a:t>File has a complete program </a:t>
            </a:r>
          </a:p>
          <a:p>
            <a:pPr marL="354012" lvl="1" indent="0">
              <a:buNone/>
            </a:pP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gcc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file.S</a:t>
            </a:r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dirty="0"/>
              <a:t>File has a partial program</a:t>
            </a:r>
          </a:p>
          <a:p>
            <a:pPr marL="354012" lvl="1" indent="0">
              <a:buNone/>
            </a:pP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gcc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–c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file.S</a:t>
            </a:r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dirty="0"/>
              <a:t>Link files together</a:t>
            </a:r>
            <a:endParaRPr lang="en-US" sz="2000" i="1" dirty="0"/>
          </a:p>
          <a:p>
            <a:pPr marL="354012" lvl="1" indent="0">
              <a:buNone/>
            </a:pP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gcc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file.o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cprog.o</a:t>
            </a:r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6CF845-476D-6047-87C3-DC11B8D0B7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89333" y="623455"/>
            <a:ext cx="4368445" cy="482955"/>
          </a:xfrm>
        </p:spPr>
        <p:txBody>
          <a:bodyPr/>
          <a:lstStyle/>
          <a:p>
            <a:r>
              <a:rPr lang="en-US" dirty="0"/>
              <a:t>Assembly Source File</a:t>
            </a:r>
            <a:br>
              <a:rPr lang="en-US" dirty="0"/>
            </a:br>
            <a:r>
              <a:rPr lang="en-US" dirty="0"/>
              <a:t>Template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548BE0A-68B7-314A-95B1-D14AFD94FF58}"/>
              </a:ext>
            </a:extLst>
          </p:cNvPr>
          <p:cNvSpPr/>
          <p:nvPr/>
        </p:nvSpPr>
        <p:spPr bwMode="auto">
          <a:xfrm>
            <a:off x="308018" y="147417"/>
            <a:ext cx="7359761" cy="6524149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File Header</a:t>
            </a: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      .arch armv6               </a:t>
            </a:r>
            <a:r>
              <a:rPr lang="en-US" sz="1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armv6 architecture instructions</a:t>
            </a: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        .arm		      </a:t>
            </a:r>
            <a:r>
              <a:rPr lang="en-US" sz="1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arm 32-bit instruction set</a:t>
            </a:r>
          </a:p>
          <a:p>
            <a:r>
              <a:rPr lang="en-US" sz="1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.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fpu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vfp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		 </a:t>
            </a:r>
            <a:r>
              <a:rPr lang="en-US" sz="1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// floating point co-processor</a:t>
            </a: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        .syntax unified           </a:t>
            </a:r>
            <a:r>
              <a:rPr lang="en-US" sz="1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modern syntax</a:t>
            </a:r>
            <a:endParaRPr lang="en-US" sz="14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14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BSS Segment (only when you have uninitialized </a:t>
            </a:r>
            <a:r>
              <a:rPr lang="en-US" sz="14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globals</a:t>
            </a:r>
            <a:r>
              <a:rPr lang="en-US" sz="1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1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.</a:t>
            </a:r>
            <a:r>
              <a:rPr lang="en-US" sz="14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bss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endParaRPr lang="en-US" sz="1400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Data Segment (only when you have initialized </a:t>
            </a:r>
            <a:r>
              <a:rPr lang="en-US" sz="14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globals</a:t>
            </a:r>
            <a:r>
              <a:rPr lang="en-US" sz="1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1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.data	</a:t>
            </a:r>
            <a:endParaRPr lang="en-US" sz="14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Read-Only Data (only when you have literals)</a:t>
            </a: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	.</a:t>
            </a:r>
            <a:r>
              <a:rPr lang="en-US" sz="1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section .</a:t>
            </a:r>
            <a:r>
              <a:rPr lang="en-US" sz="14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rodata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   </a:t>
            </a:r>
            <a:endParaRPr lang="en-US" sz="1400" dirty="0">
              <a:solidFill>
                <a:schemeClr val="accent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Text Segment – your code</a:t>
            </a:r>
          </a:p>
          <a:p>
            <a:r>
              <a:rPr lang="en-US" sz="1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.text</a:t>
            </a:r>
          </a:p>
          <a:p>
            <a:r>
              <a:rPr lang="en-US" sz="1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                 </a:t>
            </a: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Function Header</a:t>
            </a:r>
            <a:b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        .</a:t>
            </a:r>
            <a:r>
              <a:rPr lang="en-US" sz="1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type   </a:t>
            </a:r>
            <a:r>
              <a:rPr lang="en-US" sz="14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en-US" sz="1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%function   </a:t>
            </a:r>
            <a:r>
              <a:rPr lang="en-US" sz="14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define main to be a function</a:t>
            </a: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        .</a:t>
            </a:r>
            <a:r>
              <a:rPr lang="en-US" sz="1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global </a:t>
            </a:r>
            <a:r>
              <a:rPr lang="en-US" sz="14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en-US" sz="1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</a:t>
            </a:r>
            <a:r>
              <a:rPr lang="en-US" sz="14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export function name</a:t>
            </a:r>
          </a:p>
          <a:p>
            <a:r>
              <a:rPr lang="en-US" sz="14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main:</a:t>
            </a:r>
          </a:p>
          <a:p>
            <a:r>
              <a:rPr lang="en-US" sz="14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function prologue	      // stack frame setup</a:t>
            </a: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US" sz="1400" b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your code for this function here</a:t>
            </a:r>
          </a:p>
          <a:p>
            <a:r>
              <a:rPr lang="en-US" sz="14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function epilogue	      //stack frame teardown</a:t>
            </a: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1400" dirty="0">
              <a:solidFill>
                <a:schemeClr val="accent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function footer</a:t>
            </a: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	.</a:t>
            </a:r>
            <a:r>
              <a:rPr lang="en-US" sz="1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</a:t>
            </a:r>
            <a:r>
              <a:rPr lang="en-US" sz="1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en-US" sz="1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(. – main)</a:t>
            </a:r>
            <a:endParaRPr lang="en-US" sz="14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14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File Footer</a:t>
            </a:r>
          </a:p>
          <a:p>
            <a:r>
              <a:rPr lang="en-US" sz="1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 </a:t>
            </a:r>
            <a:r>
              <a:rPr lang="en-US" sz="1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.section </a:t>
            </a:r>
            <a:r>
              <a:rPr lang="en-US" sz="14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.note.GNU-stack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,"",</a:t>
            </a:r>
            <a:r>
              <a:rPr lang="en-US" sz="1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</a:t>
            </a:r>
            <a:r>
              <a:rPr lang="en-US" sz="14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progbits</a:t>
            </a:r>
            <a:r>
              <a:rPr lang="en-US" sz="1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// stack/data non-exec</a:t>
            </a:r>
          </a:p>
          <a:p>
            <a:r>
              <a:rPr lang="en-US" sz="1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B330CA-98E5-EA4F-BEF0-1905C3908322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904109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 animBg="1"/>
      <p:bldP spid="7" grpId="0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B442B06-AC17-DE4F-8206-980C20EAE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113" y="35661"/>
            <a:ext cx="11469734" cy="450287"/>
          </a:xfrm>
        </p:spPr>
        <p:txBody>
          <a:bodyPr/>
          <a:lstStyle/>
          <a:p>
            <a:r>
              <a:rPr lang="en-US" dirty="0"/>
              <a:t>ARM Assembly Source File: Header and Footer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E4BD828-E213-2A4E-BC41-20417EFFBDCA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06476" y="3656645"/>
            <a:ext cx="11287690" cy="3201355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sz="24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20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syntax </a:t>
            </a:r>
            <a:r>
              <a:rPr lang="en-US" sz="2000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unified</a:t>
            </a:r>
            <a:r>
              <a:rPr lang="en-US" sz="20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lvl="1"/>
            <a:r>
              <a:rPr lang="en-US" sz="2000" dirty="0"/>
              <a:t>use the standard ARM assembly language syntax called </a:t>
            </a:r>
            <a:r>
              <a:rPr lang="en-US" sz="2000" b="1" i="1" dirty="0">
                <a:solidFill>
                  <a:schemeClr val="accent5"/>
                </a:solidFill>
              </a:rPr>
              <a:t>Unified Assembler Language</a:t>
            </a:r>
            <a:r>
              <a:rPr lang="en-US" sz="2000" dirty="0">
                <a:solidFill>
                  <a:schemeClr val="accent5"/>
                </a:solidFill>
              </a:rPr>
              <a:t> (</a:t>
            </a:r>
            <a:r>
              <a:rPr lang="en-US" sz="2000" b="1" i="1" dirty="0">
                <a:solidFill>
                  <a:schemeClr val="accent5"/>
                </a:solidFill>
              </a:rPr>
              <a:t>UAL)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.section .note.GNU-stack,"",%</a:t>
            </a:r>
            <a:r>
              <a:rPr lang="en-US" sz="2000" b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progbits</a:t>
            </a:r>
            <a:endParaRPr lang="en-US" sz="2000" b="1" dirty="0">
              <a:solidFill>
                <a:srgbClr val="7030A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2000" dirty="0"/>
              <a:t>tells the linker to </a:t>
            </a:r>
            <a:r>
              <a:rPr lang="en-US" sz="2000" b="1" dirty="0">
                <a:solidFill>
                  <a:srgbClr val="FF0000"/>
                </a:solidFill>
              </a:rPr>
              <a:t>make the stack and all data segments not-executable </a:t>
            </a:r>
            <a:r>
              <a:rPr lang="en-US" sz="2000" dirty="0"/>
              <a:t>(no instructions in those sections) – security measure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.end</a:t>
            </a:r>
          </a:p>
          <a:p>
            <a:pPr lvl="1"/>
            <a:r>
              <a:rPr lang="en-US" sz="2000" dirty="0"/>
              <a:t>at the end of the source file, everything written after the </a:t>
            </a:r>
            <a:r>
              <a:rPr lang="en-US" sz="2000" dirty="0">
                <a:solidFill>
                  <a:srgbClr val="7030A0"/>
                </a:solidFill>
              </a:rPr>
              <a:t>.end </a:t>
            </a:r>
            <a:r>
              <a:rPr lang="en-US" sz="2000" dirty="0"/>
              <a:t>is ignored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872B4DFE-4742-C94B-98CC-E24EDD2357EC}"/>
              </a:ext>
            </a:extLst>
          </p:cNvPr>
          <p:cNvSpPr/>
          <p:nvPr/>
        </p:nvSpPr>
        <p:spPr bwMode="auto">
          <a:xfrm>
            <a:off x="3466535" y="439353"/>
            <a:ext cx="8218989" cy="110847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.arch  </a:t>
            </a:r>
            <a:r>
              <a:rPr lang="en-US" sz="1600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armv6        </a:t>
            </a:r>
            <a:r>
              <a:rPr lang="en-US" sz="1600" b="1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armv6 architecture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        </a:t>
            </a:r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.arm	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	      </a:t>
            </a:r>
            <a:r>
              <a:rPr lang="en-US" sz="1600" b="1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arm 32-bit instruction set</a:t>
            </a:r>
          </a:p>
          <a:p>
            <a:r>
              <a:rPr lang="en-US" sz="1600" b="1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600" b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fpu</a:t>
            </a:r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600" b="1" dirty="0" err="1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vfp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	      </a:t>
            </a:r>
            <a:r>
              <a:rPr lang="en-US" sz="1600" b="1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floating point co-processor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        </a:t>
            </a:r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.syntax </a:t>
            </a:r>
            <a:r>
              <a:rPr lang="en-US" sz="1600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unified</a:t>
            </a:r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    </a:t>
            </a:r>
            <a:r>
              <a:rPr lang="en-US" sz="1600" b="1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modern syntax</a:t>
            </a:r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D4C7C688-910C-DF40-9EA1-385C14BDCAF5}"/>
              </a:ext>
            </a:extLst>
          </p:cNvPr>
          <p:cNvSpPr/>
          <p:nvPr/>
        </p:nvSpPr>
        <p:spPr>
          <a:xfrm>
            <a:off x="2701379" y="729179"/>
            <a:ext cx="745787" cy="2983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D045405-18A3-C84E-BCB9-C3DC047DFB4C}"/>
              </a:ext>
            </a:extLst>
          </p:cNvPr>
          <p:cNvSpPr txBox="1"/>
          <p:nvPr/>
        </p:nvSpPr>
        <p:spPr>
          <a:xfrm>
            <a:off x="557153" y="445582"/>
            <a:ext cx="2148575" cy="830997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/>
                </a:solidFill>
              </a:rPr>
              <a:t>File Header</a:t>
            </a:r>
            <a:r>
              <a:rPr lang="en-US" sz="1600" dirty="0"/>
              <a:t> </a:t>
            </a:r>
          </a:p>
          <a:p>
            <a:pPr algn="ctr"/>
            <a:r>
              <a:rPr lang="en-US" sz="1600" dirty="0"/>
              <a:t>At the top of every ARM source file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970B258B-BD7C-A645-966C-0D7571289C94}"/>
              </a:ext>
            </a:extLst>
          </p:cNvPr>
          <p:cNvSpPr/>
          <p:nvPr/>
        </p:nvSpPr>
        <p:spPr bwMode="auto">
          <a:xfrm>
            <a:off x="3443291" y="2373110"/>
            <a:ext cx="8242233" cy="110847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.section .note.GNU-stack,"",%</a:t>
            </a:r>
            <a:r>
              <a:rPr lang="en-US" sz="1600" b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progbits</a:t>
            </a:r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 set stack/data non-exec</a:t>
            </a:r>
            <a:endParaRPr lang="en-US" sz="1600" b="1" dirty="0">
              <a:solidFill>
                <a:schemeClr val="accent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</a:p>
          <a:p>
            <a:r>
              <a:rPr lang="en-US" sz="16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// everything past the .end is ignored!</a:t>
            </a:r>
          </a:p>
          <a:p>
            <a:r>
              <a:rPr lang="en-US" sz="16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// Debugging notes </a:t>
            </a:r>
            <a:r>
              <a:rPr lang="en-US" sz="1600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etc</a:t>
            </a:r>
            <a:endParaRPr lang="en-US" sz="1600" dirty="0">
              <a:solidFill>
                <a:schemeClr val="accent1"/>
              </a:solidFill>
            </a:endParaRPr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F38762D6-75E8-6348-85BD-1A570B0EFA46}"/>
              </a:ext>
            </a:extLst>
          </p:cNvPr>
          <p:cNvSpPr/>
          <p:nvPr/>
        </p:nvSpPr>
        <p:spPr>
          <a:xfrm>
            <a:off x="2701644" y="2508204"/>
            <a:ext cx="745787" cy="2983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DC7F181-871E-8B41-85C2-E00FB1DB408F}"/>
              </a:ext>
            </a:extLst>
          </p:cNvPr>
          <p:cNvSpPr txBox="1"/>
          <p:nvPr/>
        </p:nvSpPr>
        <p:spPr>
          <a:xfrm>
            <a:off x="460518" y="2294833"/>
            <a:ext cx="2245266" cy="830997"/>
          </a:xfrm>
          <a:prstGeom prst="rect">
            <a:avLst/>
          </a:prstGeom>
          <a:noFill/>
          <a:ln w="317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/>
                </a:solidFill>
              </a:rPr>
              <a:t>File Footer</a:t>
            </a:r>
            <a:r>
              <a:rPr lang="en-US" sz="1600" dirty="0"/>
              <a:t> </a:t>
            </a:r>
          </a:p>
          <a:p>
            <a:pPr algn="ctr"/>
            <a:r>
              <a:rPr lang="en-US" sz="1600" dirty="0"/>
              <a:t>At the bottom of every ARM source file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1A5A4D2F-48B9-6D4A-975B-A9DF36853C3E}"/>
              </a:ext>
            </a:extLst>
          </p:cNvPr>
          <p:cNvSpPr/>
          <p:nvPr/>
        </p:nvSpPr>
        <p:spPr bwMode="auto">
          <a:xfrm>
            <a:off x="3466535" y="1788229"/>
            <a:ext cx="8242233" cy="348377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6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Contents of the other memory segment include .text (your code)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6E6E2BC-42FE-F142-ACAA-915AD518B3D6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599880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11" grpId="0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CF7BE84-94B4-444E-9FCF-D804A398A9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432092"/>
          </a:xfrm>
        </p:spPr>
        <p:txBody>
          <a:bodyPr/>
          <a:lstStyle/>
          <a:p>
            <a:r>
              <a:rPr lang="en-US" dirty="0"/>
              <a:t>Assembler Directives: .</a:t>
            </a:r>
            <a:r>
              <a:rPr lang="en-US" dirty="0" err="1"/>
              <a:t>equ</a:t>
            </a:r>
            <a:r>
              <a:rPr lang="en-US" dirty="0"/>
              <a:t> and .</a:t>
            </a:r>
            <a:r>
              <a:rPr lang="en-US" dirty="0" err="1"/>
              <a:t>equiv</a:t>
            </a:r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F998106-2314-154E-B9E2-5116996DC8E0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88933" y="2539712"/>
            <a:ext cx="11014134" cy="3027711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equ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&lt;symbol&gt;, </a:t>
            </a:r>
            <a:r>
              <a:rPr lang="en-US" sz="22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&lt;expression&gt;</a:t>
            </a:r>
          </a:p>
          <a:p>
            <a:pPr lvl="1"/>
            <a:r>
              <a:rPr lang="en-US" sz="2200" dirty="0">
                <a:solidFill>
                  <a:schemeClr val="accent1"/>
                </a:solidFill>
              </a:rPr>
              <a:t>Defines </a:t>
            </a:r>
            <a:r>
              <a:rPr lang="en-US" sz="2200" dirty="0">
                <a:solidFill>
                  <a:schemeClr val="tx2"/>
                </a:solidFill>
              </a:rPr>
              <a:t>and</a:t>
            </a:r>
            <a:r>
              <a:rPr lang="en-US" sz="2200" dirty="0">
                <a:solidFill>
                  <a:schemeClr val="accent1"/>
                </a:solidFill>
              </a:rPr>
              <a:t> sets the value </a:t>
            </a:r>
            <a:r>
              <a:rPr lang="en-US" sz="2200" dirty="0"/>
              <a:t>of a </a:t>
            </a:r>
            <a:r>
              <a:rPr lang="en-US" sz="2200" dirty="0">
                <a:solidFill>
                  <a:srgbClr val="00B050"/>
                </a:solidFill>
              </a:rPr>
              <a:t>symbol</a:t>
            </a:r>
            <a:r>
              <a:rPr lang="en-US" sz="2200" dirty="0"/>
              <a:t> to the </a:t>
            </a:r>
            <a:r>
              <a:rPr lang="en-US" sz="2200" dirty="0">
                <a:solidFill>
                  <a:schemeClr val="accent1"/>
                </a:solidFill>
              </a:rPr>
              <a:t>evaluation</a:t>
            </a:r>
            <a:r>
              <a:rPr lang="en-US" sz="2200" dirty="0"/>
              <a:t> of the </a:t>
            </a:r>
            <a:r>
              <a:rPr lang="en-US" sz="2200" dirty="0">
                <a:solidFill>
                  <a:schemeClr val="accent1"/>
                </a:solidFill>
              </a:rPr>
              <a:t>expression </a:t>
            </a:r>
          </a:p>
          <a:p>
            <a:pPr lvl="1"/>
            <a:r>
              <a:rPr lang="en-US" sz="2200" dirty="0"/>
              <a:t>Used for specifying constants, like a </a:t>
            </a:r>
            <a:r>
              <a:rPr lang="en-US" sz="22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#define </a:t>
            </a:r>
            <a:r>
              <a:rPr lang="en-US" sz="2200" dirty="0"/>
              <a:t>in C</a:t>
            </a:r>
          </a:p>
          <a:p>
            <a:pPr lvl="1"/>
            <a:r>
              <a:rPr lang="en-US" sz="2200" dirty="0"/>
              <a:t>You can </a:t>
            </a:r>
            <a:r>
              <a:rPr lang="en-US" sz="2200" dirty="0">
                <a:solidFill>
                  <a:srgbClr val="C00000"/>
                </a:solidFill>
              </a:rPr>
              <a:t>(re)</a:t>
            </a:r>
            <a:r>
              <a:rPr lang="en-US" sz="2200" dirty="0"/>
              <a:t>set a symbol many times in the file, </a:t>
            </a:r>
            <a:r>
              <a:rPr lang="en-US" sz="2200" dirty="0">
                <a:solidFill>
                  <a:srgbClr val="C00000"/>
                </a:solidFill>
              </a:rPr>
              <a:t>last one seen applies</a:t>
            </a:r>
          </a:p>
          <a:p>
            <a:pPr marL="354012" lvl="1" indent="0">
              <a:buNone/>
            </a:pP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		.</a:t>
            </a:r>
            <a:r>
              <a:rPr lang="en-US" sz="2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equ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22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BLKSZ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,  </a:t>
            </a:r>
            <a:r>
              <a:rPr lang="en-US" sz="22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10240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      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buffer size in bytes</a:t>
            </a:r>
          </a:p>
          <a:p>
            <a:pPr marL="354012" lvl="1" indent="0">
              <a:buNone/>
            </a:pP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other lines</a:t>
            </a:r>
          </a:p>
          <a:p>
            <a:pPr marL="354012" lvl="1" indent="0">
              <a:buNone/>
            </a:pP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		.</a:t>
            </a:r>
            <a:r>
              <a:rPr lang="en-US" sz="2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equ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22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BLKSZ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,  </a:t>
            </a:r>
            <a:r>
              <a:rPr lang="en-US" sz="22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1024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       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buffer size in bytes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18AE3D0-727E-A244-8908-0F3CC001E66B}"/>
              </a:ext>
            </a:extLst>
          </p:cNvPr>
          <p:cNvSpPr/>
          <p:nvPr/>
        </p:nvSpPr>
        <p:spPr bwMode="auto">
          <a:xfrm>
            <a:off x="1243737" y="706630"/>
            <a:ext cx="9210588" cy="1045131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equ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BLKSZ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  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10240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 // buffer size in bytes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 .</a:t>
            </a: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equ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BUFCNT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100*4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// buffer for 100 </a:t>
            </a:r>
            <a:r>
              <a:rPr 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ints</a:t>
            </a:r>
            <a:endParaRPr lang="en-US" sz="20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equ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BLKSZ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  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STRSZ * 4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 // redefine BLKSZ from here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C6F422-5302-8E46-8B68-5B1061793167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900671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5" grpId="0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795E3BE-1A73-2642-DC71-7F5582B123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7" y="79997"/>
            <a:ext cx="10515600" cy="542316"/>
          </a:xfrm>
        </p:spPr>
        <p:txBody>
          <a:bodyPr/>
          <a:lstStyle/>
          <a:p>
            <a:r>
              <a:rPr lang="en-US" dirty="0"/>
              <a:t>Example: Assembler Directive and Instructions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425E69F9-C325-2F00-F87E-A9F19DD07602}"/>
              </a:ext>
            </a:extLst>
          </p:cNvPr>
          <p:cNvSpPr/>
          <p:nvPr/>
        </p:nvSpPr>
        <p:spPr bwMode="auto">
          <a:xfrm>
            <a:off x="3415190" y="1471186"/>
            <a:ext cx="8124142" cy="313539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  10              	      </a:t>
            </a:r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4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equ</a:t>
            </a:r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24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, 0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  11              	</a:t>
            </a:r>
            <a:r>
              <a:rPr lang="en-US" sz="24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  12 300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sz="24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0A0E1        	 mov     r</a:t>
            </a:r>
            <a:r>
              <a:rPr lang="en-US" sz="24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, r</a:t>
            </a:r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 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  13              	.</a:t>
            </a:r>
            <a:r>
              <a:rPr lang="en-US" sz="24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Lloop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  14 300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043083E2          add     r3, r3, 4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  15 300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001093E5         	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ldr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    r1, [r3]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  16 300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00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0051E3         	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    r1, </a:t>
            </a:r>
            <a:r>
              <a:rPr lang="en-US" sz="24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  17 301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FBFFFF1A         	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bne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    </a:t>
            </a:r>
            <a:r>
              <a:rPr lang="en-US" sz="24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4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Lloop</a:t>
            </a:r>
            <a:endParaRPr lang="en-US" sz="2400" dirty="0">
              <a:solidFill>
                <a:srgbClr val="C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D7FD698-49A3-FE47-FBAC-89065F29B4F1}"/>
              </a:ext>
            </a:extLst>
          </p:cNvPr>
          <p:cNvGrpSpPr/>
          <p:nvPr/>
        </p:nvGrpSpPr>
        <p:grpSpPr>
          <a:xfrm>
            <a:off x="3694434" y="4462670"/>
            <a:ext cx="8233344" cy="2182248"/>
            <a:chOff x="1613684" y="-681747"/>
            <a:chExt cx="8233344" cy="2182248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7FA5A2B-627D-1CC6-47BB-908BB2C3689C}"/>
                </a:ext>
              </a:extLst>
            </p:cNvPr>
            <p:cNvSpPr txBox="1"/>
            <p:nvPr/>
          </p:nvSpPr>
          <p:spPr>
            <a:xfrm>
              <a:off x="1613684" y="792615"/>
              <a:ext cx="8233344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2C895B"/>
                  </a:solidFill>
                </a:rPr>
                <a:t>Instruction Memory Addresses </a:t>
              </a:r>
              <a:r>
                <a:rPr lang="en-US" sz="2000" dirty="0">
                  <a:solidFill>
                    <a:schemeClr val="accent1"/>
                  </a:solidFill>
                </a:rPr>
                <a:t>(lowest </a:t>
              </a:r>
              <a:r>
                <a:rPr lang="en-US" sz="2000" dirty="0">
                  <a:solidFill>
                    <a:srgbClr val="7030A0"/>
                  </a:solidFill>
                </a:rPr>
                <a:t>2-bits are always are 00)</a:t>
              </a:r>
            </a:p>
            <a:p>
              <a:r>
                <a:rPr lang="en-US" sz="2000" dirty="0">
                  <a:solidFill>
                    <a:schemeClr val="accent1"/>
                  </a:solidFill>
                </a:rPr>
                <a:t>Notice alignment and how addresses increase by 4 (32-bit instructions)</a:t>
              </a:r>
            </a:p>
          </p:txBody>
        </p:sp>
        <p:sp>
          <p:nvSpPr>
            <p:cNvPr id="11" name="Up Arrow 10">
              <a:extLst>
                <a:ext uri="{FF2B5EF4-FFF2-40B4-BE49-F238E27FC236}">
                  <a16:creationId xmlns:a16="http://schemas.microsoft.com/office/drawing/2014/main" id="{9598CB3F-24F8-F778-D33F-BD2AF5513D93}"/>
                </a:ext>
              </a:extLst>
            </p:cNvPr>
            <p:cNvSpPr/>
            <p:nvPr/>
          </p:nvSpPr>
          <p:spPr>
            <a:xfrm>
              <a:off x="2522260" y="-681747"/>
              <a:ext cx="147895" cy="1410596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F1C00E8-910D-1B28-7A9C-722CAE8FFE0F}"/>
              </a:ext>
            </a:extLst>
          </p:cNvPr>
          <p:cNvGrpSpPr/>
          <p:nvPr/>
        </p:nvGrpSpPr>
        <p:grpSpPr>
          <a:xfrm>
            <a:off x="634877" y="1270846"/>
            <a:ext cx="2825729" cy="1347700"/>
            <a:chOff x="1993066" y="510899"/>
            <a:chExt cx="2825729" cy="134770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69913D8-FCAD-4A26-2958-04280DA501D9}"/>
                </a:ext>
              </a:extLst>
            </p:cNvPr>
            <p:cNvSpPr txBox="1"/>
            <p:nvPr/>
          </p:nvSpPr>
          <p:spPr>
            <a:xfrm>
              <a:off x="1993066" y="510899"/>
              <a:ext cx="2522194" cy="132343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2C895B"/>
                  </a:solidFill>
                </a:rPr>
                <a:t>Regular label </a:t>
              </a:r>
              <a:r>
                <a:rPr lang="en-US" sz="2000" dirty="0">
                  <a:solidFill>
                    <a:srgbClr val="FF0000"/>
                  </a:solidFill>
                </a:rPr>
                <a:t>main</a:t>
              </a:r>
            </a:p>
            <a:p>
              <a:r>
                <a:rPr lang="en-US" sz="2000" dirty="0">
                  <a:solidFill>
                    <a:schemeClr val="accent1"/>
                  </a:solidFill>
                </a:rPr>
                <a:t>is associated with memory location </a:t>
              </a:r>
              <a:r>
                <a:rPr lang="en-US" sz="2000" dirty="0">
                  <a:solidFill>
                    <a:schemeClr val="tx2"/>
                  </a:solidFill>
                </a:rPr>
                <a:t>0x3000</a:t>
              </a:r>
            </a:p>
          </p:txBody>
        </p:sp>
        <p:sp>
          <p:nvSpPr>
            <p:cNvPr id="16" name="Up Arrow 15">
              <a:extLst>
                <a:ext uri="{FF2B5EF4-FFF2-40B4-BE49-F238E27FC236}">
                  <a16:creationId xmlns:a16="http://schemas.microsoft.com/office/drawing/2014/main" id="{9F099500-7481-EAF1-3767-EED510C8C65A}"/>
                </a:ext>
              </a:extLst>
            </p:cNvPr>
            <p:cNvSpPr/>
            <p:nvPr/>
          </p:nvSpPr>
          <p:spPr>
            <a:xfrm rot="5400000">
              <a:off x="4571447" y="1611251"/>
              <a:ext cx="194734" cy="299962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C012CD3-F33B-CCDF-3BC3-ACA54CD57B28}"/>
              </a:ext>
            </a:extLst>
          </p:cNvPr>
          <p:cNvGrpSpPr/>
          <p:nvPr/>
        </p:nvGrpSpPr>
        <p:grpSpPr>
          <a:xfrm>
            <a:off x="593034" y="2797133"/>
            <a:ext cx="2822156" cy="1381244"/>
            <a:chOff x="1996639" y="1177033"/>
            <a:chExt cx="2822156" cy="1381244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037D442-EC72-93CC-983B-3A3BD1222DE4}"/>
                </a:ext>
              </a:extLst>
            </p:cNvPr>
            <p:cNvSpPr txBox="1"/>
            <p:nvPr/>
          </p:nvSpPr>
          <p:spPr>
            <a:xfrm>
              <a:off x="1996639" y="1234838"/>
              <a:ext cx="2522194" cy="132343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2C895B"/>
                  </a:solidFill>
                </a:rPr>
                <a:t>Local label </a:t>
              </a:r>
              <a:r>
                <a:rPr lang="en-US" sz="2000" dirty="0">
                  <a:solidFill>
                    <a:srgbClr val="FF0000"/>
                  </a:solidFill>
                </a:rPr>
                <a:t>.</a:t>
              </a:r>
              <a:r>
                <a:rPr lang="en-US" sz="2000" dirty="0" err="1">
                  <a:solidFill>
                    <a:srgbClr val="FF0000"/>
                  </a:solidFill>
                </a:rPr>
                <a:t>Lloop</a:t>
              </a:r>
              <a:endParaRPr lang="en-US" sz="2000" dirty="0">
                <a:solidFill>
                  <a:srgbClr val="FF0000"/>
                </a:solidFill>
              </a:endParaRPr>
            </a:p>
            <a:p>
              <a:r>
                <a:rPr lang="en-US" sz="2000" dirty="0">
                  <a:solidFill>
                    <a:schemeClr val="accent1"/>
                  </a:solidFill>
                </a:rPr>
                <a:t>is associated with memory location </a:t>
              </a:r>
              <a:r>
                <a:rPr lang="en-US" sz="2000" dirty="0">
                  <a:solidFill>
                    <a:schemeClr val="tx2"/>
                  </a:solidFill>
                </a:rPr>
                <a:t>0x3004</a:t>
              </a:r>
            </a:p>
          </p:txBody>
        </p:sp>
        <p:sp>
          <p:nvSpPr>
            <p:cNvPr id="19" name="Up Arrow 18">
              <a:extLst>
                <a:ext uri="{FF2B5EF4-FFF2-40B4-BE49-F238E27FC236}">
                  <a16:creationId xmlns:a16="http://schemas.microsoft.com/office/drawing/2014/main" id="{07CD21FE-D49F-30E5-7D9E-D5DC032560A5}"/>
                </a:ext>
              </a:extLst>
            </p:cNvPr>
            <p:cNvSpPr/>
            <p:nvPr/>
          </p:nvSpPr>
          <p:spPr>
            <a:xfrm rot="5400000">
              <a:off x="4571447" y="1124419"/>
              <a:ext cx="194734" cy="299962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67EBAD0-B5C1-C416-D9D3-B531EA26AFB8}"/>
              </a:ext>
            </a:extLst>
          </p:cNvPr>
          <p:cNvGrpSpPr/>
          <p:nvPr/>
        </p:nvGrpSpPr>
        <p:grpSpPr>
          <a:xfrm>
            <a:off x="4486029" y="608499"/>
            <a:ext cx="4472012" cy="981055"/>
            <a:chOff x="4234666" y="627473"/>
            <a:chExt cx="4472012" cy="981055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E1BFF52B-21AD-892C-ABAB-C73E60C7430E}"/>
                </a:ext>
              </a:extLst>
            </p:cNvPr>
            <p:cNvGrpSpPr/>
            <p:nvPr/>
          </p:nvGrpSpPr>
          <p:grpSpPr>
            <a:xfrm>
              <a:off x="4234666" y="627473"/>
              <a:ext cx="4472012" cy="981055"/>
              <a:chOff x="1738286" y="1416959"/>
              <a:chExt cx="4472012" cy="981055"/>
            </a:xfrm>
          </p:grpSpPr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B553E83-5E79-4848-4E98-04BD77202045}"/>
                  </a:ext>
                </a:extLst>
              </p:cNvPr>
              <p:cNvSpPr txBox="1"/>
              <p:nvPr/>
            </p:nvSpPr>
            <p:spPr>
              <a:xfrm>
                <a:off x="1738286" y="1416959"/>
                <a:ext cx="4472012" cy="707886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5400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chemeClr val="accent1"/>
                    </a:solidFill>
                  </a:rPr>
                  <a:t>assembler directive </a:t>
                </a:r>
                <a:r>
                  <a:rPr lang="en-US" sz="2000" dirty="0">
                    <a:solidFill>
                      <a:srgbClr val="7030A0"/>
                    </a:solidFill>
                  </a:rPr>
                  <a:t>.</a:t>
                </a:r>
                <a:r>
                  <a:rPr lang="en-US" sz="2000" dirty="0" err="1">
                    <a:solidFill>
                      <a:srgbClr val="7030A0"/>
                    </a:solidFill>
                  </a:rPr>
                  <a:t>equ</a:t>
                </a:r>
                <a:r>
                  <a:rPr lang="en-US" sz="2000" dirty="0">
                    <a:solidFill>
                      <a:srgbClr val="7030A0"/>
                    </a:solidFill>
                  </a:rPr>
                  <a:t> </a:t>
                </a:r>
                <a:r>
                  <a:rPr lang="en-US" sz="2000" dirty="0">
                    <a:solidFill>
                      <a:schemeClr val="accent1"/>
                    </a:solidFill>
                  </a:rPr>
                  <a:t>does not allocate any memory (NULL = 0)</a:t>
                </a:r>
                <a:endParaRPr lang="en-US" sz="2000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22" name="Up Arrow 21">
                <a:extLst>
                  <a:ext uri="{FF2B5EF4-FFF2-40B4-BE49-F238E27FC236}">
                    <a16:creationId xmlns:a16="http://schemas.microsoft.com/office/drawing/2014/main" id="{E7681929-AFA3-DD7A-05BD-411151FED219}"/>
                  </a:ext>
                </a:extLst>
              </p:cNvPr>
              <p:cNvSpPr/>
              <p:nvPr/>
            </p:nvSpPr>
            <p:spPr>
              <a:xfrm rot="10800000">
                <a:off x="5619823" y="2098052"/>
                <a:ext cx="194734" cy="299962"/>
              </a:xfrm>
              <a:prstGeom prst="up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3" name="Up Arrow 22">
              <a:extLst>
                <a:ext uri="{FF2B5EF4-FFF2-40B4-BE49-F238E27FC236}">
                  <a16:creationId xmlns:a16="http://schemas.microsoft.com/office/drawing/2014/main" id="{3B049F48-791A-1C3E-A035-9D2C687FF043}"/>
                </a:ext>
              </a:extLst>
            </p:cNvPr>
            <p:cNvSpPr/>
            <p:nvPr/>
          </p:nvSpPr>
          <p:spPr>
            <a:xfrm rot="10800000">
              <a:off x="5204631" y="1348356"/>
              <a:ext cx="194734" cy="220562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4B943FA-39C8-808E-8E92-6DF60E6FD9D3}"/>
              </a:ext>
            </a:extLst>
          </p:cNvPr>
          <p:cNvGrpSpPr/>
          <p:nvPr/>
        </p:nvGrpSpPr>
        <p:grpSpPr>
          <a:xfrm>
            <a:off x="4822578" y="4462670"/>
            <a:ext cx="6976718" cy="1147000"/>
            <a:chOff x="2589428" y="-834147"/>
            <a:chExt cx="6976718" cy="1147000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A7D84A1-EEF2-B90A-CFFD-0D676FC3582F}"/>
                </a:ext>
              </a:extLst>
            </p:cNvPr>
            <p:cNvSpPr txBox="1"/>
            <p:nvPr/>
          </p:nvSpPr>
          <p:spPr>
            <a:xfrm>
              <a:off x="2589428" y="-395033"/>
              <a:ext cx="6976718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Memory Contents</a:t>
              </a:r>
            </a:p>
            <a:p>
              <a:r>
                <a:rPr lang="en-US" sz="2000" dirty="0">
                  <a:solidFill>
                    <a:srgbClr val="FF0000"/>
                  </a:solidFill>
                </a:rPr>
                <a:t>Warning contents shown in </a:t>
              </a:r>
              <a:r>
                <a:rPr lang="en-US" sz="2000" i="1" dirty="0">
                  <a:solidFill>
                    <a:srgbClr val="FF0000"/>
                  </a:solidFill>
                </a:rPr>
                <a:t>"reverse"  </a:t>
              </a:r>
              <a:r>
                <a:rPr lang="en-US" sz="2000" dirty="0">
                  <a:solidFill>
                    <a:srgbClr val="FF0000"/>
                  </a:solidFill>
                </a:rPr>
                <a:t>byte order: </a:t>
              </a:r>
              <a:r>
                <a:rPr lang="en-US" sz="2000" dirty="0" err="1">
                  <a:solidFill>
                    <a:srgbClr val="FF0000"/>
                  </a:solidFill>
                </a:rPr>
                <a:t>Lsb</a:t>
              </a:r>
              <a:r>
                <a:rPr lang="en-US" sz="2000" dirty="0">
                  <a:solidFill>
                    <a:srgbClr val="FF0000"/>
                  </a:solidFill>
                </a:rPr>
                <a:t> – </a:t>
              </a:r>
              <a:r>
                <a:rPr lang="en-US" sz="2000" dirty="0" err="1">
                  <a:solidFill>
                    <a:srgbClr val="FF0000"/>
                  </a:solidFill>
                </a:rPr>
                <a:t>Msb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26" name="Up Arrow 25">
              <a:extLst>
                <a:ext uri="{FF2B5EF4-FFF2-40B4-BE49-F238E27FC236}">
                  <a16:creationId xmlns:a16="http://schemas.microsoft.com/office/drawing/2014/main" id="{592E0A4F-E09E-B1AF-E189-DF8F5CA9F3E4}"/>
                </a:ext>
              </a:extLst>
            </p:cNvPr>
            <p:cNvSpPr/>
            <p:nvPr/>
          </p:nvSpPr>
          <p:spPr>
            <a:xfrm>
              <a:off x="3373332" y="-834147"/>
              <a:ext cx="147895" cy="407504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7C488E34-376B-17D7-3286-7550BBBB8AB3}"/>
              </a:ext>
            </a:extLst>
          </p:cNvPr>
          <p:cNvSpPr txBox="1"/>
          <p:nvPr/>
        </p:nvSpPr>
        <p:spPr>
          <a:xfrm>
            <a:off x="284161" y="5131369"/>
            <a:ext cx="3350597" cy="923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output generated with</a:t>
            </a:r>
          </a:p>
          <a:p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gcc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-c -</a:t>
            </a:r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Wa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,-</a:t>
            </a:r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ahlns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space.S</a:t>
            </a:r>
            <a:endParaRPr lang="en-US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partial output is shown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ABDEE7A-BE67-FB10-8F7A-9EAC6ECBA39E}"/>
              </a:ext>
            </a:extLst>
          </p:cNvPr>
          <p:cNvSpPr txBox="1"/>
          <p:nvPr/>
        </p:nvSpPr>
        <p:spPr>
          <a:xfrm>
            <a:off x="10287000" y="1117155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space.S</a:t>
            </a:r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1581B6C-0239-E3C8-185E-7DA06199ACAF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2" name="Frame 1">
            <a:extLst>
              <a:ext uri="{FF2B5EF4-FFF2-40B4-BE49-F238E27FC236}">
                <a16:creationId xmlns:a16="http://schemas.microsoft.com/office/drawing/2014/main" id="{106D5B4E-0006-7A33-689E-AF1A6009F305}"/>
              </a:ext>
            </a:extLst>
          </p:cNvPr>
          <p:cNvSpPr/>
          <p:nvPr/>
        </p:nvSpPr>
        <p:spPr>
          <a:xfrm>
            <a:off x="4379165" y="1558571"/>
            <a:ext cx="2263702" cy="424543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Bent Arrow 7">
            <a:extLst>
              <a:ext uri="{FF2B5EF4-FFF2-40B4-BE49-F238E27FC236}">
                <a16:creationId xmlns:a16="http://schemas.microsoft.com/office/drawing/2014/main" id="{2EB2EF3B-EFBF-42AE-2685-1D57AA3FD18A}"/>
              </a:ext>
            </a:extLst>
          </p:cNvPr>
          <p:cNvSpPr/>
          <p:nvPr/>
        </p:nvSpPr>
        <p:spPr>
          <a:xfrm rot="5400000" flipV="1">
            <a:off x="5797113" y="930818"/>
            <a:ext cx="212227" cy="2600432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Bent Arrow 30">
            <a:extLst>
              <a:ext uri="{FF2B5EF4-FFF2-40B4-BE49-F238E27FC236}">
                <a16:creationId xmlns:a16="http://schemas.microsoft.com/office/drawing/2014/main" id="{508C1563-FDD9-2BA8-1EF6-64FF61AAC17F}"/>
              </a:ext>
            </a:extLst>
          </p:cNvPr>
          <p:cNvSpPr/>
          <p:nvPr/>
        </p:nvSpPr>
        <p:spPr>
          <a:xfrm rot="5400000" flipV="1">
            <a:off x="5871060" y="1642041"/>
            <a:ext cx="212227" cy="2600432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2" name="Bent Arrow 31">
            <a:extLst>
              <a:ext uri="{FF2B5EF4-FFF2-40B4-BE49-F238E27FC236}">
                <a16:creationId xmlns:a16="http://schemas.microsoft.com/office/drawing/2014/main" id="{9F48EA9D-4812-45E1-EF8D-CDEFECA54795}"/>
              </a:ext>
            </a:extLst>
          </p:cNvPr>
          <p:cNvSpPr/>
          <p:nvPr/>
        </p:nvSpPr>
        <p:spPr>
          <a:xfrm flipV="1">
            <a:off x="10128047" y="1866928"/>
            <a:ext cx="158953" cy="2150657"/>
          </a:xfrm>
          <a:prstGeom prst="bentArrow">
            <a:avLst>
              <a:gd name="adj1" fmla="val 17048"/>
              <a:gd name="adj2" fmla="val 31627"/>
              <a:gd name="adj3" fmla="val 25000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8513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2" grpId="0" animBg="1"/>
      <p:bldP spid="8" grpId="0" animBg="1"/>
      <p:bldP spid="31" grpId="0" animBg="1"/>
      <p:bldP spid="32" grpId="0" animBg="1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44A61F-C9B5-D64D-983D-48C171109F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164" y="0"/>
            <a:ext cx="10515600" cy="477155"/>
          </a:xfrm>
        </p:spPr>
        <p:txBody>
          <a:bodyPr/>
          <a:lstStyle/>
          <a:p>
            <a:r>
              <a:rPr lang="en-US" dirty="0"/>
              <a:t>Function Header and Footer Assembler Directives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DC5C90-C73C-4D41-9383-BE1D54873C91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67649" y="2499245"/>
            <a:ext cx="11560129" cy="4178943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.global </a:t>
            </a:r>
            <a:r>
              <a:rPr lang="en-US" sz="1600" b="1" dirty="0" err="1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function_name</a:t>
            </a:r>
            <a:endParaRPr lang="en-US" sz="1600" b="1" dirty="0">
              <a:solidFill>
                <a:srgbClr val="F3753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600" dirty="0">
                <a:solidFill>
                  <a:schemeClr val="tx2"/>
                </a:solidFill>
                <a:cs typeface="Courier New" panose="02070309020205020404" pitchFamily="49" charset="0"/>
              </a:rPr>
              <a:t>Exports the function name to other files. </a:t>
            </a:r>
            <a:r>
              <a:rPr lang="en-US" sz="1600" b="1" u="sng" dirty="0">
                <a:solidFill>
                  <a:srgbClr val="0070C0"/>
                </a:solidFill>
                <a:cs typeface="Courier New" panose="02070309020205020404" pitchFamily="49" charset="0"/>
              </a:rPr>
              <a:t>Required</a:t>
            </a:r>
            <a:r>
              <a:rPr lang="en-US" sz="1600" b="1" dirty="0">
                <a:solidFill>
                  <a:srgbClr val="0070C0"/>
                </a:solidFill>
                <a:cs typeface="Courier New" panose="02070309020205020404" pitchFamily="49" charset="0"/>
              </a:rPr>
              <a:t> for main function, </a:t>
            </a:r>
            <a:r>
              <a:rPr lang="en-US" sz="1600" dirty="0">
                <a:solidFill>
                  <a:schemeClr val="tx2"/>
                </a:solidFill>
                <a:cs typeface="Courier New" panose="02070309020205020404" pitchFamily="49" charset="0"/>
              </a:rPr>
              <a:t>optional for others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.type </a:t>
            </a:r>
            <a:r>
              <a:rPr lang="en-US" sz="1600" b="1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600" b="1" dirty="0">
                <a:solidFill>
                  <a:srgbClr val="F3744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%function </a:t>
            </a:r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600" dirty="0"/>
              <a:t>The</a:t>
            </a:r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.type </a:t>
            </a:r>
            <a:r>
              <a:rPr lang="en-US" sz="1600" dirty="0"/>
              <a:t>directive sets the </a:t>
            </a:r>
            <a:r>
              <a:rPr lang="en-US" sz="1600" b="1" dirty="0">
                <a:solidFill>
                  <a:schemeClr val="accent1"/>
                </a:solidFill>
              </a:rPr>
              <a:t>type of a symbol/label name</a:t>
            </a:r>
          </a:p>
          <a:p>
            <a:pPr lvl="1"/>
            <a:r>
              <a:rPr lang="en-US" sz="1600" dirty="0"/>
              <a:t> </a:t>
            </a:r>
            <a:r>
              <a:rPr lang="en-US" sz="1600" b="1" dirty="0">
                <a:solidFill>
                  <a:srgbClr val="F3744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%function </a:t>
            </a:r>
            <a:r>
              <a:rPr lang="en-US" sz="1600" dirty="0">
                <a:cs typeface="Courier New" panose="02070309020205020404" pitchFamily="49" charset="0"/>
              </a:rPr>
              <a:t>specifies </a:t>
            </a:r>
            <a:r>
              <a:rPr lang="en-US" sz="1600" dirty="0"/>
              <a:t>that </a:t>
            </a:r>
            <a:r>
              <a:rPr lang="en-US" sz="1600" b="1" dirty="0">
                <a:solidFill>
                  <a:schemeClr val="accent3"/>
                </a:solidFill>
              </a:rPr>
              <a:t>name</a:t>
            </a:r>
            <a:r>
              <a:rPr lang="en-US" sz="1600" dirty="0"/>
              <a:t> is a function (name is the address of the first instruction)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b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FP_OFF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600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  <a:p>
            <a:pPr lvl="1"/>
            <a:r>
              <a:rPr lang="en-US" sz="1600" dirty="0">
                <a:cs typeface="Courier New" panose="02070309020205020404" pitchFamily="49" charset="0"/>
              </a:rPr>
              <a:t>Used for basic stack frame setup; the number 4 will change – later slides</a:t>
            </a:r>
            <a:endParaRPr lang="en-US" sz="1600" dirty="0">
              <a:solidFill>
                <a:schemeClr val="accent1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600" dirty="0"/>
              <a:t>.</a:t>
            </a:r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size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600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bytes </a:t>
            </a:r>
          </a:p>
          <a:p>
            <a:pPr lvl="1"/>
            <a:r>
              <a:rPr lang="en-US" sz="1600" dirty="0">
                <a:cs typeface="Courier New" panose="02070309020205020404" pitchFamily="49" charset="0"/>
              </a:rPr>
              <a:t>The </a:t>
            </a:r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.size </a:t>
            </a:r>
            <a:r>
              <a:rPr lang="en-US" sz="1600" dirty="0"/>
              <a:t>directive is used to </a:t>
            </a:r>
            <a:r>
              <a:rPr lang="en-US" sz="1600" dirty="0">
                <a:solidFill>
                  <a:schemeClr val="accent1"/>
                </a:solidFill>
              </a:rPr>
              <a:t>set the size associated with a symbol</a:t>
            </a:r>
          </a:p>
          <a:p>
            <a:pPr lvl="1"/>
            <a:r>
              <a:rPr lang="en-US" sz="1600" dirty="0"/>
              <a:t>Used by the linker to exclude unneeded code and/or data when creating an executable file</a:t>
            </a:r>
          </a:p>
          <a:p>
            <a:pPr lvl="1"/>
            <a:r>
              <a:rPr lang="en-US" sz="1600" dirty="0"/>
              <a:t>It is also used by the </a:t>
            </a:r>
            <a:r>
              <a:rPr lang="en-US" sz="1600" b="1" dirty="0"/>
              <a:t>debugger</a:t>
            </a:r>
            <a:r>
              <a:rPr lang="en-US" sz="1600" dirty="0"/>
              <a:t> </a:t>
            </a:r>
            <a:r>
              <a:rPr lang="en-US" sz="1600" dirty="0" err="1"/>
              <a:t>gdb</a:t>
            </a:r>
            <a:endParaRPr lang="en-US" sz="1600" dirty="0"/>
          </a:p>
          <a:p>
            <a:pPr lvl="1"/>
            <a:r>
              <a:rPr lang="en-US" sz="1600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bytes</a:t>
            </a:r>
            <a:r>
              <a:rPr lang="en-US" sz="1600" b="1" dirty="0">
                <a:solidFill>
                  <a:schemeClr val="accent1"/>
                </a:solidFill>
              </a:rPr>
              <a:t> is best calculated as an expression: (period is the current address in a memory segment)</a:t>
            </a:r>
          </a:p>
          <a:p>
            <a:pPr marL="354012" lvl="1" indent="0">
              <a:buNone/>
            </a:pPr>
            <a:r>
              <a:rPr lang="en-US" sz="1600" dirty="0"/>
              <a:t>	.</a:t>
            </a:r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size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(. – name)</a:t>
            </a:r>
            <a:endParaRPr lang="en-US" sz="1600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F8F8AFA-BDEF-694B-BD87-73A4B5F74428}"/>
              </a:ext>
            </a:extLst>
          </p:cNvPr>
          <p:cNvSpPr/>
          <p:nvPr/>
        </p:nvSpPr>
        <p:spPr bwMode="auto">
          <a:xfrm>
            <a:off x="3394410" y="372434"/>
            <a:ext cx="8533368" cy="2375297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	 </a:t>
            </a:r>
            <a:r>
              <a:rPr lang="en-US" sz="1600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.text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	 .</a:t>
            </a:r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global</a:t>
            </a:r>
            <a:r>
              <a:rPr lang="en-US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myfunc</a:t>
            </a:r>
            <a:r>
              <a:rPr lang="en-US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          // make </a:t>
            </a:r>
            <a:r>
              <a:rPr lang="en-US" sz="16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myfunc</a:t>
            </a:r>
            <a:r>
              <a:rPr lang="en-US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global for linking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	 .</a:t>
            </a:r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</a:t>
            </a:r>
            <a:r>
              <a:rPr lang="en-US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  </a:t>
            </a:r>
            <a:r>
              <a:rPr lang="en-US" sz="16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myfunc</a:t>
            </a:r>
            <a:r>
              <a:rPr lang="en-US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600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%function </a:t>
            </a:r>
            <a:r>
              <a:rPr lang="en-US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define </a:t>
            </a:r>
            <a:r>
              <a:rPr lang="en-US" sz="16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myfunc</a:t>
            </a:r>
            <a:r>
              <a:rPr lang="en-US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to be a function</a:t>
            </a:r>
          </a:p>
          <a:p>
            <a:r>
              <a:rPr lang="en-US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.</a:t>
            </a:r>
            <a:r>
              <a:rPr lang="en-US" sz="1600" b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    </a:t>
            </a:r>
            <a:r>
              <a:rPr lang="en-US" sz="16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FP_OFF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,  4        //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fp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offset in main stack frame</a:t>
            </a:r>
            <a:endParaRPr lang="en-US" sz="1600" b="1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myfunc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  // function prologue, stack frame setup</a:t>
            </a:r>
          </a:p>
          <a:p>
            <a:pPr lvl="2"/>
            <a:r>
              <a:rPr lang="en-US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// your code</a:t>
            </a:r>
          </a:p>
          <a:p>
            <a:r>
              <a:rPr lang="en-US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  // function epilogue, stack frame teardown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	 .</a:t>
            </a:r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size</a:t>
            </a:r>
            <a:r>
              <a:rPr lang="en-US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myfunc</a:t>
            </a:r>
            <a:r>
              <a:rPr lang="en-US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(. – </a:t>
            </a:r>
            <a:r>
              <a:rPr lang="en-US" sz="16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myfunc</a:t>
            </a:r>
            <a:r>
              <a:rPr lang="en-US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3BC91EA-B772-6D48-B0CC-2E3C2079EAA0}"/>
              </a:ext>
            </a:extLst>
          </p:cNvPr>
          <p:cNvGrpSpPr/>
          <p:nvPr/>
        </p:nvGrpSpPr>
        <p:grpSpPr>
          <a:xfrm>
            <a:off x="211581" y="791956"/>
            <a:ext cx="3310662" cy="1477328"/>
            <a:chOff x="85557" y="5029693"/>
            <a:chExt cx="3310662" cy="1477328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40208B7-DC86-754C-965F-66550A19A31B}"/>
                </a:ext>
              </a:extLst>
            </p:cNvPr>
            <p:cNvSpPr txBox="1"/>
            <p:nvPr/>
          </p:nvSpPr>
          <p:spPr>
            <a:xfrm>
              <a:off x="85557" y="5029693"/>
              <a:ext cx="2842679" cy="1477328"/>
            </a:xfrm>
            <a:prstGeom prst="rect">
              <a:avLst/>
            </a:prstGeom>
            <a:noFill/>
            <a:ln w="34925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b="1" dirty="0">
                  <a:solidFill>
                    <a:srgbClr val="F3753F"/>
                  </a:solidFill>
                </a:rPr>
                <a:t>function entry point</a:t>
              </a:r>
            </a:p>
            <a:p>
              <a:pPr algn="r"/>
              <a:r>
                <a:rPr lang="en-US" dirty="0"/>
                <a:t>address of the first instruction in the function</a:t>
              </a:r>
            </a:p>
            <a:p>
              <a:pPr algn="r"/>
              <a:r>
                <a:rPr lang="en-US" b="1" dirty="0">
                  <a:solidFill>
                    <a:srgbClr val="FF0000"/>
                  </a:solidFill>
                </a:rPr>
                <a:t>Must not be a local label (does not start with .L) </a:t>
              </a:r>
            </a:p>
          </p:txBody>
        </p:sp>
        <p:sp>
          <p:nvSpPr>
            <p:cNvPr id="11" name="Right Arrow 10">
              <a:extLst>
                <a:ext uri="{FF2B5EF4-FFF2-40B4-BE49-F238E27FC236}">
                  <a16:creationId xmlns:a16="http://schemas.microsoft.com/office/drawing/2014/main" id="{D1A62B22-F901-3145-8775-F356A32F6FB7}"/>
                </a:ext>
              </a:extLst>
            </p:cNvPr>
            <p:cNvSpPr/>
            <p:nvPr/>
          </p:nvSpPr>
          <p:spPr>
            <a:xfrm>
              <a:off x="2928236" y="5665872"/>
              <a:ext cx="467983" cy="14425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Left Brace 11">
            <a:extLst>
              <a:ext uri="{FF2B5EF4-FFF2-40B4-BE49-F238E27FC236}">
                <a16:creationId xmlns:a16="http://schemas.microsoft.com/office/drawing/2014/main" id="{7BAA202C-037E-6B4D-836F-69520C079EEE}"/>
              </a:ext>
            </a:extLst>
          </p:cNvPr>
          <p:cNvSpPr/>
          <p:nvPr/>
        </p:nvSpPr>
        <p:spPr>
          <a:xfrm>
            <a:off x="4276909" y="716577"/>
            <a:ext cx="448301" cy="765416"/>
          </a:xfrm>
          <a:prstGeom prst="leftBrace">
            <a:avLst>
              <a:gd name="adj1" fmla="val 9137"/>
              <a:gd name="adj2" fmla="val 50000"/>
            </a:avLst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367A0FB-C41C-0245-B62C-5001CB6ADCED}"/>
              </a:ext>
            </a:extLst>
          </p:cNvPr>
          <p:cNvSpPr/>
          <p:nvPr/>
        </p:nvSpPr>
        <p:spPr>
          <a:xfrm>
            <a:off x="3522243" y="837675"/>
            <a:ext cx="97881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b="1" dirty="0">
                <a:solidFill>
                  <a:srgbClr val="0070C0"/>
                </a:solidFill>
              </a:rPr>
              <a:t>Function Header</a:t>
            </a:r>
          </a:p>
        </p:txBody>
      </p:sp>
      <p:sp>
        <p:nvSpPr>
          <p:cNvPr id="14" name="Left Brace 13">
            <a:extLst>
              <a:ext uri="{FF2B5EF4-FFF2-40B4-BE49-F238E27FC236}">
                <a16:creationId xmlns:a16="http://schemas.microsoft.com/office/drawing/2014/main" id="{F6A6AB6A-A4CE-D44E-AACE-B0575E5A7F6C}"/>
              </a:ext>
            </a:extLst>
          </p:cNvPr>
          <p:cNvSpPr/>
          <p:nvPr/>
        </p:nvSpPr>
        <p:spPr>
          <a:xfrm>
            <a:off x="4276908" y="2399257"/>
            <a:ext cx="448301" cy="286453"/>
          </a:xfrm>
          <a:prstGeom prst="leftBrace">
            <a:avLst>
              <a:gd name="adj1" fmla="val 9137"/>
              <a:gd name="adj2" fmla="val 50000"/>
            </a:avLst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0B082EE-7E75-F644-8DB8-4EC69C62BDD9}"/>
              </a:ext>
            </a:extLst>
          </p:cNvPr>
          <p:cNvSpPr/>
          <p:nvPr/>
        </p:nvSpPr>
        <p:spPr>
          <a:xfrm>
            <a:off x="3372571" y="2264345"/>
            <a:ext cx="97881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b="1" dirty="0">
                <a:solidFill>
                  <a:srgbClr val="0070C0"/>
                </a:solidFill>
              </a:rPr>
              <a:t>Function Footer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A903F26-9C3A-9A46-8CD0-4D05EE01B693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812129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FE5F26-BCA0-AA4D-B7E7-68AF2156A5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Address and Pointers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2B20F9-0EBF-EC4B-B45C-09797F5F0BEB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93456" y="1130698"/>
            <a:ext cx="7572895" cy="4505171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400" dirty="0"/>
              <a:t>An </a:t>
            </a:r>
            <a:r>
              <a:rPr lang="en-US" sz="2400" dirty="0">
                <a:solidFill>
                  <a:srgbClr val="2C895B"/>
                </a:solidFill>
              </a:rPr>
              <a:t>address</a:t>
            </a:r>
            <a:r>
              <a:rPr lang="en-US" sz="2400" dirty="0"/>
              <a:t> refers to a location in memory, the </a:t>
            </a:r>
            <a:r>
              <a:rPr lang="en-US" sz="2400" dirty="0">
                <a:solidFill>
                  <a:srgbClr val="F37440"/>
                </a:solidFill>
              </a:rPr>
              <a:t>lowest</a:t>
            </a:r>
            <a:r>
              <a:rPr lang="en-US" sz="2400" dirty="0"/>
              <a:t> or </a:t>
            </a:r>
            <a:r>
              <a:rPr lang="en-US" sz="2400" dirty="0">
                <a:solidFill>
                  <a:srgbClr val="F37440"/>
                </a:solidFill>
              </a:rPr>
              <a:t>first byte </a:t>
            </a:r>
            <a:r>
              <a:rPr lang="en-US" sz="2400" dirty="0"/>
              <a:t>in a </a:t>
            </a:r>
            <a:r>
              <a:rPr lang="en-US" sz="2400" dirty="0">
                <a:solidFill>
                  <a:srgbClr val="0070C0"/>
                </a:solidFill>
              </a:rPr>
              <a:t>contiguous sequence of bytes</a:t>
            </a:r>
          </a:p>
          <a:p>
            <a:r>
              <a:rPr lang="en-US" sz="2400" dirty="0"/>
              <a:t>A </a:t>
            </a:r>
            <a:r>
              <a:rPr lang="en-US" sz="2400" dirty="0">
                <a:solidFill>
                  <a:srgbClr val="0070C0"/>
                </a:solidFill>
              </a:rPr>
              <a:t>pointer</a:t>
            </a:r>
            <a:r>
              <a:rPr lang="en-US" sz="2400" dirty="0"/>
              <a:t> is a </a:t>
            </a:r>
            <a:r>
              <a:rPr lang="en-US" sz="2400" dirty="0">
                <a:solidFill>
                  <a:schemeClr val="accent5"/>
                </a:solidFill>
              </a:rPr>
              <a:t>variable</a:t>
            </a:r>
            <a:r>
              <a:rPr lang="en-US" sz="2400" dirty="0"/>
              <a:t> whose </a:t>
            </a:r>
            <a:r>
              <a:rPr lang="en-US" sz="2400" dirty="0">
                <a:solidFill>
                  <a:srgbClr val="F3753F"/>
                </a:solidFill>
              </a:rPr>
              <a:t>contents</a:t>
            </a:r>
            <a:r>
              <a:rPr lang="en-US" sz="2400" dirty="0"/>
              <a:t> (or value) can be properly used as an </a:t>
            </a:r>
            <a:r>
              <a:rPr lang="en-US" sz="2400" dirty="0">
                <a:solidFill>
                  <a:srgbClr val="2C895B"/>
                </a:solidFill>
              </a:rPr>
              <a:t>address</a:t>
            </a:r>
          </a:p>
          <a:p>
            <a:pPr lvl="1"/>
            <a:r>
              <a:rPr lang="en-US" sz="2400" dirty="0">
                <a:solidFill>
                  <a:schemeClr val="tx2"/>
                </a:solidFill>
              </a:rPr>
              <a:t>The </a:t>
            </a:r>
            <a:r>
              <a:rPr lang="en-US" sz="2400" dirty="0">
                <a:solidFill>
                  <a:srgbClr val="2C895B"/>
                </a:solidFill>
              </a:rPr>
              <a:t>value in a pointer </a:t>
            </a:r>
            <a:r>
              <a:rPr lang="en-US" sz="2400" i="1" dirty="0">
                <a:solidFill>
                  <a:srgbClr val="0070C0"/>
                </a:solidFill>
              </a:rPr>
              <a:t>should</a:t>
            </a:r>
            <a:r>
              <a:rPr lang="en-US" sz="2400" dirty="0">
                <a:solidFill>
                  <a:schemeClr val="tx2"/>
                </a:solidFill>
              </a:rPr>
              <a:t> be a</a:t>
            </a:r>
            <a:r>
              <a:rPr lang="en-US" sz="2400" dirty="0">
                <a:solidFill>
                  <a:srgbClr val="2C895B"/>
                </a:solidFill>
              </a:rPr>
              <a:t> valid address </a:t>
            </a:r>
            <a:r>
              <a:rPr lang="en-US" sz="2400" dirty="0">
                <a:solidFill>
                  <a:srgbClr val="F37440"/>
                </a:solidFill>
              </a:rPr>
              <a:t>allocated to the process</a:t>
            </a:r>
            <a:r>
              <a:rPr lang="en-US" sz="2400" dirty="0">
                <a:solidFill>
                  <a:srgbClr val="2C895B"/>
                </a:solidFill>
              </a:rPr>
              <a:t> by the </a:t>
            </a:r>
            <a:r>
              <a:rPr lang="en-US" sz="2400" dirty="0">
                <a:solidFill>
                  <a:srgbClr val="7030A0"/>
                </a:solidFill>
              </a:rPr>
              <a:t>operating system</a:t>
            </a:r>
          </a:p>
          <a:p>
            <a:r>
              <a:rPr lang="en-US" sz="2400" dirty="0">
                <a:solidFill>
                  <a:schemeClr val="tx2"/>
                </a:solidFill>
              </a:rPr>
              <a:t>The </a:t>
            </a:r>
            <a:r>
              <a:rPr lang="en-US" sz="2400" dirty="0">
                <a:solidFill>
                  <a:srgbClr val="0070C0"/>
                </a:solidFill>
              </a:rPr>
              <a:t>variable x </a:t>
            </a:r>
            <a:r>
              <a:rPr lang="en-US" sz="2400" dirty="0">
                <a:solidFill>
                  <a:schemeClr val="tx2"/>
                </a:solidFill>
              </a:rPr>
              <a:t>is at </a:t>
            </a:r>
            <a:r>
              <a:rPr lang="en-US" sz="2400" dirty="0">
                <a:solidFill>
                  <a:srgbClr val="00B050"/>
                </a:solidFill>
              </a:rPr>
              <a:t>memory address 0x90001008</a:t>
            </a:r>
          </a:p>
          <a:p>
            <a:r>
              <a:rPr lang="en-US" sz="2400" dirty="0">
                <a:solidFill>
                  <a:schemeClr val="tx2"/>
                </a:solidFill>
              </a:rPr>
              <a:t>The </a:t>
            </a:r>
            <a:r>
              <a:rPr lang="en-US" sz="2400" dirty="0">
                <a:solidFill>
                  <a:srgbClr val="0070C0"/>
                </a:solidFill>
              </a:rPr>
              <a:t>variable </a:t>
            </a:r>
            <a:r>
              <a:rPr lang="en-US" sz="2400" dirty="0" err="1">
                <a:solidFill>
                  <a:srgbClr val="0070C0"/>
                </a:solidFill>
              </a:rPr>
              <a:t>pt</a:t>
            </a:r>
            <a:r>
              <a:rPr lang="en-US" sz="2400" dirty="0">
                <a:solidFill>
                  <a:srgbClr val="0070C0"/>
                </a:solidFill>
              </a:rPr>
              <a:t> </a:t>
            </a:r>
            <a:r>
              <a:rPr lang="en-US" sz="2400" dirty="0">
                <a:solidFill>
                  <a:schemeClr val="tx2"/>
                </a:solidFill>
              </a:rPr>
              <a:t>is at </a:t>
            </a:r>
            <a:r>
              <a:rPr lang="en-US" sz="2400" dirty="0">
                <a:solidFill>
                  <a:srgbClr val="00B050"/>
                </a:solidFill>
              </a:rPr>
              <a:t>memory location 0x90001000</a:t>
            </a:r>
          </a:p>
          <a:p>
            <a:r>
              <a:rPr lang="en-US" sz="2400" dirty="0">
                <a:solidFill>
                  <a:schemeClr val="tx2"/>
                </a:solidFill>
              </a:rPr>
              <a:t>The </a:t>
            </a:r>
            <a:r>
              <a:rPr lang="en-US" sz="2400" dirty="0">
                <a:solidFill>
                  <a:srgbClr val="FF0000"/>
                </a:solidFill>
              </a:rPr>
              <a:t>contents</a:t>
            </a:r>
            <a:r>
              <a:rPr lang="en-US" sz="2400" dirty="0">
                <a:solidFill>
                  <a:schemeClr val="tx2"/>
                </a:solidFill>
              </a:rPr>
              <a:t> of </a:t>
            </a:r>
            <a:r>
              <a:rPr lang="en-US" sz="2400" dirty="0" err="1">
                <a:solidFill>
                  <a:srgbClr val="0070C0"/>
                </a:solidFill>
              </a:rPr>
              <a:t>pt</a:t>
            </a:r>
            <a:r>
              <a:rPr lang="en-US" sz="2400" dirty="0">
                <a:solidFill>
                  <a:schemeClr val="tx2"/>
                </a:solidFill>
              </a:rPr>
              <a:t> is the </a:t>
            </a:r>
            <a:r>
              <a:rPr lang="en-US" sz="2400" dirty="0">
                <a:solidFill>
                  <a:srgbClr val="0070C0"/>
                </a:solidFill>
              </a:rPr>
              <a:t>address of x </a:t>
            </a:r>
            <a:r>
              <a:rPr lang="en-US" sz="2400" dirty="0">
                <a:solidFill>
                  <a:srgbClr val="2C895B"/>
                </a:solidFill>
              </a:rPr>
              <a:t>0x90001008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C6E8B7D4-107F-A74A-A409-EE348E96CAB2}"/>
              </a:ext>
            </a:extLst>
          </p:cNvPr>
          <p:cNvGrpSpPr/>
          <p:nvPr/>
        </p:nvGrpSpPr>
        <p:grpSpPr>
          <a:xfrm>
            <a:off x="9558921" y="964406"/>
            <a:ext cx="2582734" cy="5530105"/>
            <a:chOff x="10375708" y="710592"/>
            <a:chExt cx="2582734" cy="5530105"/>
          </a:xfrm>
        </p:grpSpPr>
        <p:sp>
          <p:nvSpPr>
            <p:cNvPr id="40" name="Rectangle 2">
              <a:extLst>
                <a:ext uri="{FF2B5EF4-FFF2-40B4-BE49-F238E27FC236}">
                  <a16:creationId xmlns:a16="http://schemas.microsoft.com/office/drawing/2014/main" id="{C536C89B-E897-B745-A8CD-DD64D9B635DD}"/>
                </a:ext>
              </a:extLst>
            </p:cNvPr>
            <p:cNvSpPr>
              <a:spLocks noChangeArrowheads="1"/>
            </p:cNvSpPr>
            <p:nvPr>
              <p:custDataLst>
                <p:tags r:id="rId1"/>
              </p:custDataLst>
            </p:nvPr>
          </p:nvSpPr>
          <p:spPr bwMode="auto">
            <a:xfrm>
              <a:off x="10568416" y="1306360"/>
              <a:ext cx="609600" cy="3048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41" name="Rectangle 3">
              <a:extLst>
                <a:ext uri="{FF2B5EF4-FFF2-40B4-BE49-F238E27FC236}">
                  <a16:creationId xmlns:a16="http://schemas.microsoft.com/office/drawing/2014/main" id="{720D2B7D-2739-5740-BCCA-D84B45087F2F}"/>
                </a:ext>
              </a:extLst>
            </p:cNvPr>
            <p:cNvSpPr>
              <a:spLocks noChangeArrowheads="1"/>
            </p:cNvSpPr>
            <p:nvPr>
              <p:custDataLst>
                <p:tags r:id="rId2"/>
              </p:custDataLst>
            </p:nvPr>
          </p:nvSpPr>
          <p:spPr bwMode="auto">
            <a:xfrm>
              <a:off x="10568416" y="1611160"/>
              <a:ext cx="609600" cy="3048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42" name="Rectangle 4">
              <a:extLst>
                <a:ext uri="{FF2B5EF4-FFF2-40B4-BE49-F238E27FC236}">
                  <a16:creationId xmlns:a16="http://schemas.microsoft.com/office/drawing/2014/main" id="{5BE3C6E0-D573-E94A-BB1E-9B4D2ECC27E9}"/>
                </a:ext>
              </a:extLst>
            </p:cNvPr>
            <p:cNvSpPr>
              <a:spLocks noChangeArrowheads="1"/>
            </p:cNvSpPr>
            <p:nvPr>
              <p:custDataLst>
                <p:tags r:id="rId3"/>
              </p:custDataLst>
            </p:nvPr>
          </p:nvSpPr>
          <p:spPr bwMode="auto">
            <a:xfrm>
              <a:off x="10568416" y="1915960"/>
              <a:ext cx="609600" cy="3048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43" name="Rectangle 5">
              <a:extLst>
                <a:ext uri="{FF2B5EF4-FFF2-40B4-BE49-F238E27FC236}">
                  <a16:creationId xmlns:a16="http://schemas.microsoft.com/office/drawing/2014/main" id="{603C7C34-A775-9F47-8220-51F2A4EFDA2A}"/>
                </a:ext>
              </a:extLst>
            </p:cNvPr>
            <p:cNvSpPr>
              <a:spLocks noChangeArrowheads="1"/>
            </p:cNvSpPr>
            <p:nvPr>
              <p:custDataLst>
                <p:tags r:id="rId4"/>
              </p:custDataLst>
            </p:nvPr>
          </p:nvSpPr>
          <p:spPr bwMode="auto">
            <a:xfrm>
              <a:off x="10568416" y="2220760"/>
              <a:ext cx="609600" cy="3048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44" name="Rectangle 6">
              <a:extLst>
                <a:ext uri="{FF2B5EF4-FFF2-40B4-BE49-F238E27FC236}">
                  <a16:creationId xmlns:a16="http://schemas.microsoft.com/office/drawing/2014/main" id="{80206564-EFD7-E344-9952-8EA4E16007BA}"/>
                </a:ext>
              </a:extLst>
            </p:cNvPr>
            <p:cNvSpPr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10568416" y="2525560"/>
              <a:ext cx="609600" cy="3048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0" dirty="0">
                  <a:latin typeface="Roboto Regular" charset="0"/>
                  <a:cs typeface="Roboto Regular" charset="0"/>
                </a:rPr>
                <a:t>00</a:t>
              </a:r>
            </a:p>
          </p:txBody>
        </p:sp>
        <p:sp>
          <p:nvSpPr>
            <p:cNvPr id="45" name="Rectangle 7">
              <a:extLst>
                <a:ext uri="{FF2B5EF4-FFF2-40B4-BE49-F238E27FC236}">
                  <a16:creationId xmlns:a16="http://schemas.microsoft.com/office/drawing/2014/main" id="{B8378EF2-4842-1544-BC3E-CE931B9DD0C4}"/>
                </a:ext>
              </a:extLst>
            </p:cNvPr>
            <p:cNvSpPr>
              <a:spLocks noChangeArrowheads="1"/>
            </p:cNvSpPr>
            <p:nvPr>
              <p:custDataLst>
                <p:tags r:id="rId6"/>
              </p:custDataLst>
            </p:nvPr>
          </p:nvSpPr>
          <p:spPr bwMode="auto">
            <a:xfrm>
              <a:off x="10568416" y="2830360"/>
              <a:ext cx="609600" cy="3048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0" dirty="0">
                  <a:latin typeface="Roboto Regular" charset="0"/>
                  <a:cs typeface="Roboto Regular" charset="0"/>
                </a:rPr>
                <a:t>00</a:t>
              </a:r>
            </a:p>
          </p:txBody>
        </p:sp>
        <p:sp>
          <p:nvSpPr>
            <p:cNvPr id="46" name="Rectangle 8">
              <a:extLst>
                <a:ext uri="{FF2B5EF4-FFF2-40B4-BE49-F238E27FC236}">
                  <a16:creationId xmlns:a16="http://schemas.microsoft.com/office/drawing/2014/main" id="{5D961640-7519-C945-B30D-A2CF246ED107}"/>
                </a:ext>
              </a:extLst>
            </p:cNvPr>
            <p:cNvSpPr>
              <a:spLocks noChangeArrowheads="1"/>
            </p:cNvSpPr>
            <p:nvPr>
              <p:custDataLst>
                <p:tags r:id="rId7"/>
              </p:custDataLst>
            </p:nvPr>
          </p:nvSpPr>
          <p:spPr bwMode="auto">
            <a:xfrm>
              <a:off x="10568416" y="3135160"/>
              <a:ext cx="609600" cy="3048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0" dirty="0">
                  <a:latin typeface="Roboto Regular" charset="0"/>
                  <a:cs typeface="Roboto Regular" charset="0"/>
                </a:rPr>
                <a:t>00</a:t>
              </a:r>
            </a:p>
          </p:txBody>
        </p:sp>
        <p:sp>
          <p:nvSpPr>
            <p:cNvPr id="47" name="Rectangle 9">
              <a:extLst>
                <a:ext uri="{FF2B5EF4-FFF2-40B4-BE49-F238E27FC236}">
                  <a16:creationId xmlns:a16="http://schemas.microsoft.com/office/drawing/2014/main" id="{54EE768F-A700-B846-9E40-D957FD37A7B5}"/>
                </a:ext>
              </a:extLst>
            </p:cNvPr>
            <p:cNvSpPr>
              <a:spLocks noChangeArrowheads="1"/>
            </p:cNvSpPr>
            <p:nvPr>
              <p:custDataLst>
                <p:tags r:id="rId8"/>
              </p:custDataLst>
            </p:nvPr>
          </p:nvSpPr>
          <p:spPr bwMode="auto">
            <a:xfrm>
              <a:off x="10568416" y="3439960"/>
              <a:ext cx="609600" cy="3048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0" dirty="0">
                  <a:latin typeface="Roboto Regular" charset="0"/>
                  <a:cs typeface="Roboto Regular" charset="0"/>
                </a:rPr>
                <a:t>77</a:t>
              </a:r>
            </a:p>
          </p:txBody>
        </p:sp>
        <p:sp>
          <p:nvSpPr>
            <p:cNvPr id="48" name="Rectangle 10">
              <a:extLst>
                <a:ext uri="{FF2B5EF4-FFF2-40B4-BE49-F238E27FC236}">
                  <a16:creationId xmlns:a16="http://schemas.microsoft.com/office/drawing/2014/main" id="{282348BA-5373-594D-B81D-ED7D6328AF73}"/>
                </a:ext>
              </a:extLst>
            </p:cNvPr>
            <p:cNvSpPr>
              <a:spLocks noChangeArrowheads="1"/>
            </p:cNvSpPr>
            <p:nvPr>
              <p:custDataLst>
                <p:tags r:id="rId9"/>
              </p:custDataLst>
            </p:nvPr>
          </p:nvSpPr>
          <p:spPr bwMode="auto">
            <a:xfrm>
              <a:off x="10568416" y="3744760"/>
              <a:ext cx="609600" cy="3048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49" name="Rectangle 11">
              <a:extLst>
                <a:ext uri="{FF2B5EF4-FFF2-40B4-BE49-F238E27FC236}">
                  <a16:creationId xmlns:a16="http://schemas.microsoft.com/office/drawing/2014/main" id="{218B30D4-670C-174E-8E82-04D994EC2F33}"/>
                </a:ext>
              </a:extLst>
            </p:cNvPr>
            <p:cNvSpPr>
              <a:spLocks noChangeArrowheads="1"/>
            </p:cNvSpPr>
            <p:nvPr>
              <p:custDataLst>
                <p:tags r:id="rId10"/>
              </p:custDataLst>
            </p:nvPr>
          </p:nvSpPr>
          <p:spPr bwMode="auto">
            <a:xfrm>
              <a:off x="10568416" y="4049560"/>
              <a:ext cx="609600" cy="3048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50" name="Rectangle 12">
              <a:extLst>
                <a:ext uri="{FF2B5EF4-FFF2-40B4-BE49-F238E27FC236}">
                  <a16:creationId xmlns:a16="http://schemas.microsoft.com/office/drawing/2014/main" id="{4943FB56-9E25-4A4E-86EA-89118D9EF170}"/>
                </a:ext>
              </a:extLst>
            </p:cNvPr>
            <p:cNvSpPr>
              <a:spLocks noChangeArrowheads="1"/>
            </p:cNvSpPr>
            <p:nvPr>
              <p:custDataLst>
                <p:tags r:id="rId11"/>
              </p:custDataLst>
            </p:nvPr>
          </p:nvSpPr>
          <p:spPr bwMode="auto">
            <a:xfrm>
              <a:off x="10568416" y="4354360"/>
              <a:ext cx="609600" cy="3048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51" name="Rectangle 13">
              <a:extLst>
                <a:ext uri="{FF2B5EF4-FFF2-40B4-BE49-F238E27FC236}">
                  <a16:creationId xmlns:a16="http://schemas.microsoft.com/office/drawing/2014/main" id="{194A50F6-7F98-CC45-B272-56129C3720E7}"/>
                </a:ext>
              </a:extLst>
            </p:cNvPr>
            <p:cNvSpPr>
              <a:spLocks noChangeArrowheads="1"/>
            </p:cNvSpPr>
            <p:nvPr>
              <p:custDataLst>
                <p:tags r:id="rId12"/>
              </p:custDataLst>
            </p:nvPr>
          </p:nvSpPr>
          <p:spPr bwMode="auto">
            <a:xfrm>
              <a:off x="10568416" y="4659160"/>
              <a:ext cx="609600" cy="3048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52" name="Text Box 37">
              <a:extLst>
                <a:ext uri="{FF2B5EF4-FFF2-40B4-BE49-F238E27FC236}">
                  <a16:creationId xmlns:a16="http://schemas.microsoft.com/office/drawing/2014/main" id="{CD856DFB-8F3A-424B-B58B-0AF7D0E02C0C}"/>
                </a:ext>
              </a:extLst>
            </p:cNvPr>
            <p:cNvSpPr txBox="1">
              <a:spLocks noChangeArrowheads="1"/>
            </p:cNvSpPr>
            <p:nvPr>
              <p:custDataLst>
                <p:tags r:id="rId13"/>
              </p:custDataLst>
            </p:nvPr>
          </p:nvSpPr>
          <p:spPr bwMode="auto">
            <a:xfrm>
              <a:off x="10375708" y="948381"/>
              <a:ext cx="995016" cy="400110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2000" b="0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(1 Byte)</a:t>
              </a:r>
            </a:p>
          </p:txBody>
        </p:sp>
        <p:sp>
          <p:nvSpPr>
            <p:cNvPr id="53" name="Rectangle 39">
              <a:extLst>
                <a:ext uri="{FF2B5EF4-FFF2-40B4-BE49-F238E27FC236}">
                  <a16:creationId xmlns:a16="http://schemas.microsoft.com/office/drawing/2014/main" id="{859249ED-B2CD-2C4D-95B4-B259BB9CB3AC}"/>
                </a:ext>
              </a:extLst>
            </p:cNvPr>
            <p:cNvSpPr>
              <a:spLocks noChangeArrowheads="1"/>
            </p:cNvSpPr>
            <p:nvPr>
              <p:custDataLst>
                <p:tags r:id="rId14"/>
              </p:custDataLst>
            </p:nvPr>
          </p:nvSpPr>
          <p:spPr bwMode="auto">
            <a:xfrm>
              <a:off x="10568416" y="4963960"/>
              <a:ext cx="609600" cy="3048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0" dirty="0">
                  <a:solidFill>
                    <a:srgbClr val="FF0000"/>
                  </a:solidFill>
                  <a:latin typeface="Roboto Regular" charset="0"/>
                  <a:cs typeface="Roboto Regular" charset="0"/>
                </a:rPr>
                <a:t>90</a:t>
              </a:r>
            </a:p>
          </p:txBody>
        </p:sp>
        <p:sp>
          <p:nvSpPr>
            <p:cNvPr id="54" name="Rectangle 41">
              <a:extLst>
                <a:ext uri="{FF2B5EF4-FFF2-40B4-BE49-F238E27FC236}">
                  <a16:creationId xmlns:a16="http://schemas.microsoft.com/office/drawing/2014/main" id="{A79BFF68-506C-8D49-82CE-7C95EE699B5E}"/>
                </a:ext>
              </a:extLst>
            </p:cNvPr>
            <p:cNvSpPr>
              <a:spLocks noChangeArrowheads="1"/>
            </p:cNvSpPr>
            <p:nvPr>
              <p:custDataLst>
                <p:tags r:id="rId15"/>
              </p:custDataLst>
            </p:nvPr>
          </p:nvSpPr>
          <p:spPr bwMode="auto">
            <a:xfrm>
              <a:off x="10568416" y="5268760"/>
              <a:ext cx="609600" cy="3048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0" dirty="0">
                  <a:solidFill>
                    <a:srgbClr val="FF0000"/>
                  </a:solidFill>
                  <a:latin typeface="Roboto Regular" charset="0"/>
                  <a:cs typeface="Roboto Regular" charset="0"/>
                </a:rPr>
                <a:t>00</a:t>
              </a:r>
            </a:p>
          </p:txBody>
        </p:sp>
        <p:sp>
          <p:nvSpPr>
            <p:cNvPr id="55" name="Rectangle 43">
              <a:extLst>
                <a:ext uri="{FF2B5EF4-FFF2-40B4-BE49-F238E27FC236}">
                  <a16:creationId xmlns:a16="http://schemas.microsoft.com/office/drawing/2014/main" id="{BD00D6C6-C90C-2A47-9F27-233CA4939E9C}"/>
                </a:ext>
              </a:extLst>
            </p:cNvPr>
            <p:cNvSpPr>
              <a:spLocks noChangeArrowheads="1"/>
            </p:cNvSpPr>
            <p:nvPr>
              <p:custDataLst>
                <p:tags r:id="rId16"/>
              </p:custDataLst>
            </p:nvPr>
          </p:nvSpPr>
          <p:spPr bwMode="auto">
            <a:xfrm>
              <a:off x="10568416" y="5573560"/>
              <a:ext cx="609600" cy="3048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0" dirty="0">
                  <a:solidFill>
                    <a:srgbClr val="FF0000"/>
                  </a:solidFill>
                  <a:latin typeface="Roboto Regular" charset="0"/>
                  <a:cs typeface="Roboto Regular" charset="0"/>
                </a:rPr>
                <a:t>01</a:t>
              </a:r>
            </a:p>
          </p:txBody>
        </p:sp>
        <p:sp>
          <p:nvSpPr>
            <p:cNvPr id="56" name="Rectangle 45">
              <a:extLst>
                <a:ext uri="{FF2B5EF4-FFF2-40B4-BE49-F238E27FC236}">
                  <a16:creationId xmlns:a16="http://schemas.microsoft.com/office/drawing/2014/main" id="{0EFA27C5-93FC-1C42-974C-BE23A4BDF28B}"/>
                </a:ext>
              </a:extLst>
            </p:cNvPr>
            <p:cNvSpPr>
              <a:spLocks noChangeArrowheads="1"/>
            </p:cNvSpPr>
            <p:nvPr>
              <p:custDataLst>
                <p:tags r:id="rId17"/>
              </p:custDataLst>
            </p:nvPr>
          </p:nvSpPr>
          <p:spPr bwMode="auto">
            <a:xfrm>
              <a:off x="10568416" y="5878360"/>
              <a:ext cx="609600" cy="3048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0" dirty="0">
                  <a:solidFill>
                    <a:srgbClr val="FF0000"/>
                  </a:solidFill>
                  <a:latin typeface="Roboto Regular" charset="0"/>
                  <a:cs typeface="Roboto Regular" charset="0"/>
                </a:rPr>
                <a:t>08</a:t>
              </a:r>
            </a:p>
          </p:txBody>
        </p:sp>
        <p:sp>
          <p:nvSpPr>
            <p:cNvPr id="57" name="Rectangle 14">
              <a:extLst>
                <a:ext uri="{FF2B5EF4-FFF2-40B4-BE49-F238E27FC236}">
                  <a16:creationId xmlns:a16="http://schemas.microsoft.com/office/drawing/2014/main" id="{0834145F-128A-FF4F-9ABA-963983B9916A}"/>
                </a:ext>
              </a:extLst>
            </p:cNvPr>
            <p:cNvSpPr>
              <a:spLocks noChangeArrowheads="1"/>
            </p:cNvSpPr>
            <p:nvPr>
              <p:custDataLst>
                <p:tags r:id="rId18"/>
              </p:custDataLst>
            </p:nvPr>
          </p:nvSpPr>
          <p:spPr bwMode="auto">
            <a:xfrm>
              <a:off x="11223864" y="5871365"/>
              <a:ext cx="1337226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0x90001000</a:t>
              </a:r>
            </a:p>
          </p:txBody>
        </p:sp>
        <p:sp>
          <p:nvSpPr>
            <p:cNvPr id="58" name="Rectangle 15">
              <a:extLst>
                <a:ext uri="{FF2B5EF4-FFF2-40B4-BE49-F238E27FC236}">
                  <a16:creationId xmlns:a16="http://schemas.microsoft.com/office/drawing/2014/main" id="{F806CA0B-4C4B-844A-A5AD-00AD82D75FC4}"/>
                </a:ext>
              </a:extLst>
            </p:cNvPr>
            <p:cNvSpPr>
              <a:spLocks noChangeArrowheads="1"/>
            </p:cNvSpPr>
            <p:nvPr>
              <p:custDataLst>
                <p:tags r:id="rId19"/>
              </p:custDataLst>
            </p:nvPr>
          </p:nvSpPr>
          <p:spPr bwMode="auto">
            <a:xfrm>
              <a:off x="11223864" y="5521631"/>
              <a:ext cx="1337226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0x90001001</a:t>
              </a:r>
            </a:p>
          </p:txBody>
        </p:sp>
        <p:sp>
          <p:nvSpPr>
            <p:cNvPr id="59" name="Rectangle 16">
              <a:extLst>
                <a:ext uri="{FF2B5EF4-FFF2-40B4-BE49-F238E27FC236}">
                  <a16:creationId xmlns:a16="http://schemas.microsoft.com/office/drawing/2014/main" id="{A71DB83D-4E52-2C44-A02D-62FCCA0A3190}"/>
                </a:ext>
              </a:extLst>
            </p:cNvPr>
            <p:cNvSpPr>
              <a:spLocks noChangeArrowheads="1"/>
            </p:cNvSpPr>
            <p:nvPr>
              <p:custDataLst>
                <p:tags r:id="rId20"/>
              </p:custDataLst>
            </p:nvPr>
          </p:nvSpPr>
          <p:spPr bwMode="auto">
            <a:xfrm>
              <a:off x="11223864" y="5233442"/>
              <a:ext cx="1343638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0x90001002</a:t>
              </a:r>
            </a:p>
          </p:txBody>
        </p:sp>
        <p:sp>
          <p:nvSpPr>
            <p:cNvPr id="60" name="Rectangle 17">
              <a:extLst>
                <a:ext uri="{FF2B5EF4-FFF2-40B4-BE49-F238E27FC236}">
                  <a16:creationId xmlns:a16="http://schemas.microsoft.com/office/drawing/2014/main" id="{82B82AE0-19D7-104B-B12F-905D26AF307B}"/>
                </a:ext>
              </a:extLst>
            </p:cNvPr>
            <p:cNvSpPr>
              <a:spLocks noChangeArrowheads="1"/>
            </p:cNvSpPr>
            <p:nvPr>
              <p:custDataLst>
                <p:tags r:id="rId21"/>
              </p:custDataLst>
            </p:nvPr>
          </p:nvSpPr>
          <p:spPr bwMode="auto">
            <a:xfrm>
              <a:off x="11223864" y="4925444"/>
              <a:ext cx="1343638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0x90001003</a:t>
              </a:r>
            </a:p>
          </p:txBody>
        </p:sp>
        <p:sp>
          <p:nvSpPr>
            <p:cNvPr id="61" name="Rectangle 18">
              <a:extLst>
                <a:ext uri="{FF2B5EF4-FFF2-40B4-BE49-F238E27FC236}">
                  <a16:creationId xmlns:a16="http://schemas.microsoft.com/office/drawing/2014/main" id="{DDFCF367-3CE8-7442-AFF0-94B939B4D70D}"/>
                </a:ext>
              </a:extLst>
            </p:cNvPr>
            <p:cNvSpPr>
              <a:spLocks noChangeArrowheads="1"/>
            </p:cNvSpPr>
            <p:nvPr>
              <p:custDataLst>
                <p:tags r:id="rId22"/>
              </p:custDataLst>
            </p:nvPr>
          </p:nvSpPr>
          <p:spPr bwMode="auto">
            <a:xfrm>
              <a:off x="11223864" y="4627682"/>
              <a:ext cx="1343638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0x90001004</a:t>
              </a:r>
            </a:p>
          </p:txBody>
        </p:sp>
        <p:sp>
          <p:nvSpPr>
            <p:cNvPr id="62" name="Rectangle 19">
              <a:extLst>
                <a:ext uri="{FF2B5EF4-FFF2-40B4-BE49-F238E27FC236}">
                  <a16:creationId xmlns:a16="http://schemas.microsoft.com/office/drawing/2014/main" id="{8222449F-36CF-6340-BDC2-B6C0D2DDD13E}"/>
                </a:ext>
              </a:extLst>
            </p:cNvPr>
            <p:cNvSpPr>
              <a:spLocks noChangeArrowheads="1"/>
            </p:cNvSpPr>
            <p:nvPr>
              <p:custDataLst>
                <p:tags r:id="rId23"/>
              </p:custDataLst>
            </p:nvPr>
          </p:nvSpPr>
          <p:spPr bwMode="auto">
            <a:xfrm>
              <a:off x="11223864" y="4317847"/>
              <a:ext cx="1343638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0x90001005</a:t>
              </a:r>
            </a:p>
          </p:txBody>
        </p:sp>
        <p:sp>
          <p:nvSpPr>
            <p:cNvPr id="63" name="Rectangle 20">
              <a:extLst>
                <a:ext uri="{FF2B5EF4-FFF2-40B4-BE49-F238E27FC236}">
                  <a16:creationId xmlns:a16="http://schemas.microsoft.com/office/drawing/2014/main" id="{FE825607-3843-184C-8BBA-10E269A4E06E}"/>
                </a:ext>
              </a:extLst>
            </p:cNvPr>
            <p:cNvSpPr>
              <a:spLocks noChangeArrowheads="1"/>
            </p:cNvSpPr>
            <p:nvPr>
              <p:custDataLst>
                <p:tags r:id="rId24"/>
              </p:custDataLst>
            </p:nvPr>
          </p:nvSpPr>
          <p:spPr bwMode="auto">
            <a:xfrm>
              <a:off x="11223864" y="4024677"/>
              <a:ext cx="1343638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0x90001006</a:t>
              </a:r>
            </a:p>
          </p:txBody>
        </p:sp>
        <p:sp>
          <p:nvSpPr>
            <p:cNvPr id="64" name="Rectangle 21">
              <a:extLst>
                <a:ext uri="{FF2B5EF4-FFF2-40B4-BE49-F238E27FC236}">
                  <a16:creationId xmlns:a16="http://schemas.microsoft.com/office/drawing/2014/main" id="{5CA86F16-1706-6543-9B18-A5BF3E764D0D}"/>
                </a:ext>
              </a:extLst>
            </p:cNvPr>
            <p:cNvSpPr>
              <a:spLocks noChangeArrowheads="1"/>
            </p:cNvSpPr>
            <p:nvPr>
              <p:custDataLst>
                <p:tags r:id="rId25"/>
              </p:custDataLst>
            </p:nvPr>
          </p:nvSpPr>
          <p:spPr bwMode="auto">
            <a:xfrm>
              <a:off x="11223864" y="3713677"/>
              <a:ext cx="1343638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0x90001007</a:t>
              </a:r>
            </a:p>
          </p:txBody>
        </p:sp>
        <p:sp>
          <p:nvSpPr>
            <p:cNvPr id="65" name="Rectangle 22">
              <a:extLst>
                <a:ext uri="{FF2B5EF4-FFF2-40B4-BE49-F238E27FC236}">
                  <a16:creationId xmlns:a16="http://schemas.microsoft.com/office/drawing/2014/main" id="{E890D3E2-B169-114D-AB8F-DE00702E20D4}"/>
                </a:ext>
              </a:extLst>
            </p:cNvPr>
            <p:cNvSpPr>
              <a:spLocks noChangeArrowheads="1"/>
            </p:cNvSpPr>
            <p:nvPr>
              <p:custDataLst>
                <p:tags r:id="rId26"/>
              </p:custDataLst>
            </p:nvPr>
          </p:nvSpPr>
          <p:spPr bwMode="auto">
            <a:xfrm>
              <a:off x="11223864" y="3418794"/>
              <a:ext cx="1343638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</a:t>
              </a:r>
              <a:r>
                <a:rPr lang="en-US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90001008</a:t>
              </a:r>
            </a:p>
          </p:txBody>
        </p:sp>
        <p:sp>
          <p:nvSpPr>
            <p:cNvPr id="66" name="Rectangle 23">
              <a:extLst>
                <a:ext uri="{FF2B5EF4-FFF2-40B4-BE49-F238E27FC236}">
                  <a16:creationId xmlns:a16="http://schemas.microsoft.com/office/drawing/2014/main" id="{5C5C63E2-DE39-3544-A607-89271555E390}"/>
                </a:ext>
              </a:extLst>
            </p:cNvPr>
            <p:cNvSpPr>
              <a:spLocks noChangeArrowheads="1"/>
            </p:cNvSpPr>
            <p:nvPr>
              <p:custDataLst>
                <p:tags r:id="rId27"/>
              </p:custDataLst>
            </p:nvPr>
          </p:nvSpPr>
          <p:spPr bwMode="auto">
            <a:xfrm>
              <a:off x="11223864" y="3141084"/>
              <a:ext cx="1343638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0x90001009</a:t>
              </a:r>
            </a:p>
          </p:txBody>
        </p:sp>
        <p:sp>
          <p:nvSpPr>
            <p:cNvPr id="67" name="Rectangle 24">
              <a:extLst>
                <a:ext uri="{FF2B5EF4-FFF2-40B4-BE49-F238E27FC236}">
                  <a16:creationId xmlns:a16="http://schemas.microsoft.com/office/drawing/2014/main" id="{012CBB8D-C2C4-5942-8946-74081B0358AB}"/>
                </a:ext>
              </a:extLst>
            </p:cNvPr>
            <p:cNvSpPr>
              <a:spLocks noChangeArrowheads="1"/>
            </p:cNvSpPr>
            <p:nvPr>
              <p:custDataLst>
                <p:tags r:id="rId28"/>
              </p:custDataLst>
            </p:nvPr>
          </p:nvSpPr>
          <p:spPr bwMode="auto">
            <a:xfrm>
              <a:off x="11223864" y="2831209"/>
              <a:ext cx="1366080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0x9000100A</a:t>
              </a:r>
            </a:p>
          </p:txBody>
        </p:sp>
        <p:sp>
          <p:nvSpPr>
            <p:cNvPr id="68" name="Rectangle 25">
              <a:extLst>
                <a:ext uri="{FF2B5EF4-FFF2-40B4-BE49-F238E27FC236}">
                  <a16:creationId xmlns:a16="http://schemas.microsoft.com/office/drawing/2014/main" id="{94845B1D-D78A-5147-BB5B-DA55D720FA4B}"/>
                </a:ext>
              </a:extLst>
            </p:cNvPr>
            <p:cNvSpPr>
              <a:spLocks noChangeArrowheads="1"/>
            </p:cNvSpPr>
            <p:nvPr>
              <p:custDataLst>
                <p:tags r:id="rId29"/>
              </p:custDataLst>
            </p:nvPr>
          </p:nvSpPr>
          <p:spPr bwMode="auto">
            <a:xfrm>
              <a:off x="11223864" y="2521334"/>
              <a:ext cx="1356462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0x9000100B</a:t>
              </a:r>
            </a:p>
          </p:txBody>
        </p:sp>
        <p:sp>
          <p:nvSpPr>
            <p:cNvPr id="69" name="Rectangle 40">
              <a:extLst>
                <a:ext uri="{FF2B5EF4-FFF2-40B4-BE49-F238E27FC236}">
                  <a16:creationId xmlns:a16="http://schemas.microsoft.com/office/drawing/2014/main" id="{A60D8C2E-B4D2-6B43-A976-BAE07E26B0AF}"/>
                </a:ext>
              </a:extLst>
            </p:cNvPr>
            <p:cNvSpPr>
              <a:spLocks noChangeArrowheads="1"/>
            </p:cNvSpPr>
            <p:nvPr>
              <p:custDataLst>
                <p:tags r:id="rId30"/>
              </p:custDataLst>
            </p:nvPr>
          </p:nvSpPr>
          <p:spPr bwMode="auto">
            <a:xfrm>
              <a:off x="11223864" y="2211459"/>
              <a:ext cx="1348446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0x9000100C</a:t>
              </a:r>
            </a:p>
          </p:txBody>
        </p:sp>
        <p:sp>
          <p:nvSpPr>
            <p:cNvPr id="70" name="Rectangle 42">
              <a:extLst>
                <a:ext uri="{FF2B5EF4-FFF2-40B4-BE49-F238E27FC236}">
                  <a16:creationId xmlns:a16="http://schemas.microsoft.com/office/drawing/2014/main" id="{5D8B14BC-238D-664A-8F34-A1B1956FE230}"/>
                </a:ext>
              </a:extLst>
            </p:cNvPr>
            <p:cNvSpPr>
              <a:spLocks noChangeArrowheads="1"/>
            </p:cNvSpPr>
            <p:nvPr>
              <p:custDataLst>
                <p:tags r:id="rId31"/>
              </p:custDataLst>
            </p:nvPr>
          </p:nvSpPr>
          <p:spPr bwMode="auto">
            <a:xfrm>
              <a:off x="11223864" y="1931614"/>
              <a:ext cx="1372492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0x9000100D</a:t>
              </a:r>
            </a:p>
          </p:txBody>
        </p:sp>
        <p:sp>
          <p:nvSpPr>
            <p:cNvPr id="71" name="Rectangle 44">
              <a:extLst>
                <a:ext uri="{FF2B5EF4-FFF2-40B4-BE49-F238E27FC236}">
                  <a16:creationId xmlns:a16="http://schemas.microsoft.com/office/drawing/2014/main" id="{824DF390-FAB8-AC44-8ECC-165BAF81D6AA}"/>
                </a:ext>
              </a:extLst>
            </p:cNvPr>
            <p:cNvSpPr>
              <a:spLocks noChangeArrowheads="1"/>
            </p:cNvSpPr>
            <p:nvPr>
              <p:custDataLst>
                <p:tags r:id="rId32"/>
              </p:custDataLst>
            </p:nvPr>
          </p:nvSpPr>
          <p:spPr bwMode="auto">
            <a:xfrm>
              <a:off x="11223864" y="1605636"/>
              <a:ext cx="1338828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0x9000100E</a:t>
              </a:r>
            </a:p>
          </p:txBody>
        </p:sp>
        <p:sp>
          <p:nvSpPr>
            <p:cNvPr id="72" name="Rectangle 46">
              <a:extLst>
                <a:ext uri="{FF2B5EF4-FFF2-40B4-BE49-F238E27FC236}">
                  <a16:creationId xmlns:a16="http://schemas.microsoft.com/office/drawing/2014/main" id="{DF83A5D1-7E38-7448-ADE9-9201EA698DB3}"/>
                </a:ext>
              </a:extLst>
            </p:cNvPr>
            <p:cNvSpPr>
              <a:spLocks noChangeArrowheads="1"/>
            </p:cNvSpPr>
            <p:nvPr>
              <p:custDataLst>
                <p:tags r:id="rId33"/>
              </p:custDataLst>
            </p:nvPr>
          </p:nvSpPr>
          <p:spPr bwMode="auto">
            <a:xfrm>
              <a:off x="11223864" y="1297500"/>
              <a:ext cx="1332416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0x9000100F</a:t>
              </a:r>
            </a:p>
          </p:txBody>
        </p:sp>
        <p:sp>
          <p:nvSpPr>
            <p:cNvPr id="73" name="Text Box 36">
              <a:extLst>
                <a:ext uri="{FF2B5EF4-FFF2-40B4-BE49-F238E27FC236}">
                  <a16:creationId xmlns:a16="http://schemas.microsoft.com/office/drawing/2014/main" id="{CA9B6C6C-86A4-2348-86AA-85DF048A0318}"/>
                </a:ext>
              </a:extLst>
            </p:cNvPr>
            <p:cNvSpPr txBox="1">
              <a:spLocks noChangeArrowheads="1"/>
            </p:cNvSpPr>
            <p:nvPr>
              <p:custDataLst>
                <p:tags r:id="rId34"/>
              </p:custDataLst>
            </p:nvPr>
          </p:nvSpPr>
          <p:spPr bwMode="auto">
            <a:xfrm>
              <a:off x="11223864" y="710592"/>
              <a:ext cx="1734578" cy="707886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2000" b="0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32-bit address</a:t>
              </a:r>
            </a:p>
            <a:p>
              <a:pPr algn="ctr">
                <a:lnSpc>
                  <a:spcPct val="100000"/>
                </a:lnSpc>
              </a:pPr>
              <a:r>
                <a:rPr lang="en-US" sz="2000" b="0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(hex)</a:t>
              </a:r>
            </a:p>
          </p:txBody>
        </p: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140BDAB4-013F-4343-916B-CDA3474DA128}"/>
              </a:ext>
            </a:extLst>
          </p:cNvPr>
          <p:cNvSpPr txBox="1"/>
          <p:nvPr/>
        </p:nvSpPr>
        <p:spPr>
          <a:xfrm>
            <a:off x="8312199" y="3393945"/>
            <a:ext cx="15408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</a:rPr>
              <a:t>int x = </a:t>
            </a:r>
          </a:p>
          <a:p>
            <a:r>
              <a:rPr lang="en-US" sz="2000" dirty="0">
                <a:solidFill>
                  <a:schemeClr val="tx2"/>
                </a:solidFill>
              </a:rPr>
              <a:t>0x77; ------&gt;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124E48D1-9CAE-A344-9B29-F45D1D700D93}"/>
              </a:ext>
            </a:extLst>
          </p:cNvPr>
          <p:cNvSpPr txBox="1"/>
          <p:nvPr/>
        </p:nvSpPr>
        <p:spPr>
          <a:xfrm>
            <a:off x="6989721" y="6216274"/>
            <a:ext cx="28632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>
                <a:solidFill>
                  <a:schemeClr val="tx2"/>
                </a:solidFill>
              </a:rPr>
              <a:t>pt</a:t>
            </a:r>
            <a:r>
              <a:rPr lang="en-US" sz="2000" dirty="0">
                <a:solidFill>
                  <a:schemeClr val="tx2"/>
                </a:solidFill>
              </a:rPr>
              <a:t> is a pointer to x------&gt;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6A5C4203-3EF1-674E-83DF-922A78B483E2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3F57E8-C69F-BC4B-956A-E5E1891481C8}"/>
              </a:ext>
            </a:extLst>
          </p:cNvPr>
          <p:cNvSpPr txBox="1"/>
          <p:nvPr/>
        </p:nvSpPr>
        <p:spPr>
          <a:xfrm>
            <a:off x="-2196548" y="-280283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522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76" grpId="0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44A61F-C9B5-D64D-983D-48C171109F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218" y="271272"/>
            <a:ext cx="11429614" cy="477155"/>
          </a:xfrm>
        </p:spPr>
        <p:txBody>
          <a:bodyPr/>
          <a:lstStyle/>
          <a:p>
            <a:r>
              <a:rPr lang="en-US" dirty="0"/>
              <a:t>Function Template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F8F8AFA-BDEF-694B-BD87-73A4B5F74428}"/>
              </a:ext>
            </a:extLst>
          </p:cNvPr>
          <p:cNvSpPr/>
          <p:nvPr/>
        </p:nvSpPr>
        <p:spPr bwMode="auto">
          <a:xfrm>
            <a:off x="2405513" y="874847"/>
            <a:ext cx="9324319" cy="5510689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	 </a:t>
            </a:r>
            <a:r>
              <a:rPr lang="en-US" b="1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.text			      // start of the text segment</a:t>
            </a:r>
          </a:p>
          <a:p>
            <a:endParaRPr lang="en-US" b="1" dirty="0">
              <a:solidFill>
                <a:srgbClr val="F3753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	 .</a:t>
            </a:r>
            <a:r>
              <a:rPr lang="en-US" b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global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myfunc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        // make </a:t>
            </a:r>
            <a:r>
              <a:rPr lang="en-US" b="1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myfunc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global for linking</a:t>
            </a:r>
          </a:p>
          <a:p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	 .</a:t>
            </a:r>
            <a:r>
              <a:rPr lang="en-US" b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type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  </a:t>
            </a:r>
            <a:r>
              <a:rPr lang="en-US" b="1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myfunc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b="1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%function 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define </a:t>
            </a:r>
            <a:r>
              <a:rPr lang="en-US" b="1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myfunc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to be a function</a:t>
            </a:r>
          </a:p>
          <a:p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r>
              <a:rPr lang="en-US" b="1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equ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FP_OFF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,  4        // </a:t>
            </a:r>
            <a:r>
              <a:rPr lang="en-US" b="1" dirty="0" err="1"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 offset in main stack frame</a:t>
            </a:r>
            <a:endParaRPr lang="en-US" b="1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b="1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b="1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myfunc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endParaRPr lang="en-US" b="1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push    {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lr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		     // push (save) 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and 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lr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on stack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add     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FP_OFF	     // set 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for this function</a:t>
            </a:r>
          </a:p>
          <a:p>
            <a:pPr lvl="2"/>
            <a:r>
              <a:rPr lang="en-US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</a:p>
          <a:p>
            <a:pPr lvl="2"/>
            <a:r>
              <a:rPr lang="en-US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// your code</a:t>
            </a:r>
          </a:p>
          <a:p>
            <a:pPr lvl="2"/>
            <a:endParaRPr lang="en-US" b="1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b="1" dirty="0">
              <a:solidFill>
                <a:srgbClr val="00B05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sub     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FP_OFF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pop     {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lr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		      // pop (retore) 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and 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lr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from stack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bx      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lr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			     // return to caller</a:t>
            </a:r>
          </a:p>
          <a:p>
            <a:endParaRPr lang="en-US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	 .</a:t>
            </a:r>
            <a:r>
              <a:rPr lang="en-US" b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myfunc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(. – </a:t>
            </a:r>
            <a:r>
              <a:rPr lang="en-US" b="1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myfunc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12" name="Left Brace 11">
            <a:extLst>
              <a:ext uri="{FF2B5EF4-FFF2-40B4-BE49-F238E27FC236}">
                <a16:creationId xmlns:a16="http://schemas.microsoft.com/office/drawing/2014/main" id="{7BAA202C-037E-6B4D-836F-69520C079EEE}"/>
              </a:ext>
            </a:extLst>
          </p:cNvPr>
          <p:cNvSpPr/>
          <p:nvPr/>
        </p:nvSpPr>
        <p:spPr>
          <a:xfrm>
            <a:off x="2449365" y="3224566"/>
            <a:ext cx="448301" cy="765416"/>
          </a:xfrm>
          <a:prstGeom prst="leftBrace">
            <a:avLst>
              <a:gd name="adj1" fmla="val 9137"/>
              <a:gd name="adj2" fmla="val 50000"/>
            </a:avLst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367A0FB-C41C-0245-B62C-5001CB6ADCED}"/>
              </a:ext>
            </a:extLst>
          </p:cNvPr>
          <p:cNvSpPr/>
          <p:nvPr/>
        </p:nvSpPr>
        <p:spPr>
          <a:xfrm>
            <a:off x="975679" y="3224566"/>
            <a:ext cx="1448102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600" b="1" dirty="0">
                <a:solidFill>
                  <a:srgbClr val="0070C0"/>
                </a:solidFill>
              </a:rPr>
              <a:t>Function Prologue</a:t>
            </a:r>
          </a:p>
          <a:p>
            <a:pPr algn="r"/>
            <a:r>
              <a:rPr lang="en-US" sz="1600" b="1" dirty="0">
                <a:solidFill>
                  <a:srgbClr val="0070C0"/>
                </a:solidFill>
              </a:rPr>
              <a:t>creates stack frame</a:t>
            </a:r>
          </a:p>
        </p:txBody>
      </p:sp>
      <p:sp>
        <p:nvSpPr>
          <p:cNvPr id="14" name="Left Brace 13">
            <a:extLst>
              <a:ext uri="{FF2B5EF4-FFF2-40B4-BE49-F238E27FC236}">
                <a16:creationId xmlns:a16="http://schemas.microsoft.com/office/drawing/2014/main" id="{F6A6AB6A-A4CE-D44E-AACE-B0575E5A7F6C}"/>
              </a:ext>
            </a:extLst>
          </p:cNvPr>
          <p:cNvSpPr/>
          <p:nvPr/>
        </p:nvSpPr>
        <p:spPr>
          <a:xfrm>
            <a:off x="2436314" y="4872878"/>
            <a:ext cx="448301" cy="765416"/>
          </a:xfrm>
          <a:prstGeom prst="leftBrace">
            <a:avLst>
              <a:gd name="adj1" fmla="val 9137"/>
              <a:gd name="adj2" fmla="val 50000"/>
            </a:avLst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0B082EE-7E75-F644-8DB8-4EC69C62BDD9}"/>
              </a:ext>
            </a:extLst>
          </p:cNvPr>
          <p:cNvSpPr/>
          <p:nvPr/>
        </p:nvSpPr>
        <p:spPr>
          <a:xfrm>
            <a:off x="1081512" y="4716977"/>
            <a:ext cx="134239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600" b="1" dirty="0">
                <a:solidFill>
                  <a:srgbClr val="0070C0"/>
                </a:solidFill>
              </a:rPr>
              <a:t>Function Epilogue</a:t>
            </a:r>
          </a:p>
          <a:p>
            <a:pPr algn="r"/>
            <a:r>
              <a:rPr lang="en-US" sz="1600" b="1" dirty="0">
                <a:solidFill>
                  <a:srgbClr val="0070C0"/>
                </a:solidFill>
              </a:rPr>
              <a:t>removes stack frame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A903F26-9C3A-9A46-8CD0-4D05EE01B693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" name="Left Brace 2">
            <a:extLst>
              <a:ext uri="{FF2B5EF4-FFF2-40B4-BE49-F238E27FC236}">
                <a16:creationId xmlns:a16="http://schemas.microsoft.com/office/drawing/2014/main" id="{149F3E90-125B-823F-09C9-8ABC47B10A43}"/>
              </a:ext>
            </a:extLst>
          </p:cNvPr>
          <p:cNvSpPr/>
          <p:nvPr/>
        </p:nvSpPr>
        <p:spPr>
          <a:xfrm>
            <a:off x="3296981" y="1558465"/>
            <a:ext cx="415850" cy="795130"/>
          </a:xfrm>
          <a:prstGeom prst="leftBrace">
            <a:avLst>
              <a:gd name="adj1" fmla="val 9137"/>
              <a:gd name="adj2" fmla="val 50000"/>
            </a:avLst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D1118FC-9E75-CD5F-00F8-D81E07528C61}"/>
              </a:ext>
            </a:extLst>
          </p:cNvPr>
          <p:cNvSpPr/>
          <p:nvPr/>
        </p:nvSpPr>
        <p:spPr>
          <a:xfrm>
            <a:off x="2178100" y="1641626"/>
            <a:ext cx="1127137" cy="584775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r"/>
            <a:r>
              <a:rPr lang="en-US" sz="1600" b="1" dirty="0">
                <a:solidFill>
                  <a:srgbClr val="0070C0"/>
                </a:solidFill>
              </a:rPr>
              <a:t>Function header</a:t>
            </a:r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40C18563-F6B7-6735-11BD-13EFADE471F5}"/>
              </a:ext>
            </a:extLst>
          </p:cNvPr>
          <p:cNvSpPr/>
          <p:nvPr/>
        </p:nvSpPr>
        <p:spPr>
          <a:xfrm>
            <a:off x="3190969" y="6005811"/>
            <a:ext cx="415850" cy="263802"/>
          </a:xfrm>
          <a:prstGeom prst="leftBrace">
            <a:avLst>
              <a:gd name="adj1" fmla="val 9137"/>
              <a:gd name="adj2" fmla="val 50000"/>
            </a:avLst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212489D-8E9D-D931-F6B6-A7407B167611}"/>
              </a:ext>
            </a:extLst>
          </p:cNvPr>
          <p:cNvSpPr/>
          <p:nvPr/>
        </p:nvSpPr>
        <p:spPr>
          <a:xfrm>
            <a:off x="2072088" y="5854235"/>
            <a:ext cx="1127137" cy="584775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r"/>
            <a:r>
              <a:rPr lang="en-US" sz="1600" b="1" dirty="0">
                <a:solidFill>
                  <a:srgbClr val="0070C0"/>
                </a:solidFill>
              </a:rPr>
              <a:t>Function footer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82E2B20-6C81-5211-199C-1B0C7C0D79A6}"/>
              </a:ext>
            </a:extLst>
          </p:cNvPr>
          <p:cNvSpPr/>
          <p:nvPr/>
        </p:nvSpPr>
        <p:spPr>
          <a:xfrm>
            <a:off x="483593" y="1641626"/>
            <a:ext cx="1568210" cy="156966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r"/>
            <a:r>
              <a:rPr lang="en-US" sz="1600" b="1" dirty="0" err="1">
                <a:solidFill>
                  <a:srgbClr val="0070C0"/>
                </a:solidFill>
              </a:rPr>
              <a:t>myfunc</a:t>
            </a:r>
            <a:r>
              <a:rPr lang="en-US" sz="1600" b="1" dirty="0">
                <a:solidFill>
                  <a:srgbClr val="0070C0"/>
                </a:solidFill>
              </a:rPr>
              <a:t> label is the address of the first instruction in </a:t>
            </a:r>
            <a:r>
              <a:rPr lang="en-US" sz="1600" b="1" dirty="0" err="1">
                <a:solidFill>
                  <a:srgbClr val="0070C0"/>
                </a:solidFill>
              </a:rPr>
              <a:t>myfunc</a:t>
            </a:r>
            <a:r>
              <a:rPr lang="en-US" sz="1600" b="1" dirty="0">
                <a:solidFill>
                  <a:srgbClr val="0070C0"/>
                </a:solidFill>
              </a:rPr>
              <a:t> (the push below)</a:t>
            </a: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602FFA68-05EE-2E00-82EA-DAB6EC493F60}"/>
              </a:ext>
            </a:extLst>
          </p:cNvPr>
          <p:cNvSpPr/>
          <p:nvPr/>
        </p:nvSpPr>
        <p:spPr>
          <a:xfrm>
            <a:off x="2072088" y="2703311"/>
            <a:ext cx="278064" cy="21212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022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123E958-50C2-9943-ABBE-411C7F991B1F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268314" y="2739143"/>
            <a:ext cx="11923686" cy="3974637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1800" dirty="0"/>
              <a:t>Where </a:t>
            </a:r>
            <a:r>
              <a:rPr lang="en-US" sz="18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r0, r1, r2, r3 </a:t>
            </a:r>
            <a:r>
              <a:rPr lang="en-US" sz="1800" dirty="0"/>
              <a:t>are arm registers, the function declaration is (first four arguments):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b="1" kern="0" dirty="0">
                <a:solidFill>
                  <a:srgbClr val="FF0000"/>
                </a:solidFill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	</a:t>
            </a:r>
            <a:r>
              <a:rPr lang="en-US" sz="1800" b="1" kern="0" dirty="0">
                <a:solidFill>
                  <a:schemeClr val="accent5"/>
                </a:solidFill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r0 = function(r0, r1, r2, r3)       </a:t>
            </a:r>
            <a:r>
              <a:rPr lang="en-US" sz="1800" b="1" kern="0" dirty="0">
                <a:solidFill>
                  <a:srgbClr val="00B050"/>
                </a:solidFill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// 32-bit return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b="1" kern="0" dirty="0">
                <a:solidFill>
                  <a:schemeClr val="accent5"/>
                </a:solidFill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	r0, r1 = function(r0, r1, r2, r3)   </a:t>
            </a:r>
            <a:r>
              <a:rPr lang="en-US" sz="1800" b="1" kern="0" dirty="0">
                <a:solidFill>
                  <a:srgbClr val="00B050"/>
                </a:solidFill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// 64-bit return – long long</a:t>
            </a:r>
            <a:endParaRPr lang="en-US" sz="1800" kern="0" dirty="0">
              <a:solidFill>
                <a:srgbClr val="00B050"/>
              </a:solidFill>
              <a:ea typeface="ＭＳ Ｐゴシック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US" sz="1800" kern="0" dirty="0">
                <a:ea typeface="ＭＳ Ｐゴシック" charset="0"/>
                <a:cs typeface="Courier New" panose="02070309020205020404" pitchFamily="49" charset="0"/>
              </a:rPr>
              <a:t>Each </a:t>
            </a:r>
            <a:r>
              <a:rPr lang="en-US" sz="1800" b="1" kern="0" dirty="0">
                <a:ea typeface="ＭＳ Ｐゴシック" charset="0"/>
                <a:cs typeface="Courier New" panose="02070309020205020404" pitchFamily="49" charset="0"/>
              </a:rPr>
              <a:t>parameter and return value is limited to data that </a:t>
            </a:r>
            <a:r>
              <a:rPr lang="en-US" sz="1800" b="1" kern="0" dirty="0">
                <a:solidFill>
                  <a:srgbClr val="0070C0"/>
                </a:solidFill>
                <a:ea typeface="ＭＳ Ｐゴシック" charset="0"/>
                <a:cs typeface="Courier New" panose="02070309020205020404" pitchFamily="49" charset="0"/>
              </a:rPr>
              <a:t>can fit in 4 bytes or less</a:t>
            </a:r>
          </a:p>
          <a:p>
            <a:pPr>
              <a:lnSpc>
                <a:spcPct val="100000"/>
              </a:lnSpc>
            </a:pPr>
            <a:r>
              <a:rPr lang="en-US" sz="1800" kern="0" dirty="0">
                <a:ea typeface="ＭＳ Ｐゴシック" charset="0"/>
                <a:cs typeface="Courier New" panose="02070309020205020404" pitchFamily="49" charset="0"/>
              </a:rPr>
              <a:t>You receive </a:t>
            </a:r>
            <a:r>
              <a:rPr lang="en-US" sz="1800" kern="0" dirty="0">
                <a:solidFill>
                  <a:srgbClr val="0070C0"/>
                </a:solidFill>
                <a:ea typeface="ＭＳ Ｐゴシック" charset="0"/>
                <a:cs typeface="Courier New" panose="02070309020205020404" pitchFamily="49" charset="0"/>
              </a:rPr>
              <a:t>up to the first four parameters in these four registers</a:t>
            </a:r>
          </a:p>
          <a:p>
            <a:pPr>
              <a:lnSpc>
                <a:spcPct val="100000"/>
              </a:lnSpc>
            </a:pPr>
            <a:r>
              <a:rPr lang="en-US" sz="1800" kern="0" dirty="0">
                <a:ea typeface="ＭＳ Ｐゴシック" charset="0"/>
                <a:cs typeface="Courier New" panose="02070309020205020404" pitchFamily="49" charset="0"/>
              </a:rPr>
              <a:t>You copy up to the first four parameters into these four registers before calling a function</a:t>
            </a:r>
          </a:p>
          <a:p>
            <a:pPr>
              <a:lnSpc>
                <a:spcPct val="100000"/>
              </a:lnSpc>
            </a:pPr>
            <a:r>
              <a:rPr lang="en-US" sz="1800" kern="0" dirty="0">
                <a:ea typeface="ＭＳ Ｐゴシック" charset="0"/>
                <a:cs typeface="Courier New" panose="02070309020205020404" pitchFamily="49" charset="0"/>
              </a:rPr>
              <a:t>For parameter values using more than 4 bytes, a pointer to the parameter is passed (we will cover this later)</a:t>
            </a:r>
            <a:endParaRPr lang="en-US" sz="1800" b="1" kern="0" dirty="0">
              <a:solidFill>
                <a:srgbClr val="FF0000"/>
              </a:solidFill>
              <a:ea typeface="ＭＳ Ｐゴシック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US" sz="1800" b="1" u="sng" kern="0" dirty="0">
                <a:solidFill>
                  <a:schemeClr val="accent1"/>
                </a:solidFill>
                <a:ea typeface="ＭＳ Ｐゴシック" charset="0"/>
                <a:cs typeface="Courier New" panose="02070309020205020404" pitchFamily="49" charset="0"/>
              </a:rPr>
              <a:t>You MUST ALWAYS assume</a:t>
            </a:r>
            <a:r>
              <a:rPr lang="en-US" sz="1800" b="1" kern="0" dirty="0">
                <a:solidFill>
                  <a:schemeClr val="accent1"/>
                </a:solidFill>
                <a:ea typeface="ＭＳ Ｐゴシック" charset="0"/>
                <a:cs typeface="Courier New" panose="02070309020205020404" pitchFamily="49" charset="0"/>
              </a:rPr>
              <a:t> </a:t>
            </a:r>
            <a:r>
              <a:rPr lang="en-US" sz="1800" kern="0" dirty="0">
                <a:ea typeface="ＭＳ Ｐゴシック" charset="0"/>
                <a:cs typeface="Courier New" panose="02070309020205020404" pitchFamily="49" charset="0"/>
              </a:rPr>
              <a:t>that the called function will </a:t>
            </a:r>
            <a:r>
              <a:rPr lang="en-US" sz="1800" b="1" kern="0" dirty="0">
                <a:solidFill>
                  <a:schemeClr val="accent1"/>
                </a:solidFill>
                <a:ea typeface="ＭＳ Ｐゴシック" charset="0"/>
                <a:cs typeface="Courier New" panose="02070309020205020404" pitchFamily="49" charset="0"/>
              </a:rPr>
              <a:t>alter the contents of all four registers: r0-r3 </a:t>
            </a:r>
          </a:p>
          <a:p>
            <a:pPr lvl="1"/>
            <a:r>
              <a:rPr lang="en-US" sz="1800" b="1" kern="0" dirty="0">
                <a:ea typeface="ＭＳ Ｐゴシック" charset="0"/>
                <a:cs typeface="Courier New" panose="02070309020205020404" pitchFamily="49" charset="0"/>
              </a:rPr>
              <a:t>In terms of C runtime support, these registers contain the copies given to the called function</a:t>
            </a:r>
          </a:p>
          <a:p>
            <a:pPr lvl="1"/>
            <a:r>
              <a:rPr lang="en-US" sz="1800" b="1" kern="0" dirty="0">
                <a:ea typeface="ＭＳ Ｐゴシック" charset="0"/>
                <a:cs typeface="Courier New" panose="02070309020205020404" pitchFamily="49" charset="0"/>
              </a:rPr>
              <a:t>C allows the copies to be changed in any way by the called function</a:t>
            </a:r>
          </a:p>
        </p:txBody>
      </p:sp>
      <p:sp>
        <p:nvSpPr>
          <p:cNvPr id="1536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325425" y="350514"/>
            <a:ext cx="11866575" cy="391196"/>
          </a:xfrm>
        </p:spPr>
        <p:txBody>
          <a:bodyPr/>
          <a:lstStyle/>
          <a:p>
            <a:r>
              <a:rPr lang="en-US" altLang="en-US" dirty="0"/>
              <a:t>Preview: Return Value and Passing Parameters to Functions</a:t>
            </a:r>
            <a:br>
              <a:rPr lang="en-US" altLang="en-US" dirty="0"/>
            </a:br>
            <a:r>
              <a:rPr lang="en-US" altLang="en-US" sz="1800" dirty="0">
                <a:solidFill>
                  <a:srgbClr val="FF0000"/>
                </a:solidFill>
              </a:rPr>
              <a:t>(Four parameters or less)</a:t>
            </a:r>
            <a:endParaRPr lang="en-US" altLang="en-US" dirty="0">
              <a:solidFill>
                <a:srgbClr val="FF0000"/>
              </a:solidFill>
            </a:endParaRPr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76FB3996-5233-3F43-A972-95E16B7B537F}"/>
              </a:ext>
            </a:extLst>
          </p:cNvPr>
          <p:cNvGraphicFramePr>
            <a:graphicFrameLocks noGrp="1"/>
          </p:cNvGraphicFramePr>
          <p:nvPr/>
        </p:nvGraphicFramePr>
        <p:xfrm>
          <a:off x="268314" y="741710"/>
          <a:ext cx="5296464" cy="1882727"/>
        </p:xfrm>
        <a:graphic>
          <a:graphicData uri="http://schemas.openxmlformats.org/drawingml/2006/table">
            <a:tbl>
              <a:tblPr firstRow="1" firstCol="1" bandRow="1"/>
              <a:tblGrid>
                <a:gridCol w="14040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9237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6548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1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Calibri"/>
                          <a:cs typeface="Calibri"/>
                        </a:rPr>
                        <a:t>Register</a:t>
                      </a:r>
                      <a:endParaRPr lang="en-US" sz="2000" dirty="0">
                        <a:solidFill>
                          <a:schemeClr val="bg1"/>
                        </a:solidFill>
                        <a:effectLst/>
                        <a:latin typeface="+mj-lt"/>
                        <a:ea typeface="Arial"/>
                        <a:cs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1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Calibri"/>
                          <a:cs typeface="Calibri"/>
                        </a:rPr>
                        <a:t>  Function Call Use</a:t>
                      </a:r>
                      <a:endParaRPr lang="en-US" sz="2000" dirty="0">
                        <a:solidFill>
                          <a:schemeClr val="bg1"/>
                        </a:solidFill>
                        <a:effectLst/>
                        <a:latin typeface="+mj-lt"/>
                        <a:ea typeface="Arial"/>
                        <a:cs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329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/>
                          <a:cs typeface="Calibri"/>
                        </a:rPr>
                        <a:t>r0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+mj-lt"/>
                        <a:ea typeface="Arial"/>
                        <a:cs typeface="Calibri"/>
                      </a:endParaRP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/>
                          <a:cs typeface="Calibri"/>
                        </a:rPr>
                        <a:t>1</a:t>
                      </a:r>
                      <a:r>
                        <a:rPr lang="en-US" sz="2000" baseline="300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/>
                          <a:cs typeface="Calibri"/>
                        </a:rPr>
                        <a:t>st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/>
                          <a:cs typeface="Calibri"/>
                        </a:rPr>
                        <a:t> parameter 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+mj-lt"/>
                        <a:ea typeface="Arial"/>
                        <a:cs typeface="Calibri"/>
                      </a:endParaRP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329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/>
                          <a:cs typeface="Calibri"/>
                        </a:rPr>
                        <a:t>r1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+mj-lt"/>
                        <a:ea typeface="Arial"/>
                        <a:cs typeface="Calibri"/>
                      </a:endParaRP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/>
                          <a:cs typeface="Calibri"/>
                        </a:rPr>
                        <a:t>2</a:t>
                      </a:r>
                      <a:r>
                        <a:rPr lang="en-US" sz="2000" baseline="300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/>
                          <a:cs typeface="Calibri"/>
                        </a:rPr>
                        <a:t>nd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/>
                          <a:cs typeface="Calibri"/>
                        </a:rPr>
                        <a:t> parameter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+mj-lt"/>
                        <a:ea typeface="Arial"/>
                        <a:cs typeface="Calibri"/>
                      </a:endParaRP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329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/>
                          <a:cs typeface="Calibri"/>
                        </a:rPr>
                        <a:t>r2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+mj-lt"/>
                        <a:ea typeface="Arial"/>
                        <a:cs typeface="Calibri"/>
                      </a:endParaRP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3</a:t>
                      </a:r>
                      <a:r>
                        <a:rPr lang="en-US" sz="2000" baseline="300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rd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 parameter</a:t>
                      </a: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329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/>
                          <a:cs typeface="Calibri"/>
                        </a:rPr>
                        <a:t>r3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+mj-lt"/>
                        <a:ea typeface="Arial"/>
                        <a:cs typeface="Calibri"/>
                      </a:endParaRP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4</a:t>
                      </a:r>
                      <a:r>
                        <a:rPr lang="en-US" sz="2000" baseline="300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th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 parameter</a:t>
                      </a: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25CC7837-209A-EA47-8CF0-F1AF4098BFA1}"/>
              </a:ext>
            </a:extLst>
          </p:cNvPr>
          <p:cNvGraphicFramePr>
            <a:graphicFrameLocks noGrp="1"/>
          </p:cNvGraphicFramePr>
          <p:nvPr/>
        </p:nvGraphicFramePr>
        <p:xfrm>
          <a:off x="5681776" y="741710"/>
          <a:ext cx="6107658" cy="1884689"/>
        </p:xfrm>
        <a:graphic>
          <a:graphicData uri="http://schemas.openxmlformats.org/drawingml/2006/table">
            <a:tbl>
              <a:tblPr firstRow="1" firstCol="1" bandRow="1"/>
              <a:tblGrid>
                <a:gridCol w="16238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8384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1871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1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Calibri"/>
                          <a:cs typeface="Calibri"/>
                        </a:rPr>
                        <a:t>Register</a:t>
                      </a:r>
                      <a:endParaRPr lang="en-US" sz="2000" dirty="0">
                        <a:solidFill>
                          <a:schemeClr val="bg1"/>
                        </a:solidFill>
                        <a:effectLst/>
                        <a:latin typeface="+mj-lt"/>
                        <a:ea typeface="Arial"/>
                        <a:cs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1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Calibri"/>
                          <a:cs typeface="Calibri"/>
                        </a:rPr>
                        <a:t> Function Return Value Use</a:t>
                      </a:r>
                      <a:endParaRPr lang="en-US" sz="2000" dirty="0">
                        <a:solidFill>
                          <a:schemeClr val="bg1"/>
                        </a:solidFill>
                        <a:effectLst/>
                        <a:latin typeface="+mj-lt"/>
                        <a:ea typeface="Arial"/>
                        <a:cs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4565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/>
                          <a:cs typeface="Calibri"/>
                        </a:rPr>
                        <a:t>r0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+mj-lt"/>
                        <a:ea typeface="Arial"/>
                        <a:cs typeface="Calibri"/>
                      </a:endParaRP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/>
                          <a:cs typeface="Calibri"/>
                        </a:rPr>
                        <a:t>8, 16 or 32-bit result,</a:t>
                      </a:r>
                      <a:r>
                        <a:rPr lang="en-US" sz="2000" baseline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/>
                          <a:cs typeface="Calibri"/>
                        </a:rPr>
                        <a:t> 32-bit address or least-significant half of a 64-bit result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+mj-lt"/>
                        <a:ea typeface="Arial"/>
                        <a:cs typeface="Calibri"/>
                      </a:endParaRP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829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/>
                          <a:cs typeface="Calibri"/>
                        </a:rPr>
                        <a:t>r1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+mj-lt"/>
                        <a:ea typeface="Arial"/>
                        <a:cs typeface="Calibri"/>
                      </a:endParaRP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/>
                          <a:cs typeface="Calibri"/>
                        </a:rPr>
                        <a:t>most-significant half of a 64-bit result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+mj-lt"/>
                        <a:ea typeface="Arial"/>
                        <a:cs typeface="Calibri"/>
                      </a:endParaRP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0BBD7113-99E7-6D4A-9D7D-81C16F7797BB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917758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6" grpId="0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F998106-2314-154E-B9E2-5116996DC8E0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249083" y="2337383"/>
            <a:ext cx="11693834" cy="4222288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sz="22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extern </a:t>
            </a:r>
            <a:r>
              <a:rPr lang="en-US" sz="22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&lt;label&gt;</a:t>
            </a:r>
          </a:p>
          <a:p>
            <a:pPr lvl="1"/>
            <a:r>
              <a:rPr lang="en-US" sz="2200" b="1" dirty="0">
                <a:solidFill>
                  <a:schemeClr val="accent1"/>
                </a:solidFill>
              </a:rPr>
              <a:t>Imports</a:t>
            </a:r>
            <a:r>
              <a:rPr lang="en-US" sz="2200" dirty="0">
                <a:solidFill>
                  <a:schemeClr val="accent1"/>
                </a:solidFill>
              </a:rPr>
              <a:t> </a:t>
            </a:r>
            <a:r>
              <a:rPr lang="en-US" sz="2200" dirty="0">
                <a:solidFill>
                  <a:srgbClr val="F37440"/>
                </a:solidFill>
              </a:rPr>
              <a:t>label</a:t>
            </a:r>
            <a:r>
              <a:rPr lang="en-US" sz="2200" dirty="0">
                <a:solidFill>
                  <a:schemeClr val="accent1"/>
                </a:solidFill>
              </a:rPr>
              <a:t> </a:t>
            </a:r>
            <a:r>
              <a:rPr lang="en-US" sz="2200" dirty="0"/>
              <a:t>(function name, symbol or a static variable name); </a:t>
            </a:r>
          </a:p>
          <a:p>
            <a:pPr lvl="1"/>
            <a:r>
              <a:rPr lang="en-US" sz="2200" dirty="0"/>
              <a:t>An address associated with the label from another file can be used by code in this file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global </a:t>
            </a:r>
            <a:r>
              <a:rPr lang="en-US" sz="22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&lt;label&gt;</a:t>
            </a:r>
          </a:p>
          <a:p>
            <a:pPr lvl="1"/>
            <a:r>
              <a:rPr lang="en-US" sz="2200" b="1" dirty="0">
                <a:solidFill>
                  <a:schemeClr val="accent1"/>
                </a:solidFill>
              </a:rPr>
              <a:t>Exports</a:t>
            </a:r>
            <a:r>
              <a:rPr lang="en-US" sz="2200" dirty="0"/>
              <a:t> </a:t>
            </a:r>
            <a:r>
              <a:rPr lang="en-US" sz="2200" dirty="0">
                <a:solidFill>
                  <a:srgbClr val="F37440"/>
                </a:solidFill>
              </a:rPr>
              <a:t>label (or symbol)</a:t>
            </a:r>
            <a:r>
              <a:rPr lang="en-US" sz="2200" dirty="0"/>
              <a:t> to be visible outside the source file boundary (other assembly or c source)</a:t>
            </a:r>
          </a:p>
          <a:p>
            <a:pPr lvl="1"/>
            <a:r>
              <a:rPr lang="en-US" sz="2200" dirty="0">
                <a:solidFill>
                  <a:srgbClr val="F37440"/>
                </a:solidFill>
              </a:rPr>
              <a:t>label</a:t>
            </a:r>
            <a:r>
              <a:rPr lang="en-US" sz="2200" dirty="0"/>
              <a:t> is either a </a:t>
            </a:r>
            <a:r>
              <a:rPr lang="en-US" sz="2200" dirty="0">
                <a:solidFill>
                  <a:srgbClr val="2C895B"/>
                </a:solidFill>
              </a:rPr>
              <a:t>function</a:t>
            </a:r>
            <a:r>
              <a:rPr lang="en-US" sz="2200" dirty="0"/>
              <a:t> </a:t>
            </a:r>
            <a:r>
              <a:rPr lang="en-US" sz="2200" dirty="0">
                <a:solidFill>
                  <a:srgbClr val="F37440"/>
                </a:solidFill>
              </a:rPr>
              <a:t>name</a:t>
            </a:r>
            <a:r>
              <a:rPr lang="en-US" sz="2200" dirty="0"/>
              <a:t> or a </a:t>
            </a:r>
            <a:r>
              <a:rPr lang="en-US" sz="2200" dirty="0">
                <a:solidFill>
                  <a:srgbClr val="0070C0"/>
                </a:solidFill>
              </a:rPr>
              <a:t>global</a:t>
            </a:r>
            <a:r>
              <a:rPr lang="en-US" sz="2200" dirty="0"/>
              <a:t> variable</a:t>
            </a:r>
            <a:r>
              <a:rPr lang="en-US" sz="2200" dirty="0">
                <a:solidFill>
                  <a:srgbClr val="F37440"/>
                </a:solidFill>
              </a:rPr>
              <a:t> name</a:t>
            </a:r>
          </a:p>
          <a:p>
            <a:pPr lvl="1"/>
            <a:r>
              <a:rPr lang="en-US" sz="2200" dirty="0">
                <a:solidFill>
                  <a:schemeClr val="tx2"/>
                </a:solidFill>
              </a:rPr>
              <a:t>Only use with function names or static variables</a:t>
            </a:r>
          </a:p>
          <a:p>
            <a:r>
              <a:rPr lang="en-US" sz="2400" b="1" dirty="0">
                <a:solidFill>
                  <a:srgbClr val="0070C0"/>
                </a:solidFill>
              </a:rPr>
              <a:t>Without</a:t>
            </a:r>
            <a:r>
              <a:rPr lang="en-US" sz="2400" dirty="0">
                <a:solidFill>
                  <a:srgbClr val="0070C0"/>
                </a:solidFill>
              </a:rPr>
              <a:t>  </a:t>
            </a:r>
            <a:r>
              <a:rPr lang="en-US" sz="2400" dirty="0">
                <a:solidFill>
                  <a:srgbClr val="7030A0"/>
                </a:solidFill>
              </a:rPr>
              <a:t>.global</a:t>
            </a:r>
            <a:r>
              <a:rPr lang="en-US" sz="2400" dirty="0">
                <a:solidFill>
                  <a:srgbClr val="0070C0"/>
                </a:solidFill>
              </a:rPr>
              <a:t>, </a:t>
            </a:r>
            <a:r>
              <a:rPr lang="en-US" sz="2400" dirty="0">
                <a:solidFill>
                  <a:srgbClr val="F37440"/>
                </a:solidFill>
              </a:rPr>
              <a:t>labels</a:t>
            </a:r>
            <a:r>
              <a:rPr lang="en-US" sz="2400" dirty="0">
                <a:solidFill>
                  <a:srgbClr val="0070C0"/>
                </a:solidFill>
              </a:rPr>
              <a:t> are usually </a:t>
            </a:r>
            <a:r>
              <a:rPr lang="en-US" sz="2400" b="1" dirty="0">
                <a:solidFill>
                  <a:srgbClr val="C00000"/>
                </a:solidFill>
              </a:rPr>
              <a:t>local to the file </a:t>
            </a:r>
            <a:r>
              <a:rPr lang="en-US" sz="2400" dirty="0">
                <a:solidFill>
                  <a:srgbClr val="0070C0"/>
                </a:solidFill>
              </a:rPr>
              <a:t>from the point where they are defined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F7BE84-94B4-444E-9FCF-D804A398A9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99" y="298329"/>
            <a:ext cx="11791479" cy="450761"/>
          </a:xfrm>
        </p:spPr>
        <p:txBody>
          <a:bodyPr/>
          <a:lstStyle/>
          <a:p>
            <a:r>
              <a:rPr lang="en-US" dirty="0"/>
              <a:t>Assembler Directives: Label Scope Control </a:t>
            </a:r>
            <a:r>
              <a:rPr lang="en-US" sz="2400" dirty="0">
                <a:solidFill>
                  <a:srgbClr val="FF0000"/>
                </a:solidFill>
              </a:rPr>
              <a:t>(Normal Labels only)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18AE3D0-727E-A244-8908-0F3CC001E66B}"/>
              </a:ext>
            </a:extLst>
          </p:cNvPr>
          <p:cNvSpPr/>
          <p:nvPr/>
        </p:nvSpPr>
        <p:spPr bwMode="auto">
          <a:xfrm>
            <a:off x="3994671" y="717303"/>
            <a:ext cx="3234498" cy="161520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extern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endParaRPr lang="en-US" sz="2400" dirty="0">
              <a:solidFill>
                <a:srgbClr val="F3753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extern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fgets</a:t>
            </a:r>
            <a:endParaRPr lang="en-US" sz="2400" dirty="0">
              <a:solidFill>
                <a:srgbClr val="F3753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extern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strcpy</a:t>
            </a:r>
            <a:endParaRPr lang="en-US" sz="2400" dirty="0">
              <a:solidFill>
                <a:srgbClr val="F3753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global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fbuf</a:t>
            </a:r>
            <a:endParaRPr lang="en-US" sz="2400" dirty="0">
              <a:solidFill>
                <a:srgbClr val="F3753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63C69D-0858-114C-91DB-EFE45580C023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496062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5" grpId="0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F6D1104-0A20-3EE2-2B1D-AE5BACEBA8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Preview: Writing an ARM32 function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6692AE5-53CB-622A-C25F-6891E853A663}"/>
              </a:ext>
            </a:extLst>
          </p:cNvPr>
          <p:cNvSpPr/>
          <p:nvPr/>
        </p:nvSpPr>
        <p:spPr bwMode="auto">
          <a:xfrm>
            <a:off x="364756" y="904284"/>
            <a:ext cx="4162057" cy="313539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#include &lt;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stdlib.h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&gt;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#include &lt;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stdio.h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&gt;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#include "sum4.h"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int main()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{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int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reslt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reslt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sum4(1,2,3,4);</a:t>
            </a:r>
            <a:b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printf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("%d\n",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reslt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return EXIT_SUCCESS;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F2067FC-72FE-622A-9CFC-16F9FA3FDB76}"/>
              </a:ext>
            </a:extLst>
          </p:cNvPr>
          <p:cNvSpPr/>
          <p:nvPr/>
        </p:nvSpPr>
        <p:spPr bwMode="auto">
          <a:xfrm>
            <a:off x="364757" y="4148669"/>
            <a:ext cx="4162057" cy="262866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#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ifndef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SUM4_H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#define SUM4_H</a:t>
            </a:r>
            <a:b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#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ifndef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__ASSEMBLER__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int sum4(int, int, int, int);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#else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.extern sum4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#endif</a:t>
            </a:r>
          </a:p>
          <a:p>
            <a:endParaRPr lang="en-US" sz="16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#endif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8546E7B-6051-8650-1773-359355326960}"/>
              </a:ext>
            </a:extLst>
          </p:cNvPr>
          <p:cNvSpPr/>
          <p:nvPr/>
        </p:nvSpPr>
        <p:spPr bwMode="auto">
          <a:xfrm>
            <a:off x="4905696" y="795291"/>
            <a:ext cx="5518984" cy="5922407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#include "sum4.h"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.arch armv6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.arm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fpu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vfp</a:t>
            </a:r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.syntax unified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.global sum4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sz="1600" dirty="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.type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  sum4, %function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equ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FP_OFF, 28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// r0 = sum4(r0, r1, r2, r3)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sum4: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push    {r4-r9,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fp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lr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add    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fp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sp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FP_OFF</a:t>
            </a:r>
          </a:p>
          <a:p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add     r0, r0, r1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add     r0, r0, r2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  add     r0, r0, r3</a:t>
            </a:r>
          </a:p>
          <a:p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sub    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sp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fp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FP_OFF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pop     {r4-r9,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fp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lr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bx     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lr</a:t>
            </a:r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.size sum4, (. - sum4)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.section .note.GNU-stack,"",%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progbits</a:t>
            </a:r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.end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EA21AE8-E0A6-57FF-D056-E215E405E265}"/>
              </a:ext>
            </a:extLst>
          </p:cNvPr>
          <p:cNvSpPr/>
          <p:nvPr/>
        </p:nvSpPr>
        <p:spPr bwMode="auto">
          <a:xfrm>
            <a:off x="8213113" y="904284"/>
            <a:ext cx="3801043" cy="1361837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$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gcc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-Wall -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Wextra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-c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main.c</a:t>
            </a:r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$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gcc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-c sum4.S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$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gcc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sum4.o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main.o</a:t>
            </a:r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$ ./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a.out</a:t>
            </a:r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10</a:t>
            </a:r>
          </a:p>
        </p:txBody>
      </p:sp>
      <p:sp>
        <p:nvSpPr>
          <p:cNvPr id="2" name="Right Brace 1">
            <a:extLst>
              <a:ext uri="{FF2B5EF4-FFF2-40B4-BE49-F238E27FC236}">
                <a16:creationId xmlns:a16="http://schemas.microsoft.com/office/drawing/2014/main" id="{DA91340F-376F-104B-1438-1BFD53B885BE}"/>
              </a:ext>
            </a:extLst>
          </p:cNvPr>
          <p:cNvSpPr/>
          <p:nvPr/>
        </p:nvSpPr>
        <p:spPr>
          <a:xfrm>
            <a:off x="8935932" y="2582405"/>
            <a:ext cx="512243" cy="1457271"/>
          </a:xfrm>
          <a:prstGeom prst="righ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117E2E-E6DB-8CC1-44A2-D990A7E45998}"/>
              </a:ext>
            </a:extLst>
          </p:cNvPr>
          <p:cNvSpPr txBox="1"/>
          <p:nvPr/>
        </p:nvSpPr>
        <p:spPr>
          <a:xfrm>
            <a:off x="9344808" y="2994272"/>
            <a:ext cx="2787943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We will cover this </a:t>
            </a:r>
          </a:p>
          <a:p>
            <a:r>
              <a:rPr lang="en-US" dirty="0"/>
              <a:t>when we do stack frames</a:t>
            </a:r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A184C86D-F983-5DE1-75C8-CA27F91222D9}"/>
              </a:ext>
            </a:extLst>
          </p:cNvPr>
          <p:cNvSpPr/>
          <p:nvPr/>
        </p:nvSpPr>
        <p:spPr>
          <a:xfrm>
            <a:off x="8348870" y="4969565"/>
            <a:ext cx="456575" cy="698707"/>
          </a:xfrm>
          <a:prstGeom prst="righ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73C64A-DE6A-DB6A-9200-055A06360A4B}"/>
              </a:ext>
            </a:extLst>
          </p:cNvPr>
          <p:cNvSpPr txBox="1"/>
          <p:nvPr/>
        </p:nvSpPr>
        <p:spPr>
          <a:xfrm>
            <a:off x="8805445" y="4969565"/>
            <a:ext cx="2787943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We will cover this </a:t>
            </a:r>
          </a:p>
          <a:p>
            <a:r>
              <a:rPr lang="en-US" dirty="0"/>
              <a:t>when we do stack frames</a:t>
            </a:r>
          </a:p>
        </p:txBody>
      </p:sp>
    </p:spTree>
    <p:extLst>
      <p:ext uri="{BB962C8B-B14F-4D97-AF65-F5344CB8AC3E}">
        <p14:creationId xmlns:p14="http://schemas.microsoft.com/office/powerpoint/2010/main" val="3505802777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619FE6AB-E81E-B444-B591-D0FED0BF917C}"/>
              </a:ext>
            </a:extLst>
          </p:cNvPr>
          <p:cNvSpPr/>
          <p:nvPr/>
        </p:nvSpPr>
        <p:spPr>
          <a:xfrm>
            <a:off x="544148" y="687203"/>
            <a:ext cx="10952912" cy="304278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B6B42E9-51EC-5946-974B-0187868341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817" y="16798"/>
            <a:ext cx="11521966" cy="593499"/>
          </a:xfrm>
        </p:spPr>
        <p:txBody>
          <a:bodyPr/>
          <a:lstStyle/>
          <a:p>
            <a:r>
              <a:rPr lang="en-US" dirty="0"/>
              <a:t>Load/Store: Register Base Addressing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F3948C1-6E57-4545-A59D-E0C27906CCA4}"/>
              </a:ext>
            </a:extLst>
          </p:cNvPr>
          <p:cNvSpPr/>
          <p:nvPr/>
        </p:nvSpPr>
        <p:spPr>
          <a:xfrm>
            <a:off x="4299138" y="934948"/>
            <a:ext cx="3146001" cy="6750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000000"/>
                </a:solidFill>
                <a:effectLst/>
                <a:ea typeface="Arial"/>
              </a:rPr>
              <a:t>32-bit memory</a:t>
            </a:r>
            <a:endParaRPr lang="en-US" sz="2400" dirty="0">
              <a:solidFill>
                <a:srgbClr val="000000"/>
              </a:solidFill>
              <a:effectLst/>
              <a:latin typeface="Arial"/>
              <a:ea typeface="Arial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7CAC8F8-F5D4-8447-839F-F37551C6D43A}"/>
              </a:ext>
            </a:extLst>
          </p:cNvPr>
          <p:cNvSpPr/>
          <p:nvPr/>
        </p:nvSpPr>
        <p:spPr>
          <a:xfrm>
            <a:off x="4249768" y="2765966"/>
            <a:ext cx="3145096" cy="67498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000000"/>
                </a:solidFill>
                <a:effectLst/>
                <a:ea typeface="Arial"/>
              </a:rPr>
              <a:t>register r0</a:t>
            </a:r>
            <a:endParaRPr lang="en-US" sz="2400" dirty="0">
              <a:solidFill>
                <a:srgbClr val="000000"/>
              </a:solidFill>
              <a:effectLst/>
              <a:latin typeface="Arial"/>
              <a:ea typeface="Arial"/>
            </a:endParaRPr>
          </a:p>
        </p:txBody>
      </p:sp>
      <p:sp>
        <p:nvSpPr>
          <p:cNvPr id="8" name="Down Arrow 7">
            <a:extLst>
              <a:ext uri="{FF2B5EF4-FFF2-40B4-BE49-F238E27FC236}">
                <a16:creationId xmlns:a16="http://schemas.microsoft.com/office/drawing/2014/main" id="{37190895-4F89-3540-98CE-DCCCB6E167D4}"/>
              </a:ext>
            </a:extLst>
          </p:cNvPr>
          <p:cNvSpPr/>
          <p:nvPr/>
        </p:nvSpPr>
        <p:spPr>
          <a:xfrm>
            <a:off x="5496571" y="1736442"/>
            <a:ext cx="680587" cy="859342"/>
          </a:xfrm>
          <a:prstGeom prst="downArrow">
            <a:avLst/>
          </a:prstGeom>
          <a:solidFill>
            <a:srgbClr val="0070C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E0672C6-6E2F-1246-838E-D16861B6BB89}"/>
              </a:ext>
            </a:extLst>
          </p:cNvPr>
          <p:cNvSpPr/>
          <p:nvPr/>
        </p:nvSpPr>
        <p:spPr>
          <a:xfrm>
            <a:off x="8179976" y="934948"/>
            <a:ext cx="3145096" cy="67498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000000"/>
                </a:solidFill>
                <a:effectLst/>
                <a:ea typeface="Arial"/>
              </a:rPr>
              <a:t>register r1 (address)</a:t>
            </a:r>
            <a:endParaRPr lang="en-US" sz="2400" dirty="0">
              <a:solidFill>
                <a:srgbClr val="000000"/>
              </a:solidFill>
              <a:effectLst/>
              <a:latin typeface="Arial"/>
              <a:ea typeface="Arial"/>
            </a:endParaRPr>
          </a:p>
        </p:txBody>
      </p:sp>
      <p:sp>
        <p:nvSpPr>
          <p:cNvPr id="5" name="Left Arrow 4">
            <a:extLst>
              <a:ext uri="{FF2B5EF4-FFF2-40B4-BE49-F238E27FC236}">
                <a16:creationId xmlns:a16="http://schemas.microsoft.com/office/drawing/2014/main" id="{2814B572-D0CB-8A4E-A07E-FD738CE58FF1}"/>
              </a:ext>
            </a:extLst>
          </p:cNvPr>
          <p:cNvSpPr/>
          <p:nvPr/>
        </p:nvSpPr>
        <p:spPr>
          <a:xfrm>
            <a:off x="7445139" y="1140317"/>
            <a:ext cx="734837" cy="269443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FE3FA5-0D7F-3744-92E4-AB3BD3E80B32}"/>
              </a:ext>
            </a:extLst>
          </p:cNvPr>
          <p:cNvSpPr txBox="1"/>
          <p:nvPr/>
        </p:nvSpPr>
        <p:spPr>
          <a:xfrm>
            <a:off x="671994" y="859650"/>
            <a:ext cx="3852337" cy="25811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5000"/>
              </a:lnSpc>
              <a:tabLst>
                <a:tab pos="342900" algn="l"/>
                <a:tab pos="628650" algn="l"/>
              </a:tabLst>
            </a:pPr>
            <a:r>
              <a:rPr lang="en-US" sz="2400" b="1" dirty="0" err="1">
                <a:solidFill>
                  <a:srgbClr val="0070C0"/>
                </a:solidFill>
                <a:latin typeface="Consolas"/>
                <a:ea typeface="Calibri"/>
                <a:cs typeface="Calibri"/>
              </a:rPr>
              <a:t>ldr</a:t>
            </a:r>
            <a:r>
              <a:rPr lang="en-US" sz="2400" b="1" dirty="0">
                <a:solidFill>
                  <a:srgbClr val="0070C0"/>
                </a:solidFill>
                <a:latin typeface="Consolas"/>
                <a:ea typeface="Calibri"/>
                <a:cs typeface="Calibri"/>
              </a:rPr>
              <a:t>	r0, [r1]</a:t>
            </a:r>
          </a:p>
          <a:p>
            <a:pPr>
              <a:lnSpc>
                <a:spcPct val="115000"/>
              </a:lnSpc>
              <a:tabLst>
                <a:tab pos="342900" algn="l"/>
                <a:tab pos="628650" algn="l"/>
              </a:tabLst>
            </a:pPr>
            <a:endParaRPr lang="en-US" b="1" dirty="0">
              <a:solidFill>
                <a:srgbClr val="000000"/>
              </a:solidFill>
              <a:latin typeface="Consolas"/>
              <a:ea typeface="Arial"/>
              <a:cs typeface="Calibri"/>
            </a:endParaRPr>
          </a:p>
          <a:p>
            <a:pPr>
              <a:lnSpc>
                <a:spcPct val="115000"/>
              </a:lnSpc>
              <a:tabLst>
                <a:tab pos="342900" algn="l"/>
                <a:tab pos="1600200" algn="l"/>
              </a:tabLst>
            </a:pPr>
            <a:r>
              <a:rPr lang="en-US" sz="2000" dirty="0">
                <a:solidFill>
                  <a:srgbClr val="000000"/>
                </a:solidFill>
                <a:latin typeface="Consolas"/>
                <a:ea typeface="Calibri"/>
                <a:cs typeface="Calibri"/>
              </a:rPr>
              <a:t>Copies a 32-bit word</a:t>
            </a:r>
            <a:endParaRPr lang="en-US" sz="2000" dirty="0">
              <a:solidFill>
                <a:srgbClr val="000000"/>
              </a:solidFill>
              <a:ea typeface="Arial"/>
              <a:cs typeface="Calibri"/>
            </a:endParaRPr>
          </a:p>
          <a:p>
            <a:pPr>
              <a:lnSpc>
                <a:spcPct val="115000"/>
              </a:lnSpc>
              <a:tabLst>
                <a:tab pos="342900" algn="l"/>
                <a:tab pos="1600200" algn="l"/>
              </a:tabLst>
            </a:pPr>
            <a:r>
              <a:rPr lang="en-US" sz="2000" dirty="0">
                <a:solidFill>
                  <a:srgbClr val="000000"/>
                </a:solidFill>
                <a:latin typeface="Consolas"/>
                <a:ea typeface="Calibri"/>
                <a:cs typeface="Calibri"/>
              </a:rPr>
              <a:t>from the memory location </a:t>
            </a:r>
          </a:p>
          <a:p>
            <a:pPr>
              <a:lnSpc>
                <a:spcPct val="115000"/>
              </a:lnSpc>
              <a:tabLst>
                <a:tab pos="342900" algn="l"/>
                <a:tab pos="1600200" algn="l"/>
              </a:tabLst>
            </a:pPr>
            <a:r>
              <a:rPr lang="en-US" sz="2000" dirty="0">
                <a:solidFill>
                  <a:srgbClr val="000000"/>
                </a:solidFill>
                <a:latin typeface="Consolas"/>
                <a:ea typeface="Arial"/>
                <a:cs typeface="Calibri"/>
              </a:rPr>
              <a:t>whose address is contained</a:t>
            </a:r>
          </a:p>
          <a:p>
            <a:pPr>
              <a:lnSpc>
                <a:spcPct val="115000"/>
              </a:lnSpc>
              <a:tabLst>
                <a:tab pos="342900" algn="l"/>
                <a:tab pos="1600200" algn="l"/>
              </a:tabLst>
            </a:pPr>
            <a:r>
              <a:rPr lang="en-US" sz="2000" dirty="0">
                <a:solidFill>
                  <a:srgbClr val="000000"/>
                </a:solidFill>
                <a:latin typeface="Consolas"/>
                <a:ea typeface="Arial"/>
                <a:cs typeface="Calibri"/>
              </a:rPr>
              <a:t>in r1 (r1 is a pointer)</a:t>
            </a:r>
          </a:p>
          <a:p>
            <a:pPr>
              <a:lnSpc>
                <a:spcPct val="115000"/>
              </a:lnSpc>
              <a:tabLst>
                <a:tab pos="342900" algn="l"/>
                <a:tab pos="1600200" algn="l"/>
              </a:tabLst>
            </a:pPr>
            <a:r>
              <a:rPr lang="en-US" sz="2000" dirty="0">
                <a:solidFill>
                  <a:srgbClr val="000000"/>
                </a:solidFill>
                <a:latin typeface="Consolas"/>
                <a:ea typeface="Arial"/>
                <a:cs typeface="Calibri"/>
              </a:rPr>
              <a:t>into register r0</a:t>
            </a:r>
            <a:endParaRPr lang="en-US" sz="2000" dirty="0">
              <a:solidFill>
                <a:srgbClr val="000000"/>
              </a:solidFill>
              <a:ea typeface="Arial"/>
              <a:cs typeface="Calibri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E759530-60FA-874C-BCB8-A99D950745E8}"/>
              </a:ext>
            </a:extLst>
          </p:cNvPr>
          <p:cNvSpPr txBox="1"/>
          <p:nvPr/>
        </p:nvSpPr>
        <p:spPr>
          <a:xfrm>
            <a:off x="7753457" y="1857673"/>
            <a:ext cx="3626066" cy="1664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tabLst>
                <a:tab pos="342900" algn="l"/>
                <a:tab pos="628650" algn="l"/>
              </a:tabLst>
            </a:pPr>
            <a:r>
              <a:rPr lang="en-US" b="1" dirty="0">
                <a:solidFill>
                  <a:srgbClr val="FF0000"/>
                </a:solidFill>
                <a:latin typeface="Consolas"/>
                <a:ea typeface="Arial"/>
                <a:cs typeface="Calibri"/>
              </a:rPr>
              <a:t>r1 </a:t>
            </a:r>
            <a:r>
              <a:rPr lang="en-US" dirty="0">
                <a:solidFill>
                  <a:srgbClr val="FF0000"/>
                </a:solidFill>
                <a:latin typeface="Consolas"/>
                <a:ea typeface="Arial"/>
                <a:cs typeface="Calibri"/>
              </a:rPr>
              <a:t>is being used as a </a:t>
            </a:r>
            <a:r>
              <a:rPr lang="en-US" b="1" u="sng" dirty="0">
                <a:solidFill>
                  <a:srgbClr val="FF0000"/>
                </a:solidFill>
                <a:latin typeface="Consolas"/>
                <a:ea typeface="Arial"/>
                <a:cs typeface="Calibri"/>
              </a:rPr>
              <a:t>pointer</a:t>
            </a:r>
            <a:r>
              <a:rPr lang="en-US" dirty="0">
                <a:solidFill>
                  <a:srgbClr val="FF0000"/>
                </a:solidFill>
                <a:latin typeface="Consolas"/>
                <a:ea typeface="Arial"/>
                <a:cs typeface="Calibri"/>
              </a:rPr>
              <a:t> </a:t>
            </a:r>
            <a:r>
              <a:rPr lang="en-US" dirty="0">
                <a:solidFill>
                  <a:srgbClr val="000000"/>
                </a:solidFill>
                <a:latin typeface="Consolas"/>
                <a:ea typeface="Arial"/>
                <a:cs typeface="Calibri"/>
              </a:rPr>
              <a:t>to a location in memory</a:t>
            </a:r>
          </a:p>
          <a:p>
            <a:pPr>
              <a:lnSpc>
                <a:spcPct val="115000"/>
              </a:lnSpc>
              <a:tabLst>
                <a:tab pos="342900" algn="l"/>
                <a:tab pos="628650" algn="l"/>
              </a:tabLst>
            </a:pPr>
            <a:r>
              <a:rPr lang="en-US" b="1" dirty="0" err="1">
                <a:solidFill>
                  <a:srgbClr val="000000"/>
                </a:solidFill>
                <a:latin typeface="Consolas"/>
                <a:ea typeface="Arial"/>
                <a:cs typeface="Calibri"/>
              </a:rPr>
              <a:t>ldr</a:t>
            </a:r>
            <a:r>
              <a:rPr lang="en-US" b="1" dirty="0">
                <a:solidFill>
                  <a:srgbClr val="000000"/>
                </a:solidFill>
                <a:latin typeface="Consolas"/>
                <a:ea typeface="Arial"/>
                <a:cs typeface="Calibri"/>
              </a:rPr>
              <a:t> requires the use of a </a:t>
            </a:r>
            <a:r>
              <a:rPr lang="en-US" b="1" u="sng" dirty="0">
                <a:solidFill>
                  <a:srgbClr val="000000"/>
                </a:solidFill>
                <a:latin typeface="Consolas"/>
                <a:ea typeface="Arial"/>
                <a:cs typeface="Calibri"/>
              </a:rPr>
              <a:t>pointer</a:t>
            </a:r>
            <a:r>
              <a:rPr lang="en-US" b="1" dirty="0">
                <a:solidFill>
                  <a:srgbClr val="000000"/>
                </a:solidFill>
                <a:latin typeface="Consolas"/>
                <a:ea typeface="Arial"/>
                <a:cs typeface="Calibri"/>
              </a:rPr>
              <a:t> operand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907FC23-65A2-A446-BB79-19622BF1C8EC}"/>
              </a:ext>
            </a:extLst>
          </p:cNvPr>
          <p:cNvGrpSpPr/>
          <p:nvPr/>
        </p:nvGrpSpPr>
        <p:grpSpPr>
          <a:xfrm>
            <a:off x="511817" y="3920756"/>
            <a:ext cx="10952912" cy="2695197"/>
            <a:chOff x="511817" y="3920756"/>
            <a:chExt cx="10952912" cy="2695197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3101E7C-518A-0346-9D9A-3F6B9427401A}"/>
                </a:ext>
              </a:extLst>
            </p:cNvPr>
            <p:cNvSpPr/>
            <p:nvPr/>
          </p:nvSpPr>
          <p:spPr>
            <a:xfrm>
              <a:off x="511817" y="3920756"/>
              <a:ext cx="10952912" cy="269519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70DF693-E3C0-B642-B002-BCC38B552352}"/>
                </a:ext>
              </a:extLst>
            </p:cNvPr>
            <p:cNvSpPr txBox="1"/>
            <p:nvPr/>
          </p:nvSpPr>
          <p:spPr>
            <a:xfrm>
              <a:off x="627968" y="3924911"/>
              <a:ext cx="3799325" cy="24858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0070C0"/>
                  </a:solidFill>
                  <a:latin typeface="Consolas"/>
                  <a:ea typeface="Calibri"/>
                  <a:cs typeface="Calibri"/>
                </a:rPr>
                <a:t>str	r0, [r1]</a:t>
              </a:r>
              <a:endParaRPr lang="en-US" dirty="0"/>
            </a:p>
            <a:p>
              <a:endParaRPr lang="en-US" dirty="0"/>
            </a:p>
            <a:p>
              <a:pPr>
                <a:lnSpc>
                  <a:spcPct val="115000"/>
                </a:lnSpc>
                <a:tabLst>
                  <a:tab pos="342900" algn="l"/>
                  <a:tab pos="1600200" algn="l"/>
                </a:tabLst>
              </a:pPr>
              <a:r>
                <a:rPr lang="en-US" sz="2000" dirty="0">
                  <a:solidFill>
                    <a:srgbClr val="000000"/>
                  </a:solidFill>
                  <a:latin typeface="Consolas"/>
                  <a:ea typeface="Calibri"/>
                  <a:cs typeface="Calibri"/>
                </a:rPr>
                <a:t>Copies all 32 bits of the value held in register r0 to the 32-bit memory</a:t>
              </a:r>
              <a:r>
                <a:rPr lang="en-US" sz="2000" dirty="0">
                  <a:solidFill>
                    <a:srgbClr val="000000"/>
                  </a:solidFill>
                  <a:latin typeface="Arial"/>
                  <a:ea typeface="Calibri"/>
                  <a:cs typeface="Calibri"/>
                </a:rPr>
                <a:t> </a:t>
              </a:r>
              <a:r>
                <a:rPr lang="en-US" sz="2000" dirty="0">
                  <a:solidFill>
                    <a:srgbClr val="000000"/>
                  </a:solidFill>
                  <a:latin typeface="Consolas"/>
                  <a:ea typeface="Calibri"/>
                  <a:cs typeface="Calibri"/>
                </a:rPr>
                <a:t>location contained in register r1 (r1 pointer)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1E0DCC8-9CA1-2D48-8DAD-EBD99D1178A1}"/>
                </a:ext>
              </a:extLst>
            </p:cNvPr>
            <p:cNvSpPr/>
            <p:nvPr/>
          </p:nvSpPr>
          <p:spPr>
            <a:xfrm>
              <a:off x="4313875" y="5786552"/>
              <a:ext cx="3185715" cy="62155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5000"/>
                </a:lnSpc>
              </a:pPr>
              <a:r>
                <a:rPr lang="en-US" sz="2400" dirty="0">
                  <a:solidFill>
                    <a:srgbClr val="000000"/>
                  </a:solidFill>
                  <a:ea typeface="Arial"/>
                </a:rPr>
                <a:t>32-bit memory</a:t>
              </a:r>
            </a:p>
          </p:txBody>
        </p:sp>
        <p:sp>
          <p:nvSpPr>
            <p:cNvPr id="12" name="Down Arrow 11">
              <a:extLst>
                <a:ext uri="{FF2B5EF4-FFF2-40B4-BE49-F238E27FC236}">
                  <a16:creationId xmlns:a16="http://schemas.microsoft.com/office/drawing/2014/main" id="{9B3D6252-7ED2-6D44-B1C4-8EABA3185683}"/>
                </a:ext>
              </a:extLst>
            </p:cNvPr>
            <p:cNvSpPr/>
            <p:nvPr/>
          </p:nvSpPr>
          <p:spPr>
            <a:xfrm>
              <a:off x="5562045" y="4921762"/>
              <a:ext cx="689377" cy="791321"/>
            </a:xfrm>
            <a:prstGeom prst="downArrow">
              <a:avLst/>
            </a:prstGeom>
            <a:solidFill>
              <a:srgbClr val="0070C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440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15BD97E-EED7-C04B-AA1A-0EAC022A897F}"/>
                </a:ext>
              </a:extLst>
            </p:cNvPr>
            <p:cNvSpPr/>
            <p:nvPr/>
          </p:nvSpPr>
          <p:spPr>
            <a:xfrm>
              <a:off x="4299138" y="4098667"/>
              <a:ext cx="3185715" cy="62155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400" dirty="0">
                  <a:solidFill>
                    <a:srgbClr val="000000"/>
                  </a:solidFill>
                  <a:ea typeface="Arial"/>
                </a:rPr>
                <a:t>r</a:t>
              </a:r>
              <a:r>
                <a:rPr lang="en-US" sz="2400" dirty="0">
                  <a:solidFill>
                    <a:srgbClr val="000000"/>
                  </a:solidFill>
                  <a:effectLst/>
                  <a:ea typeface="Arial"/>
                </a:rPr>
                <a:t>egister r0</a:t>
              </a:r>
              <a:endParaRPr lang="en-US" sz="2400" dirty="0">
                <a:solidFill>
                  <a:srgbClr val="000000"/>
                </a:solidFill>
                <a:effectLst/>
                <a:latin typeface="Arial"/>
                <a:ea typeface="Arial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D2469FE-92B5-694A-8A86-405E6437C0BF}"/>
                </a:ext>
              </a:extLst>
            </p:cNvPr>
            <p:cNvSpPr/>
            <p:nvPr/>
          </p:nvSpPr>
          <p:spPr>
            <a:xfrm>
              <a:off x="8234427" y="5786552"/>
              <a:ext cx="3145096" cy="67498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400" dirty="0">
                  <a:solidFill>
                    <a:srgbClr val="000000"/>
                  </a:solidFill>
                  <a:effectLst/>
                  <a:ea typeface="Arial"/>
                </a:rPr>
                <a:t>register r1 (address)</a:t>
              </a:r>
              <a:endParaRPr lang="en-US" sz="2400" dirty="0">
                <a:solidFill>
                  <a:srgbClr val="000000"/>
                </a:solidFill>
                <a:effectLst/>
                <a:latin typeface="Arial"/>
                <a:ea typeface="Arial"/>
              </a:endParaRPr>
            </a:p>
          </p:txBody>
        </p:sp>
        <p:sp>
          <p:nvSpPr>
            <p:cNvPr id="18" name="Left Arrow 17">
              <a:extLst>
                <a:ext uri="{FF2B5EF4-FFF2-40B4-BE49-F238E27FC236}">
                  <a16:creationId xmlns:a16="http://schemas.microsoft.com/office/drawing/2014/main" id="{DDA3709D-80C7-194D-AA47-E2EF29D472E5}"/>
                </a:ext>
              </a:extLst>
            </p:cNvPr>
            <p:cNvSpPr/>
            <p:nvPr/>
          </p:nvSpPr>
          <p:spPr>
            <a:xfrm>
              <a:off x="7499590" y="5991921"/>
              <a:ext cx="734837" cy="269443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90C3844-F6D9-2945-A6A2-F5162F07EDF7}"/>
                </a:ext>
              </a:extLst>
            </p:cNvPr>
            <p:cNvSpPr txBox="1"/>
            <p:nvPr/>
          </p:nvSpPr>
          <p:spPr>
            <a:xfrm>
              <a:off x="7785600" y="3928838"/>
              <a:ext cx="3626066" cy="16648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15000"/>
                </a:lnSpc>
                <a:tabLst>
                  <a:tab pos="342900" algn="l"/>
                  <a:tab pos="628650" algn="l"/>
                </a:tabLst>
              </a:pPr>
              <a:r>
                <a:rPr lang="en-US" b="1" dirty="0">
                  <a:solidFill>
                    <a:srgbClr val="FF0000"/>
                  </a:solidFill>
                  <a:latin typeface="Consolas"/>
                  <a:ea typeface="Arial"/>
                  <a:cs typeface="Calibri"/>
                </a:rPr>
                <a:t>r1 </a:t>
              </a:r>
              <a:r>
                <a:rPr lang="en-US" dirty="0">
                  <a:solidFill>
                    <a:srgbClr val="FF0000"/>
                  </a:solidFill>
                  <a:latin typeface="Consolas"/>
                  <a:ea typeface="Arial"/>
                  <a:cs typeface="Calibri"/>
                </a:rPr>
                <a:t>is being used as a </a:t>
              </a:r>
              <a:r>
                <a:rPr lang="en-US" b="1" u="sng" dirty="0">
                  <a:solidFill>
                    <a:srgbClr val="FF0000"/>
                  </a:solidFill>
                  <a:latin typeface="Consolas"/>
                  <a:ea typeface="Arial"/>
                  <a:cs typeface="Calibri"/>
                </a:rPr>
                <a:t>pointer</a:t>
              </a:r>
              <a:r>
                <a:rPr lang="en-US" dirty="0">
                  <a:solidFill>
                    <a:srgbClr val="FF0000"/>
                  </a:solidFill>
                  <a:latin typeface="Consolas"/>
                  <a:ea typeface="Arial"/>
                  <a:cs typeface="Calibri"/>
                </a:rPr>
                <a:t> </a:t>
              </a:r>
              <a:r>
                <a:rPr lang="en-US" dirty="0">
                  <a:solidFill>
                    <a:srgbClr val="000000"/>
                  </a:solidFill>
                  <a:latin typeface="Consolas"/>
                  <a:ea typeface="Arial"/>
                  <a:cs typeface="Calibri"/>
                </a:rPr>
                <a:t>to a location in memory</a:t>
              </a:r>
            </a:p>
            <a:p>
              <a:pPr>
                <a:lnSpc>
                  <a:spcPct val="115000"/>
                </a:lnSpc>
                <a:tabLst>
                  <a:tab pos="342900" algn="l"/>
                  <a:tab pos="628650" algn="l"/>
                </a:tabLst>
              </a:pPr>
              <a:r>
                <a:rPr lang="en-US" b="1" dirty="0">
                  <a:solidFill>
                    <a:srgbClr val="000000"/>
                  </a:solidFill>
                  <a:latin typeface="Consolas"/>
                  <a:ea typeface="Arial"/>
                  <a:cs typeface="Calibri"/>
                </a:rPr>
                <a:t>str requires the use of a </a:t>
              </a:r>
              <a:r>
                <a:rPr lang="en-US" b="1" u="sng" dirty="0">
                  <a:solidFill>
                    <a:srgbClr val="000000"/>
                  </a:solidFill>
                  <a:latin typeface="Consolas"/>
                  <a:ea typeface="Arial"/>
                  <a:cs typeface="Calibri"/>
                </a:rPr>
                <a:t>pointer</a:t>
              </a:r>
              <a:r>
                <a:rPr lang="en-US" b="1" dirty="0">
                  <a:solidFill>
                    <a:srgbClr val="000000"/>
                  </a:solidFill>
                  <a:latin typeface="Consolas"/>
                  <a:ea typeface="Arial"/>
                  <a:cs typeface="Calibri"/>
                </a:rPr>
                <a:t> operand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091FD6E7-8DF1-DA4E-B27F-30FEDBFB35A5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027038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2AA10A-AB1F-B546-9B6B-97FC5E802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173" y="121265"/>
            <a:ext cx="11288654" cy="490633"/>
          </a:xfrm>
        </p:spPr>
        <p:txBody>
          <a:bodyPr/>
          <a:lstStyle/>
          <a:p>
            <a:r>
              <a:rPr lang="en-US" dirty="0"/>
              <a:t>Example Base Register Addressing Load – Modify – Store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004166-69B8-C54C-89AD-C39CD6155C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05404" y="4706831"/>
            <a:ext cx="7053913" cy="1997591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x = x + 1;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4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ldr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r0, [r1]        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// r0 = 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*r1 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(read x)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 r0, r0, 1       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// r0 = r0 + 1 (x++)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4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 r0, [r1]        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*r1 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= r0 write x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BEE988A-947E-2647-B5D2-95A5DF599481}"/>
              </a:ext>
            </a:extLst>
          </p:cNvPr>
          <p:cNvSpPr/>
          <p:nvPr/>
        </p:nvSpPr>
        <p:spPr>
          <a:xfrm>
            <a:off x="4755604" y="1768658"/>
            <a:ext cx="3146001" cy="6750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srgbClr val="000000"/>
                </a:solidFill>
                <a:effectLst/>
                <a:ea typeface="Arial"/>
              </a:rPr>
              <a:t>Memory assigned to x</a:t>
            </a:r>
            <a:endParaRPr lang="en-US" sz="2000" dirty="0">
              <a:solidFill>
                <a:srgbClr val="000000"/>
              </a:solidFill>
              <a:effectLst/>
              <a:latin typeface="Arial"/>
              <a:ea typeface="Arial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6F562BF-1504-454C-AEA1-04B0106F9DDD}"/>
              </a:ext>
            </a:extLst>
          </p:cNvPr>
          <p:cNvSpPr/>
          <p:nvPr/>
        </p:nvSpPr>
        <p:spPr>
          <a:xfrm>
            <a:off x="4687254" y="3332149"/>
            <a:ext cx="3145096" cy="67498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000000"/>
                </a:solidFill>
                <a:effectLst/>
                <a:ea typeface="Arial"/>
              </a:rPr>
              <a:t>register r0 </a:t>
            </a:r>
            <a:endParaRPr lang="en-US" sz="2400" dirty="0">
              <a:solidFill>
                <a:srgbClr val="000000"/>
              </a:solidFill>
              <a:effectLst/>
              <a:latin typeface="Arial"/>
              <a:ea typeface="Arial"/>
            </a:endParaRPr>
          </a:p>
        </p:txBody>
      </p:sp>
      <p:sp>
        <p:nvSpPr>
          <p:cNvPr id="42" name="Down Arrow 41">
            <a:extLst>
              <a:ext uri="{FF2B5EF4-FFF2-40B4-BE49-F238E27FC236}">
                <a16:creationId xmlns:a16="http://schemas.microsoft.com/office/drawing/2014/main" id="{83DF1A56-EA2F-9B4F-9246-F04F019BBA12}"/>
              </a:ext>
            </a:extLst>
          </p:cNvPr>
          <p:cNvSpPr/>
          <p:nvPr/>
        </p:nvSpPr>
        <p:spPr>
          <a:xfrm>
            <a:off x="5341740" y="2482542"/>
            <a:ext cx="680587" cy="859342"/>
          </a:xfrm>
          <a:prstGeom prst="downArrow">
            <a:avLst/>
          </a:prstGeom>
          <a:solidFill>
            <a:srgbClr val="0070C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375F33B6-D395-8846-971A-3B78138323B0}"/>
              </a:ext>
            </a:extLst>
          </p:cNvPr>
          <p:cNvSpPr/>
          <p:nvPr/>
        </p:nvSpPr>
        <p:spPr>
          <a:xfrm>
            <a:off x="8636442" y="1768658"/>
            <a:ext cx="3145096" cy="67498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000000"/>
                </a:solidFill>
                <a:effectLst/>
                <a:ea typeface="Arial"/>
              </a:rPr>
              <a:t>register r1 (address)</a:t>
            </a:r>
            <a:endParaRPr lang="en-US" sz="2400" dirty="0">
              <a:solidFill>
                <a:srgbClr val="000000"/>
              </a:solidFill>
              <a:effectLst/>
              <a:latin typeface="Arial"/>
              <a:ea typeface="Arial"/>
            </a:endParaRPr>
          </a:p>
        </p:txBody>
      </p:sp>
      <p:sp>
        <p:nvSpPr>
          <p:cNvPr id="48" name="Left Arrow 47">
            <a:extLst>
              <a:ext uri="{FF2B5EF4-FFF2-40B4-BE49-F238E27FC236}">
                <a16:creationId xmlns:a16="http://schemas.microsoft.com/office/drawing/2014/main" id="{16414800-0709-F047-9B66-68251FF92649}"/>
              </a:ext>
            </a:extLst>
          </p:cNvPr>
          <p:cNvSpPr/>
          <p:nvPr/>
        </p:nvSpPr>
        <p:spPr>
          <a:xfrm>
            <a:off x="7901605" y="1974027"/>
            <a:ext cx="734837" cy="269443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48DCF3-2D02-6446-B3B7-AB62624C8D8A}"/>
              </a:ext>
            </a:extLst>
          </p:cNvPr>
          <p:cNvSpPr txBox="1"/>
          <p:nvPr/>
        </p:nvSpPr>
        <p:spPr>
          <a:xfrm>
            <a:off x="8055077" y="3408029"/>
            <a:ext cx="6944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+ 1</a:t>
            </a:r>
          </a:p>
        </p:txBody>
      </p:sp>
      <p:sp>
        <p:nvSpPr>
          <p:cNvPr id="49" name="Down Arrow 48">
            <a:extLst>
              <a:ext uri="{FF2B5EF4-FFF2-40B4-BE49-F238E27FC236}">
                <a16:creationId xmlns:a16="http://schemas.microsoft.com/office/drawing/2014/main" id="{AB7FE122-26DC-5A4F-B83C-6F5672AD4802}"/>
              </a:ext>
            </a:extLst>
          </p:cNvPr>
          <p:cNvSpPr/>
          <p:nvPr/>
        </p:nvSpPr>
        <p:spPr>
          <a:xfrm rot="10800000">
            <a:off x="6772220" y="2458280"/>
            <a:ext cx="680587" cy="859342"/>
          </a:xfrm>
          <a:prstGeom prst="downArrow">
            <a:avLst/>
          </a:prstGeom>
          <a:solidFill>
            <a:srgbClr val="0070C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B16317-8BA5-C342-BBB9-29C61EB63AFC}"/>
              </a:ext>
            </a:extLst>
          </p:cNvPr>
          <p:cNvSpPr txBox="1"/>
          <p:nvPr/>
        </p:nvSpPr>
        <p:spPr>
          <a:xfrm>
            <a:off x="8719481" y="2556487"/>
            <a:ext cx="306205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0b..00001</a:t>
            </a:r>
            <a:r>
              <a:rPr lang="en-US" sz="2400" dirty="0">
                <a:solidFill>
                  <a:srgbClr val="7030A0"/>
                </a:solidFill>
              </a:rPr>
              <a:t>00</a:t>
            </a:r>
          </a:p>
          <a:p>
            <a:r>
              <a:rPr lang="en-US" sz="2400" dirty="0">
                <a:solidFill>
                  <a:srgbClr val="7030A0"/>
                </a:solidFill>
              </a:rPr>
              <a:t>Notice: word aligned!</a:t>
            </a:r>
          </a:p>
          <a:p>
            <a:r>
              <a:rPr lang="en-US" sz="2400" dirty="0">
                <a:solidFill>
                  <a:srgbClr val="7030A0"/>
                </a:solidFill>
              </a:rPr>
              <a:t>(last two bits are 0's)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EA06C025-92F7-D74F-9181-8425F05BE4A4}"/>
              </a:ext>
            </a:extLst>
          </p:cNvPr>
          <p:cNvGrpSpPr/>
          <p:nvPr/>
        </p:nvGrpSpPr>
        <p:grpSpPr>
          <a:xfrm>
            <a:off x="-172698" y="1053524"/>
            <a:ext cx="2468598" cy="4297145"/>
            <a:chOff x="8661113" y="2565170"/>
            <a:chExt cx="2468598" cy="4297145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BFDD3E57-A979-5243-8C62-EA47BB7EA4F1}"/>
                </a:ext>
              </a:extLst>
            </p:cNvPr>
            <p:cNvSpPr/>
            <p:nvPr/>
          </p:nvSpPr>
          <p:spPr>
            <a:xfrm>
              <a:off x="9100665" y="5518775"/>
              <a:ext cx="156324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..00000000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93FA8CB6-8141-B941-BF75-E3C984D477DC}"/>
                </a:ext>
              </a:extLst>
            </p:cNvPr>
            <p:cNvSpPr/>
            <p:nvPr/>
          </p:nvSpPr>
          <p:spPr>
            <a:xfrm>
              <a:off x="9100665" y="5142658"/>
              <a:ext cx="156324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..00000001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03EF2DF1-017B-4242-A572-2B4FA9308739}"/>
                </a:ext>
              </a:extLst>
            </p:cNvPr>
            <p:cNvSpPr txBox="1"/>
            <p:nvPr/>
          </p:nvSpPr>
          <p:spPr>
            <a:xfrm>
              <a:off x="8661113" y="5938985"/>
              <a:ext cx="246859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00B050"/>
                  </a:solidFill>
                </a:rPr>
                <a:t>n-bit</a:t>
              </a:r>
              <a:r>
                <a:rPr lang="en-US" dirty="0">
                  <a:solidFill>
                    <a:srgbClr val="00B050"/>
                  </a:solidFill>
                </a:rPr>
                <a:t> Memory</a:t>
              </a:r>
            </a:p>
            <a:p>
              <a:pPr algn="ctr"/>
              <a:r>
                <a:rPr lang="en-US" dirty="0">
                  <a:solidFill>
                    <a:srgbClr val="00B050"/>
                  </a:solidFill>
                </a:rPr>
                <a:t>Address</a:t>
              </a:r>
            </a:p>
            <a:p>
              <a:pPr algn="ctr"/>
              <a:r>
                <a:rPr lang="en-US" dirty="0">
                  <a:solidFill>
                    <a:srgbClr val="00B050"/>
                  </a:solidFill>
                </a:rPr>
                <a:t>binary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30DDD927-9BAC-4D45-86A6-9FA8CBDBB816}"/>
                </a:ext>
              </a:extLst>
            </p:cNvPr>
            <p:cNvSpPr/>
            <p:nvPr/>
          </p:nvSpPr>
          <p:spPr>
            <a:xfrm>
              <a:off x="9100665" y="4784627"/>
              <a:ext cx="156324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..00000010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0841DC85-8F7A-FD48-B0D7-8D661260D492}"/>
                </a:ext>
              </a:extLst>
            </p:cNvPr>
            <p:cNvSpPr/>
            <p:nvPr/>
          </p:nvSpPr>
          <p:spPr>
            <a:xfrm>
              <a:off x="9100665" y="4413426"/>
              <a:ext cx="156324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..00000011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8EBCDB03-0FC5-0544-80C7-9B8CDA5812A3}"/>
                </a:ext>
              </a:extLst>
            </p:cNvPr>
            <p:cNvSpPr/>
            <p:nvPr/>
          </p:nvSpPr>
          <p:spPr>
            <a:xfrm>
              <a:off x="9100665" y="4037309"/>
              <a:ext cx="156324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..</a:t>
              </a:r>
              <a:r>
                <a:rPr lang="en-US" b="1" dirty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000001</a:t>
              </a:r>
              <a:r>
                <a:rPr lang="en-US" b="1" dirty="0">
                  <a:solidFill>
                    <a:srgbClr val="7030A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00</a:t>
              </a: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034404F1-9DF7-9740-8C1B-16997E668804}"/>
                </a:ext>
              </a:extLst>
            </p:cNvPr>
            <p:cNvSpPr/>
            <p:nvPr/>
          </p:nvSpPr>
          <p:spPr>
            <a:xfrm>
              <a:off x="9100665" y="3685572"/>
              <a:ext cx="156324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..00000101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8120B7C2-4E23-4741-8C1C-B6D0DADDC5E7}"/>
                </a:ext>
              </a:extLst>
            </p:cNvPr>
            <p:cNvSpPr/>
            <p:nvPr/>
          </p:nvSpPr>
          <p:spPr>
            <a:xfrm>
              <a:off x="9100665" y="3316417"/>
              <a:ext cx="156324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..00000110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C5E4E955-F178-3A40-B73A-B4A1322A91DE}"/>
                </a:ext>
              </a:extLst>
            </p:cNvPr>
            <p:cNvSpPr/>
            <p:nvPr/>
          </p:nvSpPr>
          <p:spPr>
            <a:xfrm>
              <a:off x="9100665" y="2940300"/>
              <a:ext cx="156324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..00000111</a:t>
              </a:r>
            </a:p>
          </p:txBody>
        </p:sp>
        <p:sp>
          <p:nvSpPr>
            <p:cNvPr id="62" name="Up Arrow 61">
              <a:extLst>
                <a:ext uri="{FF2B5EF4-FFF2-40B4-BE49-F238E27FC236}">
                  <a16:creationId xmlns:a16="http://schemas.microsoft.com/office/drawing/2014/main" id="{74A5ACEC-EB3F-D048-9CFC-2C1D9A226010}"/>
                </a:ext>
              </a:extLst>
            </p:cNvPr>
            <p:cNvSpPr/>
            <p:nvPr/>
          </p:nvSpPr>
          <p:spPr>
            <a:xfrm>
              <a:off x="9882289" y="2565170"/>
              <a:ext cx="235635" cy="357647"/>
            </a:xfrm>
            <a:prstGeom prst="upArrow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8FCF2C2F-633D-7540-916D-76DB6AA587B4}"/>
              </a:ext>
            </a:extLst>
          </p:cNvPr>
          <p:cNvGrpSpPr/>
          <p:nvPr/>
        </p:nvGrpSpPr>
        <p:grpSpPr>
          <a:xfrm>
            <a:off x="1610641" y="992465"/>
            <a:ext cx="1694763" cy="3964642"/>
            <a:chOff x="10459173" y="2508975"/>
            <a:chExt cx="1694763" cy="3964642"/>
          </a:xfrm>
        </p:grpSpPr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17DCDDBB-66E0-9B48-9131-B6703BB795C1}"/>
                </a:ext>
              </a:extLst>
            </p:cNvPr>
            <p:cNvSpPr txBox="1"/>
            <p:nvPr/>
          </p:nvSpPr>
          <p:spPr>
            <a:xfrm>
              <a:off x="10634563" y="5481831"/>
              <a:ext cx="1287532" cy="369332"/>
            </a:xfrm>
            <a:prstGeom prst="rect">
              <a:avLst/>
            </a:prstGeom>
            <a:noFill/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01010101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8B0C591F-3E1F-5F43-AE82-582AE39DE0D8}"/>
                </a:ext>
              </a:extLst>
            </p:cNvPr>
            <p:cNvSpPr txBox="1"/>
            <p:nvPr/>
          </p:nvSpPr>
          <p:spPr>
            <a:xfrm>
              <a:off x="10625028" y="5123800"/>
              <a:ext cx="1287532" cy="369332"/>
            </a:xfrm>
            <a:prstGeom prst="rect">
              <a:avLst/>
            </a:prstGeom>
            <a:noFill/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10101010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635CF544-D423-3D45-9A92-417A4444C0A8}"/>
                </a:ext>
              </a:extLst>
            </p:cNvPr>
            <p:cNvSpPr txBox="1"/>
            <p:nvPr/>
          </p:nvSpPr>
          <p:spPr>
            <a:xfrm>
              <a:off x="10625028" y="4753761"/>
              <a:ext cx="1287532" cy="369332"/>
            </a:xfrm>
            <a:prstGeom prst="rect">
              <a:avLst/>
            </a:prstGeom>
            <a:noFill/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01010101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2C87250F-CEC4-0C49-A7BA-99555C68F716}"/>
                </a:ext>
              </a:extLst>
            </p:cNvPr>
            <p:cNvSpPr txBox="1"/>
            <p:nvPr/>
          </p:nvSpPr>
          <p:spPr>
            <a:xfrm>
              <a:off x="10625028" y="4384429"/>
              <a:ext cx="1287532" cy="369332"/>
            </a:xfrm>
            <a:prstGeom prst="rect">
              <a:avLst/>
            </a:prstGeom>
            <a:noFill/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10101010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17E95A68-9488-8B40-B2BA-A9D68D2393BA}"/>
                </a:ext>
              </a:extLst>
            </p:cNvPr>
            <p:cNvSpPr txBox="1"/>
            <p:nvPr/>
          </p:nvSpPr>
          <p:spPr>
            <a:xfrm>
              <a:off x="10625028" y="4014390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2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01010101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54F14C23-D045-0645-A796-5049981A1B61}"/>
                </a:ext>
              </a:extLst>
            </p:cNvPr>
            <p:cNvSpPr txBox="1"/>
            <p:nvPr/>
          </p:nvSpPr>
          <p:spPr>
            <a:xfrm>
              <a:off x="10632554" y="3645412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2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10101010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B018F926-B479-A647-9542-4EC2BCC39934}"/>
                </a:ext>
              </a:extLst>
            </p:cNvPr>
            <p:cNvSpPr txBox="1"/>
            <p:nvPr/>
          </p:nvSpPr>
          <p:spPr>
            <a:xfrm>
              <a:off x="10625028" y="3281731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2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01010101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B8BFFAA3-4C4A-B743-BB39-B39A2C07966B}"/>
                </a:ext>
              </a:extLst>
            </p:cNvPr>
            <p:cNvSpPr txBox="1"/>
            <p:nvPr/>
          </p:nvSpPr>
          <p:spPr>
            <a:xfrm>
              <a:off x="10640505" y="2905334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2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10101010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35239425-B752-014D-B06C-681404F39AEC}"/>
                </a:ext>
              </a:extLst>
            </p:cNvPr>
            <p:cNvSpPr txBox="1"/>
            <p:nvPr/>
          </p:nvSpPr>
          <p:spPr>
            <a:xfrm>
              <a:off x="10459173" y="6104285"/>
              <a:ext cx="16192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5"/>
                  </a:solidFill>
                </a:rPr>
                <a:t>1 byte </a:t>
              </a:r>
            </a:p>
          </p:txBody>
        </p:sp>
        <p:sp>
          <p:nvSpPr>
            <p:cNvPr id="74" name="Right Brace 73">
              <a:extLst>
                <a:ext uri="{FF2B5EF4-FFF2-40B4-BE49-F238E27FC236}">
                  <a16:creationId xmlns:a16="http://schemas.microsoft.com/office/drawing/2014/main" id="{AE088B83-D6B2-5F46-8034-B52C8014524B}"/>
                </a:ext>
              </a:extLst>
            </p:cNvPr>
            <p:cNvSpPr/>
            <p:nvPr/>
          </p:nvSpPr>
          <p:spPr>
            <a:xfrm rot="5400000">
              <a:off x="11074196" y="5384978"/>
              <a:ext cx="396719" cy="1280006"/>
            </a:xfrm>
            <a:prstGeom prst="rightBrace">
              <a:avLst/>
            </a:prstGeom>
            <a:ln w="254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81707C1A-3925-1F4D-AB31-BA3E056F7589}"/>
                </a:ext>
              </a:extLst>
            </p:cNvPr>
            <p:cNvSpPr txBox="1"/>
            <p:nvPr/>
          </p:nvSpPr>
          <p:spPr>
            <a:xfrm>
              <a:off x="10534699" y="2508975"/>
              <a:ext cx="16192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5"/>
                  </a:solidFill>
                </a:rPr>
                <a:t>contents</a:t>
              </a:r>
            </a:p>
          </p:txBody>
        </p:sp>
      </p:grpSp>
      <p:sp>
        <p:nvSpPr>
          <p:cNvPr id="10" name="Right Brace 9">
            <a:extLst>
              <a:ext uri="{FF2B5EF4-FFF2-40B4-BE49-F238E27FC236}">
                <a16:creationId xmlns:a16="http://schemas.microsoft.com/office/drawing/2014/main" id="{C46FB976-C58B-F547-9A6D-14E7FA2C638F}"/>
              </a:ext>
            </a:extLst>
          </p:cNvPr>
          <p:cNvSpPr/>
          <p:nvPr/>
        </p:nvSpPr>
        <p:spPr>
          <a:xfrm>
            <a:off x="3079505" y="1388118"/>
            <a:ext cx="719360" cy="1479094"/>
          </a:xfrm>
          <a:prstGeom prst="rightBrac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eft-Right Arrow 10">
            <a:extLst>
              <a:ext uri="{FF2B5EF4-FFF2-40B4-BE49-F238E27FC236}">
                <a16:creationId xmlns:a16="http://schemas.microsoft.com/office/drawing/2014/main" id="{35C7ED90-B38B-4944-9F8D-EA5D4B8BEE06}"/>
              </a:ext>
            </a:extLst>
          </p:cNvPr>
          <p:cNvSpPr/>
          <p:nvPr/>
        </p:nvSpPr>
        <p:spPr>
          <a:xfrm>
            <a:off x="3834277" y="1974027"/>
            <a:ext cx="921327" cy="269443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8AB4C9-3932-CB48-82B2-000D32AC00FB}"/>
              </a:ext>
            </a:extLst>
          </p:cNvPr>
          <p:cNvSpPr txBox="1"/>
          <p:nvPr/>
        </p:nvSpPr>
        <p:spPr>
          <a:xfrm>
            <a:off x="3542461" y="2695553"/>
            <a:ext cx="1069312" cy="923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X starting address</a:t>
            </a:r>
          </a:p>
        </p:txBody>
      </p:sp>
      <p:sp>
        <p:nvSpPr>
          <p:cNvPr id="5" name="Left Arrow 4">
            <a:extLst>
              <a:ext uri="{FF2B5EF4-FFF2-40B4-BE49-F238E27FC236}">
                <a16:creationId xmlns:a16="http://schemas.microsoft.com/office/drawing/2014/main" id="{372E495D-97A8-FF4C-A4C4-4D6FCE524F98}"/>
              </a:ext>
            </a:extLst>
          </p:cNvPr>
          <p:cNvSpPr/>
          <p:nvPr/>
        </p:nvSpPr>
        <p:spPr>
          <a:xfrm>
            <a:off x="3079505" y="2720479"/>
            <a:ext cx="451799" cy="13145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935804B-B60B-DA41-A9E5-0919401DAC6B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D565AB-54CE-F445-B5CC-C72843F17CE5}"/>
              </a:ext>
            </a:extLst>
          </p:cNvPr>
          <p:cNvSpPr txBox="1"/>
          <p:nvPr/>
        </p:nvSpPr>
        <p:spPr>
          <a:xfrm>
            <a:off x="5091778" y="743574"/>
            <a:ext cx="2416046" cy="8002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0070C0"/>
                </a:solidFill>
              </a:rPr>
              <a:t>x = x + 1</a:t>
            </a:r>
          </a:p>
          <a:p>
            <a:r>
              <a:rPr lang="en-US" dirty="0">
                <a:solidFill>
                  <a:srgbClr val="0070C0"/>
                </a:solidFill>
              </a:rPr>
              <a:t>Where x is in memory</a:t>
            </a:r>
            <a:endParaRPr lang="en-US" sz="1600" dirty="0">
              <a:solidFill>
                <a:srgbClr val="0070C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171F64-8086-E0FE-2EB0-02F6826350CD}"/>
              </a:ext>
            </a:extLst>
          </p:cNvPr>
          <p:cNvSpPr txBox="1"/>
          <p:nvPr/>
        </p:nvSpPr>
        <p:spPr>
          <a:xfrm>
            <a:off x="9225228" y="1252731"/>
            <a:ext cx="20505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r1 is a pointer</a:t>
            </a:r>
          </a:p>
        </p:txBody>
      </p:sp>
    </p:spTree>
    <p:extLst>
      <p:ext uri="{BB962C8B-B14F-4D97-AF65-F5344CB8AC3E}">
        <p14:creationId xmlns:p14="http://schemas.microsoft.com/office/powerpoint/2010/main" val="3392486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 animBg="1"/>
      <p:bldP spid="42" grpId="0" animBg="1"/>
      <p:bldP spid="6" grpId="0"/>
      <p:bldP spid="49" grpId="0" animBg="1"/>
      <p:bldP spid="40" grpId="0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619FE6AB-E81E-B444-B591-D0FED0BF917C}"/>
              </a:ext>
            </a:extLst>
          </p:cNvPr>
          <p:cNvSpPr/>
          <p:nvPr/>
        </p:nvSpPr>
        <p:spPr>
          <a:xfrm>
            <a:off x="544148" y="687203"/>
            <a:ext cx="10952912" cy="304278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B6B42E9-51EC-5946-974B-0187868341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817" y="16798"/>
            <a:ext cx="11521966" cy="593499"/>
          </a:xfrm>
        </p:spPr>
        <p:txBody>
          <a:bodyPr/>
          <a:lstStyle/>
          <a:p>
            <a:r>
              <a:rPr lang="en-US" dirty="0"/>
              <a:t>Load/Store: Register Base Addressing + Immediate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F3948C1-6E57-4545-A59D-E0C27906CCA4}"/>
              </a:ext>
            </a:extLst>
          </p:cNvPr>
          <p:cNvSpPr/>
          <p:nvPr/>
        </p:nvSpPr>
        <p:spPr>
          <a:xfrm>
            <a:off x="4299138" y="934948"/>
            <a:ext cx="3146001" cy="6750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000000"/>
                </a:solidFill>
                <a:effectLst/>
                <a:ea typeface="Arial"/>
              </a:rPr>
              <a:t>32-bit memory</a:t>
            </a:r>
            <a:endParaRPr lang="en-US" sz="2400" dirty="0">
              <a:solidFill>
                <a:srgbClr val="000000"/>
              </a:solidFill>
              <a:effectLst/>
              <a:latin typeface="Arial"/>
              <a:ea typeface="Arial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7CAC8F8-F5D4-8447-839F-F37551C6D43A}"/>
              </a:ext>
            </a:extLst>
          </p:cNvPr>
          <p:cNvSpPr/>
          <p:nvPr/>
        </p:nvSpPr>
        <p:spPr>
          <a:xfrm>
            <a:off x="4249768" y="2765966"/>
            <a:ext cx="3145096" cy="67498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000000"/>
                </a:solidFill>
                <a:effectLst/>
                <a:ea typeface="Arial"/>
              </a:rPr>
              <a:t>register r0</a:t>
            </a:r>
            <a:endParaRPr lang="en-US" sz="2400" dirty="0">
              <a:solidFill>
                <a:srgbClr val="000000"/>
              </a:solidFill>
              <a:effectLst/>
              <a:latin typeface="Arial"/>
              <a:ea typeface="Arial"/>
            </a:endParaRPr>
          </a:p>
        </p:txBody>
      </p:sp>
      <p:sp>
        <p:nvSpPr>
          <p:cNvPr id="8" name="Down Arrow 7">
            <a:extLst>
              <a:ext uri="{FF2B5EF4-FFF2-40B4-BE49-F238E27FC236}">
                <a16:creationId xmlns:a16="http://schemas.microsoft.com/office/drawing/2014/main" id="{37190895-4F89-3540-98CE-DCCCB6E167D4}"/>
              </a:ext>
            </a:extLst>
          </p:cNvPr>
          <p:cNvSpPr/>
          <p:nvPr/>
        </p:nvSpPr>
        <p:spPr>
          <a:xfrm>
            <a:off x="5496571" y="1736442"/>
            <a:ext cx="680587" cy="859342"/>
          </a:xfrm>
          <a:prstGeom prst="downArrow">
            <a:avLst/>
          </a:prstGeom>
          <a:solidFill>
            <a:srgbClr val="0070C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E0672C6-6E2F-1246-838E-D16861B6BB89}"/>
              </a:ext>
            </a:extLst>
          </p:cNvPr>
          <p:cNvSpPr/>
          <p:nvPr/>
        </p:nvSpPr>
        <p:spPr>
          <a:xfrm>
            <a:off x="8234427" y="859650"/>
            <a:ext cx="3145096" cy="67498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000000"/>
                </a:solidFill>
                <a:effectLst/>
                <a:ea typeface="Arial"/>
              </a:rPr>
              <a:t>register r1 (address)</a:t>
            </a:r>
            <a:endParaRPr lang="en-US" sz="2400" dirty="0">
              <a:solidFill>
                <a:srgbClr val="000000"/>
              </a:solidFill>
              <a:effectLst/>
              <a:latin typeface="Arial"/>
              <a:ea typeface="Arial"/>
            </a:endParaRPr>
          </a:p>
        </p:txBody>
      </p:sp>
      <p:sp>
        <p:nvSpPr>
          <p:cNvPr id="5" name="Left Arrow 4">
            <a:extLst>
              <a:ext uri="{FF2B5EF4-FFF2-40B4-BE49-F238E27FC236}">
                <a16:creationId xmlns:a16="http://schemas.microsoft.com/office/drawing/2014/main" id="{2814B572-D0CB-8A4E-A07E-FD738CE58FF1}"/>
              </a:ext>
            </a:extLst>
          </p:cNvPr>
          <p:cNvSpPr/>
          <p:nvPr/>
        </p:nvSpPr>
        <p:spPr>
          <a:xfrm>
            <a:off x="7445139" y="1140317"/>
            <a:ext cx="734837" cy="269443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FE3FA5-0D7F-3744-92E4-AB3BD3E80B32}"/>
              </a:ext>
            </a:extLst>
          </p:cNvPr>
          <p:cNvSpPr txBox="1"/>
          <p:nvPr/>
        </p:nvSpPr>
        <p:spPr>
          <a:xfrm>
            <a:off x="671994" y="859650"/>
            <a:ext cx="3852337" cy="25811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5000"/>
              </a:lnSpc>
              <a:tabLst>
                <a:tab pos="342900" algn="l"/>
                <a:tab pos="628650" algn="l"/>
              </a:tabLst>
            </a:pPr>
            <a:r>
              <a:rPr lang="en-US" sz="2400" b="1" dirty="0" err="1">
                <a:solidFill>
                  <a:srgbClr val="0070C0"/>
                </a:solidFill>
                <a:latin typeface="Consolas"/>
                <a:ea typeface="Calibri"/>
                <a:cs typeface="Calibri"/>
              </a:rPr>
              <a:t>ldr</a:t>
            </a:r>
            <a:r>
              <a:rPr lang="en-US" sz="2400" b="1" dirty="0">
                <a:solidFill>
                  <a:srgbClr val="0070C0"/>
                </a:solidFill>
                <a:latin typeface="Consolas"/>
                <a:ea typeface="Calibri"/>
                <a:cs typeface="Calibri"/>
              </a:rPr>
              <a:t>	r0, [r1, 4]</a:t>
            </a:r>
          </a:p>
          <a:p>
            <a:pPr>
              <a:lnSpc>
                <a:spcPct val="115000"/>
              </a:lnSpc>
              <a:tabLst>
                <a:tab pos="342900" algn="l"/>
                <a:tab pos="628650" algn="l"/>
              </a:tabLst>
            </a:pPr>
            <a:endParaRPr lang="en-US" b="1" dirty="0">
              <a:solidFill>
                <a:srgbClr val="000000"/>
              </a:solidFill>
              <a:latin typeface="Consolas"/>
              <a:ea typeface="Arial"/>
              <a:cs typeface="Calibri"/>
            </a:endParaRPr>
          </a:p>
          <a:p>
            <a:pPr>
              <a:lnSpc>
                <a:spcPct val="115000"/>
              </a:lnSpc>
              <a:tabLst>
                <a:tab pos="342900" algn="l"/>
                <a:tab pos="1600200" algn="l"/>
              </a:tabLst>
            </a:pPr>
            <a:r>
              <a:rPr lang="en-US" sz="2000" dirty="0">
                <a:solidFill>
                  <a:srgbClr val="000000"/>
                </a:solidFill>
                <a:latin typeface="Consolas"/>
                <a:ea typeface="Calibri"/>
                <a:cs typeface="Calibri"/>
              </a:rPr>
              <a:t>Copies a 32-bit word</a:t>
            </a:r>
            <a:endParaRPr lang="en-US" sz="2000" dirty="0">
              <a:solidFill>
                <a:srgbClr val="000000"/>
              </a:solidFill>
              <a:ea typeface="Arial"/>
              <a:cs typeface="Calibri"/>
            </a:endParaRPr>
          </a:p>
          <a:p>
            <a:pPr>
              <a:lnSpc>
                <a:spcPct val="115000"/>
              </a:lnSpc>
              <a:tabLst>
                <a:tab pos="342900" algn="l"/>
                <a:tab pos="1600200" algn="l"/>
              </a:tabLst>
            </a:pPr>
            <a:r>
              <a:rPr lang="en-US" sz="2000" dirty="0">
                <a:solidFill>
                  <a:srgbClr val="000000"/>
                </a:solidFill>
                <a:latin typeface="Consolas"/>
                <a:ea typeface="Calibri"/>
                <a:cs typeface="Calibri"/>
              </a:rPr>
              <a:t>from the memory location </a:t>
            </a:r>
          </a:p>
          <a:p>
            <a:pPr>
              <a:lnSpc>
                <a:spcPct val="115000"/>
              </a:lnSpc>
              <a:tabLst>
                <a:tab pos="342900" algn="l"/>
                <a:tab pos="1600200" algn="l"/>
              </a:tabLst>
            </a:pPr>
            <a:r>
              <a:rPr lang="en-US" sz="2000" dirty="0">
                <a:solidFill>
                  <a:srgbClr val="000000"/>
                </a:solidFill>
                <a:latin typeface="Consolas"/>
                <a:ea typeface="Arial"/>
                <a:cs typeface="Calibri"/>
              </a:rPr>
              <a:t>whose address is contained</a:t>
            </a:r>
          </a:p>
          <a:p>
            <a:pPr>
              <a:lnSpc>
                <a:spcPct val="115000"/>
              </a:lnSpc>
              <a:tabLst>
                <a:tab pos="342900" algn="l"/>
                <a:tab pos="1600200" algn="l"/>
              </a:tabLst>
            </a:pPr>
            <a:r>
              <a:rPr lang="en-US" sz="2000" dirty="0">
                <a:solidFill>
                  <a:srgbClr val="000000"/>
                </a:solidFill>
                <a:latin typeface="Consolas"/>
                <a:ea typeface="Arial"/>
                <a:cs typeface="Calibri"/>
              </a:rPr>
              <a:t>in r1 +4 (r1 is a pointer)</a:t>
            </a:r>
          </a:p>
          <a:p>
            <a:pPr>
              <a:lnSpc>
                <a:spcPct val="115000"/>
              </a:lnSpc>
              <a:tabLst>
                <a:tab pos="342900" algn="l"/>
                <a:tab pos="1600200" algn="l"/>
              </a:tabLst>
            </a:pPr>
            <a:r>
              <a:rPr lang="en-US" sz="2000" dirty="0">
                <a:solidFill>
                  <a:srgbClr val="000000"/>
                </a:solidFill>
                <a:latin typeface="Consolas"/>
                <a:ea typeface="Arial"/>
                <a:cs typeface="Calibri"/>
              </a:rPr>
              <a:t>into register r0</a:t>
            </a:r>
            <a:endParaRPr lang="en-US" sz="2000" dirty="0">
              <a:solidFill>
                <a:srgbClr val="000000"/>
              </a:solidFill>
              <a:ea typeface="Arial"/>
              <a:cs typeface="Calibri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907FC23-65A2-A446-BB79-19622BF1C8EC}"/>
              </a:ext>
            </a:extLst>
          </p:cNvPr>
          <p:cNvGrpSpPr/>
          <p:nvPr/>
        </p:nvGrpSpPr>
        <p:grpSpPr>
          <a:xfrm>
            <a:off x="511817" y="3930695"/>
            <a:ext cx="10952912" cy="2695197"/>
            <a:chOff x="511817" y="3920756"/>
            <a:chExt cx="10952912" cy="2695197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3101E7C-518A-0346-9D9A-3F6B9427401A}"/>
                </a:ext>
              </a:extLst>
            </p:cNvPr>
            <p:cNvSpPr/>
            <p:nvPr/>
          </p:nvSpPr>
          <p:spPr>
            <a:xfrm>
              <a:off x="511817" y="3920756"/>
              <a:ext cx="10952912" cy="269519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70DF693-E3C0-B642-B002-BCC38B552352}"/>
                </a:ext>
              </a:extLst>
            </p:cNvPr>
            <p:cNvSpPr txBox="1"/>
            <p:nvPr/>
          </p:nvSpPr>
          <p:spPr>
            <a:xfrm>
              <a:off x="544148" y="3928838"/>
              <a:ext cx="4199240" cy="24858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0070C0"/>
                  </a:solidFill>
                  <a:latin typeface="Consolas"/>
                  <a:ea typeface="Calibri"/>
                  <a:cs typeface="Calibri"/>
                </a:rPr>
                <a:t>str	r0, [r1, 4]</a:t>
              </a:r>
              <a:endParaRPr lang="en-US" dirty="0"/>
            </a:p>
            <a:p>
              <a:endParaRPr lang="en-US" dirty="0"/>
            </a:p>
            <a:p>
              <a:pPr>
                <a:lnSpc>
                  <a:spcPct val="115000"/>
                </a:lnSpc>
                <a:tabLst>
                  <a:tab pos="342900" algn="l"/>
                  <a:tab pos="1600200" algn="l"/>
                </a:tabLst>
              </a:pPr>
              <a:r>
                <a:rPr lang="en-US" sz="2000" dirty="0">
                  <a:solidFill>
                    <a:srgbClr val="000000"/>
                  </a:solidFill>
                  <a:latin typeface="Consolas"/>
                  <a:ea typeface="Calibri"/>
                  <a:cs typeface="Calibri"/>
                </a:rPr>
                <a:t>Copies all 32 bits of the value held in register r0 to the 32-bit memory</a:t>
              </a:r>
              <a:r>
                <a:rPr lang="en-US" sz="2000" dirty="0">
                  <a:solidFill>
                    <a:srgbClr val="000000"/>
                  </a:solidFill>
                  <a:latin typeface="Arial"/>
                  <a:ea typeface="Calibri"/>
                  <a:cs typeface="Calibri"/>
                </a:rPr>
                <a:t> </a:t>
              </a:r>
              <a:r>
                <a:rPr lang="en-US" sz="2000" dirty="0">
                  <a:solidFill>
                    <a:srgbClr val="000000"/>
                  </a:solidFill>
                  <a:latin typeface="Consolas"/>
                  <a:ea typeface="Calibri"/>
                  <a:cs typeface="Calibri"/>
                </a:rPr>
                <a:t>location contained in register r1+4 (r1 pointer)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1E0DCC8-9CA1-2D48-8DAD-EBD99D1178A1}"/>
                </a:ext>
              </a:extLst>
            </p:cNvPr>
            <p:cNvSpPr/>
            <p:nvPr/>
          </p:nvSpPr>
          <p:spPr>
            <a:xfrm>
              <a:off x="4313875" y="5786552"/>
              <a:ext cx="3185715" cy="62155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5000"/>
                </a:lnSpc>
              </a:pPr>
              <a:r>
                <a:rPr lang="en-US" sz="2400" dirty="0">
                  <a:solidFill>
                    <a:srgbClr val="000000"/>
                  </a:solidFill>
                  <a:ea typeface="Arial"/>
                </a:rPr>
                <a:t>32-bit memory</a:t>
              </a:r>
            </a:p>
          </p:txBody>
        </p:sp>
        <p:sp>
          <p:nvSpPr>
            <p:cNvPr id="12" name="Down Arrow 11">
              <a:extLst>
                <a:ext uri="{FF2B5EF4-FFF2-40B4-BE49-F238E27FC236}">
                  <a16:creationId xmlns:a16="http://schemas.microsoft.com/office/drawing/2014/main" id="{9B3D6252-7ED2-6D44-B1C4-8EABA3185683}"/>
                </a:ext>
              </a:extLst>
            </p:cNvPr>
            <p:cNvSpPr/>
            <p:nvPr/>
          </p:nvSpPr>
          <p:spPr>
            <a:xfrm>
              <a:off x="5562045" y="4921762"/>
              <a:ext cx="689377" cy="791321"/>
            </a:xfrm>
            <a:prstGeom prst="downArrow">
              <a:avLst/>
            </a:prstGeom>
            <a:solidFill>
              <a:srgbClr val="0070C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440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15BD97E-EED7-C04B-AA1A-0EAC022A897F}"/>
                </a:ext>
              </a:extLst>
            </p:cNvPr>
            <p:cNvSpPr/>
            <p:nvPr/>
          </p:nvSpPr>
          <p:spPr>
            <a:xfrm>
              <a:off x="4299138" y="4098667"/>
              <a:ext cx="3185715" cy="62155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400" dirty="0">
                  <a:solidFill>
                    <a:srgbClr val="000000"/>
                  </a:solidFill>
                  <a:ea typeface="Arial"/>
                </a:rPr>
                <a:t>r</a:t>
              </a:r>
              <a:r>
                <a:rPr lang="en-US" sz="2400" dirty="0">
                  <a:solidFill>
                    <a:srgbClr val="000000"/>
                  </a:solidFill>
                  <a:effectLst/>
                  <a:ea typeface="Arial"/>
                </a:rPr>
                <a:t>egister r0</a:t>
              </a:r>
              <a:endParaRPr lang="en-US" sz="2400" dirty="0">
                <a:solidFill>
                  <a:srgbClr val="000000"/>
                </a:solidFill>
                <a:effectLst/>
                <a:latin typeface="Arial"/>
                <a:ea typeface="Arial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D2469FE-92B5-694A-8A86-405E6437C0BF}"/>
                </a:ext>
              </a:extLst>
            </p:cNvPr>
            <p:cNvSpPr/>
            <p:nvPr/>
          </p:nvSpPr>
          <p:spPr>
            <a:xfrm>
              <a:off x="8234427" y="5786552"/>
              <a:ext cx="3145096" cy="67498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400" dirty="0">
                  <a:solidFill>
                    <a:srgbClr val="000000"/>
                  </a:solidFill>
                  <a:effectLst/>
                  <a:ea typeface="Arial"/>
                </a:rPr>
                <a:t>register r1 (address)</a:t>
              </a:r>
              <a:endParaRPr lang="en-US" sz="2400" dirty="0">
                <a:solidFill>
                  <a:srgbClr val="000000"/>
                </a:solidFill>
                <a:effectLst/>
                <a:latin typeface="Arial"/>
                <a:ea typeface="Arial"/>
              </a:endParaRPr>
            </a:p>
          </p:txBody>
        </p:sp>
        <p:sp>
          <p:nvSpPr>
            <p:cNvPr id="18" name="Left Arrow 17">
              <a:extLst>
                <a:ext uri="{FF2B5EF4-FFF2-40B4-BE49-F238E27FC236}">
                  <a16:creationId xmlns:a16="http://schemas.microsoft.com/office/drawing/2014/main" id="{DDA3709D-80C7-194D-AA47-E2EF29D472E5}"/>
                </a:ext>
              </a:extLst>
            </p:cNvPr>
            <p:cNvSpPr/>
            <p:nvPr/>
          </p:nvSpPr>
          <p:spPr>
            <a:xfrm>
              <a:off x="7499590" y="5991921"/>
              <a:ext cx="734837" cy="269443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091FD6E7-8DF1-DA4E-B27F-30FEDBFB35A5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4" name="Cross 3">
            <a:extLst>
              <a:ext uri="{FF2B5EF4-FFF2-40B4-BE49-F238E27FC236}">
                <a16:creationId xmlns:a16="http://schemas.microsoft.com/office/drawing/2014/main" id="{11ABBD23-B367-908F-8779-3349C5CFA809}"/>
              </a:ext>
            </a:extLst>
          </p:cNvPr>
          <p:cNvSpPr/>
          <p:nvPr/>
        </p:nvSpPr>
        <p:spPr>
          <a:xfrm>
            <a:off x="9618132" y="1605644"/>
            <a:ext cx="377686" cy="388830"/>
          </a:xfrm>
          <a:prstGeom prst="plus">
            <a:avLst>
              <a:gd name="adj" fmla="val 41304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2248F19-91ED-8237-AFED-24F202674558}"/>
              </a:ext>
            </a:extLst>
          </p:cNvPr>
          <p:cNvSpPr/>
          <p:nvPr/>
        </p:nvSpPr>
        <p:spPr>
          <a:xfrm>
            <a:off x="8214683" y="2074286"/>
            <a:ext cx="3145096" cy="60717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000000"/>
                </a:solidFill>
                <a:effectLst/>
                <a:ea typeface="Arial"/>
              </a:rPr>
              <a:t>4</a:t>
            </a:r>
          </a:p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Arial"/>
                <a:ea typeface="Arial"/>
              </a:rPr>
              <a:t>Immediate value in instruction</a:t>
            </a:r>
            <a:endParaRPr lang="en-US" sz="1600" dirty="0">
              <a:solidFill>
                <a:srgbClr val="000000"/>
              </a:solidFill>
              <a:effectLst/>
              <a:latin typeface="Arial"/>
              <a:ea typeface="Arial"/>
            </a:endParaRPr>
          </a:p>
        </p:txBody>
      </p:sp>
      <p:sp>
        <p:nvSpPr>
          <p:cNvPr id="23" name="Cross 22">
            <a:extLst>
              <a:ext uri="{FF2B5EF4-FFF2-40B4-BE49-F238E27FC236}">
                <a16:creationId xmlns:a16="http://schemas.microsoft.com/office/drawing/2014/main" id="{2AC3BEB1-342F-088E-CA8F-4759EC6E83FD}"/>
              </a:ext>
            </a:extLst>
          </p:cNvPr>
          <p:cNvSpPr/>
          <p:nvPr/>
        </p:nvSpPr>
        <p:spPr>
          <a:xfrm>
            <a:off x="9429289" y="5304933"/>
            <a:ext cx="377686" cy="388830"/>
          </a:xfrm>
          <a:prstGeom prst="plus">
            <a:avLst>
              <a:gd name="adj" fmla="val 41304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F3F672A-79AD-A8F1-6CEF-A35B833FB734}"/>
              </a:ext>
            </a:extLst>
          </p:cNvPr>
          <p:cNvSpPr/>
          <p:nvPr/>
        </p:nvSpPr>
        <p:spPr>
          <a:xfrm>
            <a:off x="8102361" y="4510562"/>
            <a:ext cx="3145096" cy="60717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</a:pPr>
            <a:r>
              <a:rPr lang="en-US" sz="1600" dirty="0">
                <a:solidFill>
                  <a:srgbClr val="000000"/>
                </a:solidFill>
                <a:latin typeface="Arial"/>
                <a:ea typeface="Arial"/>
              </a:rPr>
              <a:t>Immediate value in instruction</a:t>
            </a:r>
            <a:endParaRPr lang="en-US" sz="1600" dirty="0">
              <a:solidFill>
                <a:srgbClr val="000000"/>
              </a:solidFill>
              <a:effectLst/>
              <a:latin typeface="Arial"/>
              <a:ea typeface="Arial"/>
            </a:endParaRPr>
          </a:p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000000"/>
                </a:solidFill>
                <a:effectLst/>
                <a:ea typeface="Arial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577669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2AA10A-AB1F-B546-9B6B-97FC5E802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339" y="134165"/>
            <a:ext cx="11265328" cy="416384"/>
          </a:xfrm>
        </p:spPr>
        <p:txBody>
          <a:bodyPr/>
          <a:lstStyle/>
          <a:p>
            <a:r>
              <a:rPr lang="en-US" dirty="0"/>
              <a:t>LDR/STR – Base Register + Immediate Offset Addressing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B6FF03-2BBA-539B-51DA-56EB894CE35E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06628" y="2676239"/>
            <a:ext cx="11359771" cy="3699727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0070C0"/>
                </a:solidFill>
              </a:rPr>
              <a:t>Register Base Addressing</a:t>
            </a:r>
            <a:r>
              <a:rPr lang="en-US" sz="2000" dirty="0">
                <a:solidFill>
                  <a:srgbClr val="0070C0"/>
                </a:solidFill>
              </a:rPr>
              <a:t>: </a:t>
            </a:r>
          </a:p>
          <a:p>
            <a:pPr lvl="1"/>
            <a:r>
              <a:rPr lang="en-US" sz="2000" dirty="0">
                <a:solidFill>
                  <a:srgbClr val="2C895B"/>
                </a:solidFill>
              </a:rPr>
              <a:t>Pointer Address: Rn; </a:t>
            </a:r>
            <a:r>
              <a:rPr lang="en-US" sz="2000" dirty="0">
                <a:solidFill>
                  <a:srgbClr val="FF0000"/>
                </a:solidFill>
              </a:rPr>
              <a:t>source/destination data: Rd</a:t>
            </a:r>
            <a:r>
              <a:rPr lang="en-US" sz="2000" dirty="0">
                <a:solidFill>
                  <a:srgbClr val="F37440"/>
                </a:solidFill>
              </a:rPr>
              <a:t> </a:t>
            </a:r>
          </a:p>
          <a:p>
            <a:pPr lvl="1"/>
            <a:r>
              <a:rPr lang="en-US" sz="2000" b="1" dirty="0">
                <a:solidFill>
                  <a:srgbClr val="0070C0"/>
                </a:solidFill>
              </a:rPr>
              <a:t>Unsigned pointer address </a:t>
            </a:r>
            <a:r>
              <a:rPr lang="en-US" sz="2000" dirty="0"/>
              <a:t>in stored in the </a:t>
            </a:r>
            <a:r>
              <a:rPr lang="en-US" sz="2000" dirty="0">
                <a:solidFill>
                  <a:schemeClr val="accent5"/>
                </a:solidFill>
              </a:rPr>
              <a:t>base register</a:t>
            </a:r>
          </a:p>
          <a:p>
            <a:r>
              <a:rPr lang="en-US" sz="2000" b="1" dirty="0">
                <a:solidFill>
                  <a:srgbClr val="0070C0"/>
                </a:solidFill>
              </a:rPr>
              <a:t>Register Base + immediate offset Addressing: </a:t>
            </a:r>
          </a:p>
          <a:p>
            <a:pPr lvl="1"/>
            <a:r>
              <a:rPr lang="en-US" sz="2000" dirty="0">
                <a:solidFill>
                  <a:srgbClr val="0070C0"/>
                </a:solidFill>
              </a:rPr>
              <a:t>Pointer Address = register content + immediate offset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-4095 &lt;= imm12 &lt;= 4095 (bytes)</a:t>
            </a:r>
            <a:endParaRPr lang="en-US" sz="2000" dirty="0">
              <a:solidFill>
                <a:srgbClr val="0070C0"/>
              </a:solidFill>
            </a:endParaRPr>
          </a:p>
          <a:p>
            <a:pPr lvl="1"/>
            <a:r>
              <a:rPr lang="en-US" sz="2000" dirty="0">
                <a:solidFill>
                  <a:srgbClr val="0070C0"/>
                </a:solidFill>
              </a:rPr>
              <a:t>Unsigned</a:t>
            </a:r>
            <a:r>
              <a:rPr lang="en-US" sz="2000" dirty="0"/>
              <a:t> offset integer </a:t>
            </a:r>
            <a:r>
              <a:rPr lang="en-US" sz="2000" dirty="0">
                <a:solidFill>
                  <a:schemeClr val="accent5"/>
                </a:solidFill>
              </a:rPr>
              <a:t>immediate value </a:t>
            </a:r>
            <a:r>
              <a:rPr lang="en-US" sz="2000" dirty="0">
                <a:solidFill>
                  <a:srgbClr val="FF0000"/>
                </a:solidFill>
              </a:rPr>
              <a:t>(bytes) </a:t>
            </a:r>
            <a:r>
              <a:rPr lang="en-US" sz="2000" dirty="0"/>
              <a:t>is </a:t>
            </a:r>
            <a:r>
              <a:rPr lang="en-US" sz="2000" dirty="0">
                <a:solidFill>
                  <a:srgbClr val="2C895B"/>
                </a:solidFill>
              </a:rPr>
              <a:t>added or subtracted </a:t>
            </a:r>
            <a:r>
              <a:rPr lang="en-US" sz="2000" dirty="0">
                <a:solidFill>
                  <a:srgbClr val="F37440"/>
                </a:solidFill>
              </a:rPr>
              <a:t>(U bit above says to add or subtract)</a:t>
            </a:r>
            <a:r>
              <a:rPr lang="en-US" sz="2000" dirty="0">
                <a:solidFill>
                  <a:srgbClr val="2C895B"/>
                </a:solidFill>
              </a:rPr>
              <a:t> </a:t>
            </a:r>
            <a:r>
              <a:rPr lang="en-US" sz="2000" dirty="0"/>
              <a:t>from the </a:t>
            </a:r>
            <a:r>
              <a:rPr lang="en-US" sz="2000" dirty="0">
                <a:solidFill>
                  <a:srgbClr val="2C895B"/>
                </a:solidFill>
              </a:rPr>
              <a:t>pointer address </a:t>
            </a:r>
            <a:r>
              <a:rPr lang="en-US" sz="2000" dirty="0"/>
              <a:t>in the </a:t>
            </a:r>
            <a:r>
              <a:rPr lang="en-US" sz="2000" dirty="0">
                <a:solidFill>
                  <a:schemeClr val="accent5"/>
                </a:solidFill>
              </a:rPr>
              <a:t>base register</a:t>
            </a:r>
          </a:p>
          <a:p>
            <a:pPr lvl="1"/>
            <a:r>
              <a:rPr lang="en-US" sz="2000" dirty="0">
                <a:solidFill>
                  <a:schemeClr val="accent5"/>
                </a:solidFill>
              </a:rPr>
              <a:t>Often used to </a:t>
            </a:r>
            <a:r>
              <a:rPr lang="en-US" sz="2000" dirty="0">
                <a:solidFill>
                  <a:srgbClr val="0070C0"/>
                </a:solidFill>
              </a:rPr>
              <a:t>address struct members</a:t>
            </a:r>
          </a:p>
          <a:p>
            <a:pPr lvl="2"/>
            <a:r>
              <a:rPr lang="en-US" sz="1800" dirty="0">
                <a:solidFill>
                  <a:schemeClr val="accent5"/>
                </a:solidFill>
              </a:rPr>
              <a:t>Address of struct is address of the first member and subsequent members are a fixed offset from the first based on their size of the preceding members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C97489C-7F00-F94B-AB7C-3D3EA9E25AF5}"/>
              </a:ext>
            </a:extLst>
          </p:cNvPr>
          <p:cNvSpPr/>
          <p:nvPr/>
        </p:nvSpPr>
        <p:spPr>
          <a:xfrm>
            <a:off x="2468707" y="503415"/>
            <a:ext cx="6366256" cy="198955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BAC17B2-B866-6F45-A481-CDBD9BBA3695}"/>
              </a:ext>
            </a:extLst>
          </p:cNvPr>
          <p:cNvCxnSpPr>
            <a:cxnSpLocks/>
          </p:cNvCxnSpPr>
          <p:nvPr/>
        </p:nvCxnSpPr>
        <p:spPr bwMode="auto">
          <a:xfrm flipV="1">
            <a:off x="6137710" y="1624940"/>
            <a:ext cx="1" cy="441121"/>
          </a:xfrm>
          <a:prstGeom prst="straightConnector1">
            <a:avLst/>
          </a:prstGeom>
          <a:noFill/>
          <a:ln w="635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0BB1B4A-4FC8-FF45-824D-3DED9AC86C5C}"/>
              </a:ext>
            </a:extLst>
          </p:cNvPr>
          <p:cNvSpPr txBox="1"/>
          <p:nvPr/>
        </p:nvSpPr>
        <p:spPr>
          <a:xfrm>
            <a:off x="5800264" y="2045985"/>
            <a:ext cx="2873544" cy="369332"/>
          </a:xfrm>
          <a:prstGeom prst="rect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unsigned</a:t>
            </a:r>
            <a:r>
              <a:rPr lang="en-US" dirty="0">
                <a:solidFill>
                  <a:srgbClr val="0070C0"/>
                </a:solidFill>
              </a:rPr>
              <a:t> immediate offset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4538FC1-9DFC-5D44-8D07-EE254CBB8A1A}"/>
              </a:ext>
            </a:extLst>
          </p:cNvPr>
          <p:cNvCxnSpPr>
            <a:cxnSpLocks/>
          </p:cNvCxnSpPr>
          <p:nvPr/>
        </p:nvCxnSpPr>
        <p:spPr bwMode="auto">
          <a:xfrm flipV="1">
            <a:off x="5188244" y="1704017"/>
            <a:ext cx="1" cy="372879"/>
          </a:xfrm>
          <a:prstGeom prst="straightConnector1">
            <a:avLst/>
          </a:prstGeom>
          <a:noFill/>
          <a:ln w="635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CB324431-7130-3B45-B69F-E25D00172087}"/>
              </a:ext>
            </a:extLst>
          </p:cNvPr>
          <p:cNvSpPr txBox="1"/>
          <p:nvPr/>
        </p:nvSpPr>
        <p:spPr>
          <a:xfrm>
            <a:off x="2738850" y="2045985"/>
            <a:ext cx="2762295" cy="369332"/>
          </a:xfrm>
          <a:prstGeom prst="rect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Rd – source/</a:t>
            </a:r>
            <a:r>
              <a:rPr lang="en-US" dirty="0" err="1">
                <a:solidFill>
                  <a:srgbClr val="0070C0"/>
                </a:solidFill>
              </a:rPr>
              <a:t>dest</a:t>
            </a:r>
            <a:r>
              <a:rPr lang="en-US" dirty="0">
                <a:solidFill>
                  <a:srgbClr val="0070C0"/>
                </a:solidFill>
              </a:rPr>
              <a:t> register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1409EC0-1E32-9D44-9365-5697996537B2}"/>
              </a:ext>
            </a:extLst>
          </p:cNvPr>
          <p:cNvSpPr txBox="1"/>
          <p:nvPr/>
        </p:nvSpPr>
        <p:spPr>
          <a:xfrm>
            <a:off x="2601068" y="1337742"/>
            <a:ext cx="1282198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err="1">
                <a:solidFill>
                  <a:schemeClr val="tx2"/>
                </a:solidFill>
              </a:rPr>
              <a:t>ldr</a:t>
            </a:r>
            <a:r>
              <a:rPr lang="en-US" sz="2000" b="1" dirty="0">
                <a:solidFill>
                  <a:schemeClr val="tx2"/>
                </a:solidFill>
              </a:rPr>
              <a:t>/str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026FEAB-2E70-3544-BC62-2FA31EADD170}"/>
              </a:ext>
            </a:extLst>
          </p:cNvPr>
          <p:cNvSpPr txBox="1"/>
          <p:nvPr/>
        </p:nvSpPr>
        <p:spPr>
          <a:xfrm>
            <a:off x="4910340" y="1342447"/>
            <a:ext cx="605812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tx2"/>
                </a:solidFill>
              </a:rPr>
              <a:t>Rd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750EAE6-EB13-6045-82CF-E5F24005C9EA}"/>
              </a:ext>
            </a:extLst>
          </p:cNvPr>
          <p:cNvSpPr txBox="1"/>
          <p:nvPr/>
        </p:nvSpPr>
        <p:spPr>
          <a:xfrm>
            <a:off x="5522304" y="1337742"/>
            <a:ext cx="995785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imm12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164B073-D7E6-474B-80D2-09970EFD2CDC}"/>
              </a:ext>
            </a:extLst>
          </p:cNvPr>
          <p:cNvSpPr txBox="1"/>
          <p:nvPr/>
        </p:nvSpPr>
        <p:spPr>
          <a:xfrm>
            <a:off x="4304528" y="1338794"/>
            <a:ext cx="605812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tx2"/>
                </a:solidFill>
              </a:rPr>
              <a:t>Rn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D278D8D-E977-644A-A7E0-F575CDBDD05B}"/>
              </a:ext>
            </a:extLst>
          </p:cNvPr>
          <p:cNvCxnSpPr>
            <a:cxnSpLocks/>
          </p:cNvCxnSpPr>
          <p:nvPr/>
        </p:nvCxnSpPr>
        <p:spPr bwMode="auto">
          <a:xfrm>
            <a:off x="4660756" y="931953"/>
            <a:ext cx="0" cy="390995"/>
          </a:xfrm>
          <a:prstGeom prst="straightConnector1">
            <a:avLst/>
          </a:prstGeom>
          <a:noFill/>
          <a:ln w="635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31D0E096-592B-D34F-AEF6-1AE54C2C9F41}"/>
              </a:ext>
            </a:extLst>
          </p:cNvPr>
          <p:cNvSpPr txBox="1"/>
          <p:nvPr/>
        </p:nvSpPr>
        <p:spPr>
          <a:xfrm>
            <a:off x="3899229" y="554379"/>
            <a:ext cx="4774571" cy="369332"/>
          </a:xfrm>
          <a:prstGeom prst="rect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Rn – base register contains address (pointer)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AFCC1C8-574E-8E4E-8555-AF8F96C64834}"/>
              </a:ext>
            </a:extLst>
          </p:cNvPr>
          <p:cNvSpPr txBox="1"/>
          <p:nvPr/>
        </p:nvSpPr>
        <p:spPr>
          <a:xfrm>
            <a:off x="3899230" y="1337742"/>
            <a:ext cx="385596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tx2"/>
                </a:solidFill>
              </a:rPr>
              <a:t>U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586C981-D013-4F48-8C5A-8E47500AF226}"/>
              </a:ext>
            </a:extLst>
          </p:cNvPr>
          <p:cNvSpPr txBox="1"/>
          <p:nvPr/>
        </p:nvSpPr>
        <p:spPr>
          <a:xfrm>
            <a:off x="2601068" y="569421"/>
            <a:ext cx="1228427" cy="369332"/>
          </a:xfrm>
          <a:prstGeom prst="rect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+/- offset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DC50C43-B247-C542-B15B-579DDCF77113}"/>
              </a:ext>
            </a:extLst>
          </p:cNvPr>
          <p:cNvCxnSpPr>
            <a:endCxn id="41" idx="0"/>
          </p:cNvCxnSpPr>
          <p:nvPr/>
        </p:nvCxnSpPr>
        <p:spPr>
          <a:xfrm>
            <a:off x="3591439" y="938753"/>
            <a:ext cx="500589" cy="398989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1409284B-6443-0E42-A1DC-B73A0EFE824A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905114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animBg="1"/>
      <p:bldP spid="35" grpId="0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0FE162A9-B5C7-0548-987F-324C99264692}"/>
              </a:ext>
            </a:extLst>
          </p:cNvPr>
          <p:cNvSpPr/>
          <p:nvPr/>
        </p:nvSpPr>
        <p:spPr>
          <a:xfrm>
            <a:off x="894522" y="687694"/>
            <a:ext cx="9687339" cy="336605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6E44B7E-615A-0745-AB8B-85866618DF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966" y="193830"/>
            <a:ext cx="11432811" cy="493864"/>
          </a:xfrm>
        </p:spPr>
        <p:txBody>
          <a:bodyPr/>
          <a:lstStyle/>
          <a:p>
            <a:r>
              <a:rPr lang="en-US" sz="2800" dirty="0" err="1"/>
              <a:t>ldr</a:t>
            </a:r>
            <a:r>
              <a:rPr lang="en-US" sz="2800" dirty="0"/>
              <a:t>/str Register Base + Immediate Offset Addressing 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3193D122-7FB5-D847-BF4D-55AFF51F9311}"/>
              </a:ext>
            </a:extLst>
          </p:cNvPr>
          <p:cNvGraphicFramePr>
            <a:graphicFrameLocks noGrp="1"/>
          </p:cNvGraphicFramePr>
          <p:nvPr/>
        </p:nvGraphicFramePr>
        <p:xfrm>
          <a:off x="97797" y="4738309"/>
          <a:ext cx="11996405" cy="1824580"/>
        </p:xfrm>
        <a:graphic>
          <a:graphicData uri="http://schemas.openxmlformats.org/drawingml/2006/table">
            <a:tbl>
              <a:tblPr/>
              <a:tblGrid>
                <a:gridCol w="54815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561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586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15845">
                <a:tc>
                  <a:txBody>
                    <a:bodyPr/>
                    <a:lstStyle/>
                    <a:p>
                      <a:pPr marL="0" marR="0" algn="ctr" eaLnBrk="0" fontAlgn="base" hangingPunct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kern="12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Syntax</a:t>
                      </a:r>
                      <a:endParaRPr lang="en-US" sz="2400" b="0" i="0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eaLnBrk="0" fontAlgn="base" hangingPunct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kern="12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Address</a:t>
                      </a:r>
                      <a:endParaRPr lang="en-US" sz="2400" b="0" i="0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eaLnBrk="0" fontAlgn="base" hangingPunct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kern="12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Examples</a:t>
                      </a:r>
                      <a:endParaRPr lang="en-US" sz="2400" b="0" i="0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3355">
                <a:tc>
                  <a:txBody>
                    <a:bodyPr/>
                    <a:lstStyle/>
                    <a:p>
                      <a:pPr marL="0" marR="0" algn="ctr" eaLnBrk="0" fontAlgn="base" hangingPunct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kern="120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ldr</a:t>
                      </a:r>
                      <a:r>
                        <a:rPr lang="en-US" sz="2400" b="0" i="0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/str Rd, [Rn, +/- constant]</a:t>
                      </a:r>
                    </a:p>
                    <a:p>
                      <a:pPr marL="0" marR="0" algn="ctr" eaLnBrk="0" fontAlgn="base" hangingPunct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constant is in bytes</a:t>
                      </a:r>
                    </a:p>
                    <a:p>
                      <a:pPr marL="0" marR="0" algn="l" eaLnBrk="0" fontAlgn="base" hangingPunct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kern="120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ldr</a:t>
                      </a:r>
                      <a:r>
                        <a:rPr lang="en-US" sz="2400" b="0" i="0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/str Rd, [Rn]</a:t>
                      </a:r>
                      <a:endParaRPr lang="en-US" sz="2400" b="0" i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45720" marR="45720" marT="36830" marB="3683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eaLnBrk="0" fontAlgn="base" hangingPunct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Rn + or – constant</a:t>
                      </a:r>
                    </a:p>
                    <a:p>
                      <a:pPr marL="0" marR="0" algn="ctr" eaLnBrk="0" fontAlgn="base" hangingPunct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kern="1200" dirty="0">
                          <a:solidFill>
                            <a:srgbClr val="0070C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same</a:t>
                      </a:r>
                      <a:endParaRPr lang="en-US" sz="2400" b="0" i="0" dirty="0">
                        <a:solidFill>
                          <a:srgbClr val="0070C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45720" marR="45720" marT="36830" marB="3683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eaLnBrk="0" fontAlgn="base" hangingPunct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sz="2400" b="0" i="0" kern="120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ldr</a:t>
                      </a:r>
                      <a:r>
                        <a:rPr lang="en-US" sz="2400" b="0" i="0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r0, [r5,100]</a:t>
                      </a:r>
                      <a:r>
                        <a:rPr lang="en-US" sz="2400" b="0" i="0" kern="1200" baseline="30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</a:t>
                      </a:r>
                      <a:endParaRPr lang="en-US" sz="2400" b="0" i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  <a:p>
                      <a:pPr marL="0" marR="0" lvl="0" indent="0" eaLnBrk="0" fontAlgn="base" hangingPunct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sz="2400" b="0" i="0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str r1, </a:t>
                      </a:r>
                      <a:r>
                        <a:rPr lang="en-US" sz="2400" b="0" i="0" kern="1200" dirty="0">
                          <a:solidFill>
                            <a:srgbClr val="0070C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[r5, 0]</a:t>
                      </a:r>
                    </a:p>
                    <a:p>
                      <a:pPr marL="0" marR="0" lvl="0" indent="0" eaLnBrk="0" fontAlgn="base" hangingPunct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sz="2400" b="0" i="0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str r1, </a:t>
                      </a:r>
                      <a:r>
                        <a:rPr lang="en-US" sz="2400" b="0" i="0" kern="1200" dirty="0">
                          <a:solidFill>
                            <a:srgbClr val="0070C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[r5]</a:t>
                      </a:r>
                      <a:endParaRPr lang="en-US" sz="2400" b="0" i="0" dirty="0">
                        <a:solidFill>
                          <a:srgbClr val="0070C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45720" marR="45720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503D1368-71DC-EF47-8C4A-9EB56CED5E11}"/>
              </a:ext>
            </a:extLst>
          </p:cNvPr>
          <p:cNvSpPr txBox="1"/>
          <p:nvPr/>
        </p:nvSpPr>
        <p:spPr>
          <a:xfrm>
            <a:off x="3019905" y="1853548"/>
            <a:ext cx="1282198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err="1">
                <a:solidFill>
                  <a:schemeClr val="tx2"/>
                </a:solidFill>
              </a:rPr>
              <a:t>ldr</a:t>
            </a:r>
            <a:r>
              <a:rPr lang="en-US" sz="2000" b="1" dirty="0">
                <a:solidFill>
                  <a:schemeClr val="tx2"/>
                </a:solidFill>
              </a:rPr>
              <a:t>/str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C3B4307-B5DD-4244-8C7A-991693A81F80}"/>
              </a:ext>
            </a:extLst>
          </p:cNvPr>
          <p:cNvSpPr txBox="1"/>
          <p:nvPr/>
        </p:nvSpPr>
        <p:spPr>
          <a:xfrm>
            <a:off x="5329177" y="1858253"/>
            <a:ext cx="605812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tx2"/>
                </a:solidFill>
              </a:rPr>
              <a:t>Rd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CAF27ED-893F-FF4A-88F6-F390877D6131}"/>
              </a:ext>
            </a:extLst>
          </p:cNvPr>
          <p:cNvSpPr txBox="1"/>
          <p:nvPr/>
        </p:nvSpPr>
        <p:spPr>
          <a:xfrm>
            <a:off x="5941141" y="1853548"/>
            <a:ext cx="995785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imm12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F33AC76-DDF4-FE41-8C0A-93CD9FE895FD}"/>
              </a:ext>
            </a:extLst>
          </p:cNvPr>
          <p:cNvSpPr txBox="1"/>
          <p:nvPr/>
        </p:nvSpPr>
        <p:spPr>
          <a:xfrm>
            <a:off x="4723365" y="1854600"/>
            <a:ext cx="605812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tx2"/>
                </a:solidFill>
              </a:rPr>
              <a:t>Rn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9023A53-0BAD-564C-8781-570657542A19}"/>
              </a:ext>
            </a:extLst>
          </p:cNvPr>
          <p:cNvSpPr txBox="1"/>
          <p:nvPr/>
        </p:nvSpPr>
        <p:spPr>
          <a:xfrm>
            <a:off x="4318067" y="1853548"/>
            <a:ext cx="385596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tx2"/>
                </a:solidFill>
              </a:rPr>
              <a:t>U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08F6DB39-2E74-E84C-92F9-B63E321A62DF}"/>
              </a:ext>
            </a:extLst>
          </p:cNvPr>
          <p:cNvCxnSpPr>
            <a:stCxn id="24" idx="2"/>
          </p:cNvCxnSpPr>
          <p:nvPr/>
        </p:nvCxnSpPr>
        <p:spPr>
          <a:xfrm>
            <a:off x="6439034" y="2253658"/>
            <a:ext cx="8577" cy="95386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DF9BC16-2651-CD4F-AA4B-1496E5A9EB62}"/>
              </a:ext>
            </a:extLst>
          </p:cNvPr>
          <p:cNvCxnSpPr>
            <a:stCxn id="25" idx="2"/>
          </p:cNvCxnSpPr>
          <p:nvPr/>
        </p:nvCxnSpPr>
        <p:spPr>
          <a:xfrm>
            <a:off x="5026271" y="2254710"/>
            <a:ext cx="0" cy="1268494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689CDA9-92E3-2F4E-B59D-88403DB99351}"/>
              </a:ext>
            </a:extLst>
          </p:cNvPr>
          <p:cNvCxnSpPr>
            <a:cxnSpLocks/>
          </p:cNvCxnSpPr>
          <p:nvPr/>
        </p:nvCxnSpPr>
        <p:spPr>
          <a:xfrm>
            <a:off x="5026271" y="3522584"/>
            <a:ext cx="989260" cy="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16A10F03-A38E-2446-A01B-E9DDD1F8ABE7}"/>
              </a:ext>
            </a:extLst>
          </p:cNvPr>
          <p:cNvSpPr/>
          <p:nvPr/>
        </p:nvSpPr>
        <p:spPr>
          <a:xfrm>
            <a:off x="6060395" y="3207518"/>
            <a:ext cx="718457" cy="71845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2">
                    <a:lumMod val="10000"/>
                  </a:schemeClr>
                </a:solidFill>
              </a:rPr>
              <a:t>+ -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0F31996-0384-2241-B267-C0131FBA2DD9}"/>
              </a:ext>
            </a:extLst>
          </p:cNvPr>
          <p:cNvSpPr txBox="1"/>
          <p:nvPr/>
        </p:nvSpPr>
        <p:spPr>
          <a:xfrm>
            <a:off x="3092271" y="2899310"/>
            <a:ext cx="1409360" cy="707886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</a:rPr>
              <a:t>0 subtract</a:t>
            </a:r>
          </a:p>
          <a:p>
            <a:r>
              <a:rPr lang="en-US" sz="2000" b="1" dirty="0">
                <a:solidFill>
                  <a:srgbClr val="0070C0"/>
                </a:solidFill>
              </a:rPr>
              <a:t>1 add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53EE2F7-3DFE-E04B-AE59-7AF3A6D42205}"/>
              </a:ext>
            </a:extLst>
          </p:cNvPr>
          <p:cNvCxnSpPr>
            <a:cxnSpLocks/>
            <a:stCxn id="30" idx="0"/>
          </p:cNvCxnSpPr>
          <p:nvPr/>
        </p:nvCxnSpPr>
        <p:spPr>
          <a:xfrm flipV="1">
            <a:off x="3796951" y="2221586"/>
            <a:ext cx="704680" cy="677724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73411AB8-D715-A941-A05B-2AA9B14D7F95}"/>
              </a:ext>
            </a:extLst>
          </p:cNvPr>
          <p:cNvCxnSpPr>
            <a:cxnSpLocks/>
          </p:cNvCxnSpPr>
          <p:nvPr/>
        </p:nvCxnSpPr>
        <p:spPr>
          <a:xfrm>
            <a:off x="6783533" y="3566746"/>
            <a:ext cx="989260" cy="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8632B62D-1CE4-3E48-B24B-8530624D2809}"/>
              </a:ext>
            </a:extLst>
          </p:cNvPr>
          <p:cNvSpPr txBox="1"/>
          <p:nvPr/>
        </p:nvSpPr>
        <p:spPr>
          <a:xfrm>
            <a:off x="7772793" y="3322529"/>
            <a:ext cx="2255874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</a:rPr>
              <a:t>Memory Address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A3F195B-AA41-6D4A-89F0-8934C4F1CD6C}"/>
              </a:ext>
            </a:extLst>
          </p:cNvPr>
          <p:cNvSpPr txBox="1"/>
          <p:nvPr/>
        </p:nvSpPr>
        <p:spPr>
          <a:xfrm>
            <a:off x="1236812" y="1812514"/>
            <a:ext cx="17732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</a:rPr>
              <a:t>Instruction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0140879-89B2-C24A-89ED-A6C24872283A}"/>
              </a:ext>
            </a:extLst>
          </p:cNvPr>
          <p:cNvSpPr txBox="1"/>
          <p:nvPr/>
        </p:nvSpPr>
        <p:spPr>
          <a:xfrm>
            <a:off x="4384693" y="820606"/>
            <a:ext cx="2390398" cy="707886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</a:rPr>
              <a:t>Source for str</a:t>
            </a:r>
          </a:p>
          <a:p>
            <a:r>
              <a:rPr lang="en-US" sz="2000" b="1" dirty="0">
                <a:solidFill>
                  <a:srgbClr val="0070C0"/>
                </a:solidFill>
              </a:rPr>
              <a:t>Destination for </a:t>
            </a:r>
            <a:r>
              <a:rPr lang="en-US" sz="2000" b="1" dirty="0" err="1">
                <a:solidFill>
                  <a:srgbClr val="0070C0"/>
                </a:solidFill>
              </a:rPr>
              <a:t>ldr</a:t>
            </a:r>
            <a:endParaRPr lang="en-US" sz="2000" b="1" dirty="0">
              <a:solidFill>
                <a:srgbClr val="0070C0"/>
              </a:solidFill>
            </a:endParaRP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1A6EE6D-6EDD-5048-95FA-5837A678A1CB}"/>
              </a:ext>
            </a:extLst>
          </p:cNvPr>
          <p:cNvCxnSpPr>
            <a:cxnSpLocks/>
          </p:cNvCxnSpPr>
          <p:nvPr/>
        </p:nvCxnSpPr>
        <p:spPr>
          <a:xfrm>
            <a:off x="5588222" y="1530722"/>
            <a:ext cx="0" cy="33454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Left Brace 41">
            <a:extLst>
              <a:ext uri="{FF2B5EF4-FFF2-40B4-BE49-F238E27FC236}">
                <a16:creationId xmlns:a16="http://schemas.microsoft.com/office/drawing/2014/main" id="{290F8AC8-E708-AD49-A5CB-F856C3753944}"/>
              </a:ext>
            </a:extLst>
          </p:cNvPr>
          <p:cNvSpPr/>
          <p:nvPr/>
        </p:nvSpPr>
        <p:spPr>
          <a:xfrm>
            <a:off x="8601559" y="5811864"/>
            <a:ext cx="480448" cy="635431"/>
          </a:xfrm>
          <a:prstGeom prst="leftBrace">
            <a:avLst>
              <a:gd name="adj1" fmla="val 8333"/>
              <a:gd name="adj2" fmla="val 28049"/>
            </a:avLst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ight Arrow 42">
            <a:extLst>
              <a:ext uri="{FF2B5EF4-FFF2-40B4-BE49-F238E27FC236}">
                <a16:creationId xmlns:a16="http://schemas.microsoft.com/office/drawing/2014/main" id="{697829F1-7C76-6042-93C1-F3675F54D6CA}"/>
              </a:ext>
            </a:extLst>
          </p:cNvPr>
          <p:cNvSpPr/>
          <p:nvPr/>
        </p:nvSpPr>
        <p:spPr>
          <a:xfrm>
            <a:off x="7839165" y="5912605"/>
            <a:ext cx="669404" cy="1084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605102F-5FEE-C14F-9EC8-4934F74CCB08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4148124-730B-F36E-7402-A5A4E56F7DE0}"/>
              </a:ext>
            </a:extLst>
          </p:cNvPr>
          <p:cNvSpPr txBox="1"/>
          <p:nvPr/>
        </p:nvSpPr>
        <p:spPr>
          <a:xfrm>
            <a:off x="7204532" y="1826194"/>
            <a:ext cx="30700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Add or subtract 12 bit binary</a:t>
            </a:r>
          </a:p>
          <a:p>
            <a:r>
              <a:rPr lang="en-US" dirty="0">
                <a:solidFill>
                  <a:srgbClr val="FF0000"/>
                </a:solidFill>
              </a:rPr>
              <a:t>-4095 to +4095</a:t>
            </a:r>
          </a:p>
        </p:txBody>
      </p:sp>
    </p:spTree>
    <p:extLst>
      <p:ext uri="{BB962C8B-B14F-4D97-AF65-F5344CB8AC3E}">
        <p14:creationId xmlns:p14="http://schemas.microsoft.com/office/powerpoint/2010/main" val="3880509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21480F-3D44-37EC-4F49-AD3D125A20E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87375" y="795291"/>
            <a:ext cx="11017250" cy="2310205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/>
              <a:t>Load and store have </a:t>
            </a:r>
            <a:r>
              <a:rPr lang="en-US" dirty="0">
                <a:solidFill>
                  <a:srgbClr val="2C895B"/>
                </a:solidFill>
              </a:rPr>
              <a:t>variations</a:t>
            </a:r>
            <a:r>
              <a:rPr lang="en-US" dirty="0"/>
              <a:t> that move 8-bits, 16-bits and 32-bits</a:t>
            </a:r>
          </a:p>
          <a:p>
            <a:r>
              <a:rPr lang="en-US" dirty="0"/>
              <a:t>Load into a register with less than 32-bits will </a:t>
            </a:r>
            <a:r>
              <a:rPr lang="en-US" dirty="0">
                <a:solidFill>
                  <a:srgbClr val="FF0000"/>
                </a:solidFill>
              </a:rPr>
              <a:t>set the upper bits not filled from memory differently</a:t>
            </a:r>
            <a:r>
              <a:rPr lang="en-US" dirty="0">
                <a:solidFill>
                  <a:srgbClr val="2C895B"/>
                </a:solidFill>
              </a:rPr>
              <a:t> depending </a:t>
            </a:r>
            <a:r>
              <a:rPr lang="en-US" dirty="0"/>
              <a:t>on which </a:t>
            </a:r>
            <a:r>
              <a:rPr lang="en-US" dirty="0">
                <a:solidFill>
                  <a:srgbClr val="FF0000"/>
                </a:solidFill>
              </a:rPr>
              <a:t>variation of the load instruction </a:t>
            </a:r>
            <a:r>
              <a:rPr lang="en-US" dirty="0"/>
              <a:t>is used </a:t>
            </a:r>
          </a:p>
          <a:p>
            <a:r>
              <a:rPr lang="en-US" dirty="0"/>
              <a:t>Store will only select the lower 8-bit, lower 16-bits or all 32-bits of the register to copy to memory, </a:t>
            </a:r>
            <a:r>
              <a:rPr lang="en-US" dirty="0">
                <a:solidFill>
                  <a:srgbClr val="FF0000"/>
                </a:solidFill>
              </a:rPr>
              <a:t>register contents are not altered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AD9333-B795-464C-BC87-30F02B52B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Loading and Storing: Variations List</a:t>
            </a:r>
          </a:p>
        </p:txBody>
      </p:sp>
      <p:graphicFrame>
        <p:nvGraphicFramePr>
          <p:cNvPr id="4" name="Content Placeholder 7">
            <a:extLst>
              <a:ext uri="{FF2B5EF4-FFF2-40B4-BE49-F238E27FC236}">
                <a16:creationId xmlns:a16="http://schemas.microsoft.com/office/drawing/2014/main" id="{C46A03E7-CA18-B74F-983A-E79BAB972CCB}"/>
              </a:ext>
            </a:extLst>
          </p:cNvPr>
          <p:cNvGraphicFramePr>
            <a:graphicFrameLocks/>
          </p:cNvGraphicFramePr>
          <p:nvPr/>
        </p:nvGraphicFramePr>
        <p:xfrm>
          <a:off x="333546" y="3224605"/>
          <a:ext cx="11524908" cy="3337560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1487612">
                  <a:extLst>
                    <a:ext uri="{9D8B030D-6E8A-4147-A177-3AD203B41FA5}">
                      <a16:colId xmlns:a16="http://schemas.microsoft.com/office/drawing/2014/main" val="503186759"/>
                    </a:ext>
                  </a:extLst>
                </a:gridCol>
                <a:gridCol w="3945987">
                  <a:extLst>
                    <a:ext uri="{9D8B030D-6E8A-4147-A177-3AD203B41FA5}">
                      <a16:colId xmlns:a16="http://schemas.microsoft.com/office/drawing/2014/main" val="3732785564"/>
                    </a:ext>
                  </a:extLst>
                </a:gridCol>
                <a:gridCol w="2433711">
                  <a:extLst>
                    <a:ext uri="{9D8B030D-6E8A-4147-A177-3AD203B41FA5}">
                      <a16:colId xmlns:a16="http://schemas.microsoft.com/office/drawing/2014/main" val="2828824039"/>
                    </a:ext>
                  </a:extLst>
                </a:gridCol>
                <a:gridCol w="3657598">
                  <a:extLst>
                    <a:ext uri="{9D8B030D-6E8A-4147-A177-3AD203B41FA5}">
                      <a16:colId xmlns:a16="http://schemas.microsoft.com/office/drawing/2014/main" val="41420428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Instruction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Meaning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Sign Extension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Memory Address Requirement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7115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ldrsb</a:t>
                      </a:r>
                      <a:endParaRPr lang="en-US" b="1" dirty="0">
                        <a:solidFill>
                          <a:schemeClr val="tx2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load signed byte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sign extension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none (any byte)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14236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ldrb</a:t>
                      </a:r>
                      <a:endParaRPr lang="en-US" b="1" dirty="0">
                        <a:solidFill>
                          <a:schemeClr val="tx2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load unsigned byte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zero fill (extension)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none (any byte)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6536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ldrsh</a:t>
                      </a:r>
                      <a:endParaRPr lang="en-US" b="1" dirty="0">
                        <a:solidFill>
                          <a:schemeClr val="tx2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load signed halfword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sign extension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halfword (2-byte aligned)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01161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ldrh</a:t>
                      </a:r>
                      <a:endParaRPr lang="en-US" b="1" dirty="0">
                        <a:solidFill>
                          <a:schemeClr val="tx2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load unsigned halfword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zero fill (extension)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halfword (2-byte aligned)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77762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ldr</a:t>
                      </a:r>
                      <a:endParaRPr lang="en-US" b="1" dirty="0">
                        <a:solidFill>
                          <a:schemeClr val="tx2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load word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---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word (4-byte aligned)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07118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strb</a:t>
                      </a:r>
                      <a:endParaRPr lang="en-US" b="1" dirty="0">
                        <a:solidFill>
                          <a:schemeClr val="tx2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store low byte (bits 0-7)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---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none (any byte)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88166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strh</a:t>
                      </a:r>
                      <a:endParaRPr lang="en-US" b="1" dirty="0">
                        <a:solidFill>
                          <a:schemeClr val="tx2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store halfword (bits 0-15)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---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halfword (2-byte aligned)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4079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str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store word (bits 0-31)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---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word (4-byte aligned)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4336622"/>
                  </a:ext>
                </a:extLst>
              </a:tr>
            </a:tbl>
          </a:graphicData>
        </a:graphic>
      </p:graphicFrame>
      <p:sp>
        <p:nvSpPr>
          <p:cNvPr id="36" name="TextBox 35">
            <a:extLst>
              <a:ext uri="{FF2B5EF4-FFF2-40B4-BE49-F238E27FC236}">
                <a16:creationId xmlns:a16="http://schemas.microsoft.com/office/drawing/2014/main" id="{55D5505F-5275-F748-A1A4-7AF6B75C7FE7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080575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3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ED76F-8737-9D4F-8551-FEFA7B586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0" y="119999"/>
            <a:ext cx="11610379" cy="389281"/>
          </a:xfrm>
        </p:spPr>
        <p:txBody>
          <a:bodyPr/>
          <a:lstStyle/>
          <a:p>
            <a:r>
              <a:rPr lang="en-US" sz="2800" dirty="0"/>
              <a:t>Each use of a * operator results in one additional read : both sides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638C38-1ED1-C44E-8D22-12CAB66E4D9B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F278F84-474D-D44A-8F3E-80691C1A4426}"/>
              </a:ext>
            </a:extLst>
          </p:cNvPr>
          <p:cNvSpPr txBox="1"/>
          <p:nvPr/>
        </p:nvSpPr>
        <p:spPr>
          <a:xfrm>
            <a:off x="472203" y="913502"/>
            <a:ext cx="3745680" cy="23083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c[] = {1, 2, 3};</a:t>
            </a: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b = 4;</a:t>
            </a: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*p;</a:t>
            </a:r>
          </a:p>
          <a:p>
            <a:endParaRPr lang="en-US" sz="24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 = c;</a:t>
            </a:r>
          </a:p>
          <a:p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*(++p) = b;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4101AFF-2066-6046-A048-B7089EC444B2}"/>
              </a:ext>
            </a:extLst>
          </p:cNvPr>
          <p:cNvGrpSpPr/>
          <p:nvPr/>
        </p:nvGrpSpPr>
        <p:grpSpPr>
          <a:xfrm>
            <a:off x="60979" y="3374488"/>
            <a:ext cx="4804385" cy="2236838"/>
            <a:chOff x="8170111" y="3885849"/>
            <a:chExt cx="4804385" cy="2236838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DAFE23A6-4D09-1D4B-9877-F4FA955B1120}"/>
                </a:ext>
              </a:extLst>
            </p:cNvPr>
            <p:cNvSpPr txBox="1"/>
            <p:nvPr/>
          </p:nvSpPr>
          <p:spPr>
            <a:xfrm>
              <a:off x="8588205" y="4730910"/>
              <a:ext cx="995680" cy="3860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D24FEB95-BFCA-EB47-B391-8DBA49B61CC9}"/>
                </a:ext>
              </a:extLst>
            </p:cNvPr>
            <p:cNvSpPr txBox="1"/>
            <p:nvPr/>
          </p:nvSpPr>
          <p:spPr>
            <a:xfrm>
              <a:off x="10677171" y="4716881"/>
              <a:ext cx="995680" cy="43088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>
                  <a:solidFill>
                    <a:schemeClr val="tx2"/>
                  </a:solidFill>
                </a:rPr>
                <a:t>1</a:t>
              </a:r>
            </a:p>
          </p:txBody>
        </p: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FCAF64F4-BB26-9245-B6EF-07409C49FF3B}"/>
                </a:ext>
              </a:extLst>
            </p:cNvPr>
            <p:cNvCxnSpPr>
              <a:cxnSpLocks/>
              <a:endCxn id="71" idx="1"/>
            </p:cNvCxnSpPr>
            <p:nvPr/>
          </p:nvCxnSpPr>
          <p:spPr>
            <a:xfrm>
              <a:off x="9086045" y="4932325"/>
              <a:ext cx="1591126" cy="0"/>
            </a:xfrm>
            <a:prstGeom prst="straightConnector1">
              <a:avLst/>
            </a:prstGeom>
            <a:ln w="412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E78613F6-FCE7-E848-9670-750ABF0D6E54}"/>
                </a:ext>
              </a:extLst>
            </p:cNvPr>
            <p:cNvSpPr txBox="1"/>
            <p:nvPr/>
          </p:nvSpPr>
          <p:spPr>
            <a:xfrm>
              <a:off x="11719694" y="5722577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tx2"/>
                  </a:solidFill>
                </a:rPr>
                <a:t>b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CE6E1F99-25DD-E34E-8283-4E105C129DFC}"/>
                </a:ext>
              </a:extLst>
            </p:cNvPr>
            <p:cNvSpPr txBox="1"/>
            <p:nvPr/>
          </p:nvSpPr>
          <p:spPr>
            <a:xfrm>
              <a:off x="10677171" y="5722577"/>
              <a:ext cx="995680" cy="4001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</a:rPr>
                <a:t>4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50BAF469-FA33-7948-B483-A3AB6B9A50D2}"/>
                </a:ext>
              </a:extLst>
            </p:cNvPr>
            <p:cNvSpPr txBox="1"/>
            <p:nvPr/>
          </p:nvSpPr>
          <p:spPr>
            <a:xfrm>
              <a:off x="11647021" y="3885849"/>
              <a:ext cx="679994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tx2"/>
                  </a:solidFill>
                </a:rPr>
                <a:t>c[2]</a:t>
              </a:r>
            </a:p>
            <a:p>
              <a:r>
                <a:rPr lang="en-US" sz="2400" dirty="0">
                  <a:solidFill>
                    <a:schemeClr val="tx2"/>
                  </a:solidFill>
                </a:rPr>
                <a:t>c[1]</a:t>
              </a:r>
            </a:p>
            <a:p>
              <a:r>
                <a:rPr lang="en-US" sz="2400" dirty="0">
                  <a:solidFill>
                    <a:schemeClr val="tx2"/>
                  </a:solidFill>
                </a:rPr>
                <a:t>c[0]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EB0D7A7B-0AC7-3747-8C7D-669C6400808F}"/>
                </a:ext>
              </a:extLst>
            </p:cNvPr>
            <p:cNvSpPr txBox="1"/>
            <p:nvPr/>
          </p:nvSpPr>
          <p:spPr>
            <a:xfrm>
              <a:off x="10675560" y="4340369"/>
              <a:ext cx="99568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4B66AD65-79AE-564A-8055-F5F664468A00}"/>
                </a:ext>
              </a:extLst>
            </p:cNvPr>
            <p:cNvSpPr txBox="1"/>
            <p:nvPr/>
          </p:nvSpPr>
          <p:spPr>
            <a:xfrm>
              <a:off x="8201224" y="4732269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tx2"/>
                  </a:solidFill>
                </a:rPr>
                <a:t>p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F09AFBF-8012-7E48-AAAE-280691855379}"/>
                </a:ext>
              </a:extLst>
            </p:cNvPr>
            <p:cNvSpPr txBox="1"/>
            <p:nvPr/>
          </p:nvSpPr>
          <p:spPr>
            <a:xfrm>
              <a:off x="8321500" y="5098359"/>
              <a:ext cx="16802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read address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D55ABD2A-8DDF-2B44-80FA-E9B6DE6B8FA8}"/>
                </a:ext>
              </a:extLst>
            </p:cNvPr>
            <p:cNvSpPr txBox="1"/>
            <p:nvPr/>
          </p:nvSpPr>
          <p:spPr>
            <a:xfrm>
              <a:off x="8170111" y="3907132"/>
              <a:ext cx="224773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write address (++)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5F14D180-C23B-6A42-A89B-45374F270C20}"/>
                </a:ext>
              </a:extLst>
            </p:cNvPr>
            <p:cNvSpPr txBox="1"/>
            <p:nvPr/>
          </p:nvSpPr>
          <p:spPr>
            <a:xfrm>
              <a:off x="12248015" y="5132994"/>
              <a:ext cx="72648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write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CC791FF4-B6A4-25CD-13F3-C2472799389E}"/>
              </a:ext>
            </a:extLst>
          </p:cNvPr>
          <p:cNvGrpSpPr/>
          <p:nvPr/>
        </p:nvGrpSpPr>
        <p:grpSpPr>
          <a:xfrm>
            <a:off x="5986499" y="1698332"/>
            <a:ext cx="5458661" cy="3046988"/>
            <a:chOff x="5986499" y="1698332"/>
            <a:chExt cx="5458661" cy="3046988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4BCC2255-654C-28E6-6916-7EEF3CDB092F}"/>
                </a:ext>
              </a:extLst>
            </p:cNvPr>
            <p:cNvSpPr/>
            <p:nvPr/>
          </p:nvSpPr>
          <p:spPr>
            <a:xfrm>
              <a:off x="8367525" y="1781387"/>
              <a:ext cx="1121541" cy="2757998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9D64ACA-0835-A658-FA38-BDFEAACEF341}"/>
                </a:ext>
              </a:extLst>
            </p:cNvPr>
            <p:cNvSpPr txBox="1"/>
            <p:nvPr/>
          </p:nvSpPr>
          <p:spPr>
            <a:xfrm>
              <a:off x="8420244" y="3468626"/>
              <a:ext cx="99568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54A24BA-6A3B-D7B0-6CD5-9CE224C4FE61}"/>
                </a:ext>
              </a:extLst>
            </p:cNvPr>
            <p:cNvSpPr txBox="1"/>
            <p:nvPr/>
          </p:nvSpPr>
          <p:spPr>
            <a:xfrm>
              <a:off x="9541785" y="3978907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p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36BAF05-4151-1C67-9D22-518001D5BB82}"/>
                </a:ext>
              </a:extLst>
            </p:cNvPr>
            <p:cNvSpPr txBox="1"/>
            <p:nvPr/>
          </p:nvSpPr>
          <p:spPr>
            <a:xfrm>
              <a:off x="8420244" y="2714840"/>
              <a:ext cx="995680" cy="43088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/>
                <a:t>1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B379438-68C2-A023-CB72-BA068AA26623}"/>
                </a:ext>
              </a:extLst>
            </p:cNvPr>
            <p:cNvSpPr txBox="1"/>
            <p:nvPr/>
          </p:nvSpPr>
          <p:spPr>
            <a:xfrm>
              <a:off x="8420244" y="2325788"/>
              <a:ext cx="995680" cy="4001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</a:rPr>
                <a:t>2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D6F0877-E378-D2E5-EEF4-319C079C9060}"/>
                </a:ext>
              </a:extLst>
            </p:cNvPr>
            <p:cNvSpPr txBox="1"/>
            <p:nvPr/>
          </p:nvSpPr>
          <p:spPr>
            <a:xfrm>
              <a:off x="9672619" y="3468626"/>
              <a:ext cx="155202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read integer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ADF1A47-0765-DAA8-B956-CA7C851E6DD5}"/>
                </a:ext>
              </a:extLst>
            </p:cNvPr>
            <p:cNvSpPr txBox="1"/>
            <p:nvPr/>
          </p:nvSpPr>
          <p:spPr>
            <a:xfrm>
              <a:off x="9643765" y="2615212"/>
              <a:ext cx="158088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write integer</a:t>
              </a:r>
            </a:p>
          </p:txBody>
        </p:sp>
        <p:sp>
          <p:nvSpPr>
            <p:cNvPr id="18" name="U-Turn Arrow 17">
              <a:extLst>
                <a:ext uri="{FF2B5EF4-FFF2-40B4-BE49-F238E27FC236}">
                  <a16:creationId xmlns:a16="http://schemas.microsoft.com/office/drawing/2014/main" id="{FA8CC9AF-1B0F-1A07-3AD3-705A66BF259C}"/>
                </a:ext>
              </a:extLst>
            </p:cNvPr>
            <p:cNvSpPr/>
            <p:nvPr/>
          </p:nvSpPr>
          <p:spPr>
            <a:xfrm rot="5400000" flipH="1" flipV="1">
              <a:off x="7456104" y="3338554"/>
              <a:ext cx="1427001" cy="547865"/>
            </a:xfrm>
            <a:prstGeom prst="uturnArrow">
              <a:avLst>
                <a:gd name="adj1" fmla="val 13051"/>
                <a:gd name="adj2" fmla="val 14545"/>
                <a:gd name="adj3" fmla="val 25000"/>
                <a:gd name="adj4" fmla="val 43750"/>
                <a:gd name="adj5" fmla="val 10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C5D6F84-2AC5-885D-2551-65E1004E800B}"/>
                </a:ext>
              </a:extLst>
            </p:cNvPr>
            <p:cNvSpPr txBox="1"/>
            <p:nvPr/>
          </p:nvSpPr>
          <p:spPr>
            <a:xfrm>
              <a:off x="8420244" y="4014375"/>
              <a:ext cx="99568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0x108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B76B867-531A-9874-125F-A7FA907BC60B}"/>
                </a:ext>
              </a:extLst>
            </p:cNvPr>
            <p:cNvSpPr txBox="1"/>
            <p:nvPr/>
          </p:nvSpPr>
          <p:spPr>
            <a:xfrm>
              <a:off x="9476246" y="3442445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b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17269B2-BC0C-BACE-0A6A-CC1A7935DE4F}"/>
                </a:ext>
              </a:extLst>
            </p:cNvPr>
            <p:cNvSpPr txBox="1"/>
            <p:nvPr/>
          </p:nvSpPr>
          <p:spPr>
            <a:xfrm>
              <a:off x="9764892" y="4014375"/>
              <a:ext cx="16802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read address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CD6CE5F-0AE4-BBBB-0437-2DBEFE9ABDAE}"/>
                </a:ext>
              </a:extLst>
            </p:cNvPr>
            <p:cNvSpPr txBox="1"/>
            <p:nvPr/>
          </p:nvSpPr>
          <p:spPr>
            <a:xfrm>
              <a:off x="5986499" y="1698332"/>
              <a:ext cx="1544012" cy="30469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Address</a:t>
              </a:r>
            </a:p>
            <a:p>
              <a:r>
                <a:rPr lang="en-US" sz="24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0x110</a:t>
              </a:r>
            </a:p>
            <a:p>
              <a:r>
                <a:rPr lang="en-US" sz="24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0x10c</a:t>
              </a:r>
            </a:p>
            <a:p>
              <a:r>
                <a:rPr lang="en-US" sz="2400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0x108</a:t>
              </a:r>
            </a:p>
            <a:p>
              <a:endPara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400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0x104</a:t>
              </a:r>
              <a:r>
                <a:rPr lang="en-US" sz="24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</a:p>
            <a:p>
              <a:endPara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4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0x100</a:t>
              </a:r>
              <a:r>
                <a:rPr lang="en-US" sz="24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E8C3BD19-7FC3-E226-6F0C-E7DB02170D03}"/>
              </a:ext>
            </a:extLst>
          </p:cNvPr>
          <p:cNvSpPr txBox="1"/>
          <p:nvPr/>
        </p:nvSpPr>
        <p:spPr>
          <a:xfrm>
            <a:off x="2566428" y="3452063"/>
            <a:ext cx="995680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3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496C776-30AA-8A6D-04BB-FCF1AE3438FB}"/>
              </a:ext>
            </a:extLst>
          </p:cNvPr>
          <p:cNvCxnSpPr>
            <a:cxnSpLocks/>
            <a:endCxn id="76" idx="1"/>
          </p:cNvCxnSpPr>
          <p:nvPr/>
        </p:nvCxnSpPr>
        <p:spPr>
          <a:xfrm flipV="1">
            <a:off x="988030" y="4013674"/>
            <a:ext cx="1578398" cy="396138"/>
          </a:xfrm>
          <a:prstGeom prst="straightConnector1">
            <a:avLst/>
          </a:prstGeom>
          <a:ln w="412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9A526385-CC74-A011-6DA7-7B53EAD28F28}"/>
              </a:ext>
            </a:extLst>
          </p:cNvPr>
          <p:cNvSpPr txBox="1"/>
          <p:nvPr/>
        </p:nvSpPr>
        <p:spPr>
          <a:xfrm>
            <a:off x="8413073" y="1920149"/>
            <a:ext cx="995680" cy="4001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tx2"/>
                </a:solidFill>
              </a:rPr>
              <a:t>3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935FC40-DA55-4CA0-55E0-4803CB989FD3}"/>
              </a:ext>
            </a:extLst>
          </p:cNvPr>
          <p:cNvSpPr txBox="1"/>
          <p:nvPr/>
        </p:nvSpPr>
        <p:spPr>
          <a:xfrm>
            <a:off x="6979752" y="2021497"/>
            <a:ext cx="67999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</a:rPr>
              <a:t>c[2]</a:t>
            </a:r>
          </a:p>
          <a:p>
            <a:r>
              <a:rPr lang="en-US" sz="2400" dirty="0">
                <a:solidFill>
                  <a:schemeClr val="tx2"/>
                </a:solidFill>
              </a:rPr>
              <a:t>c[1]</a:t>
            </a:r>
          </a:p>
          <a:p>
            <a:r>
              <a:rPr lang="en-US" sz="2400" dirty="0">
                <a:solidFill>
                  <a:schemeClr val="tx2"/>
                </a:solidFill>
              </a:rPr>
              <a:t>c[0]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8A80139-A6F3-61C6-4DA6-4AB7C99949E8}"/>
              </a:ext>
            </a:extLst>
          </p:cNvPr>
          <p:cNvSpPr txBox="1"/>
          <p:nvPr/>
        </p:nvSpPr>
        <p:spPr>
          <a:xfrm>
            <a:off x="4093815" y="3774597"/>
            <a:ext cx="15520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read integer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57F1990-1A8B-C4ED-1A1D-E961A7C3FEA0}"/>
              </a:ext>
            </a:extLst>
          </p:cNvPr>
          <p:cNvSpPr txBox="1"/>
          <p:nvPr/>
        </p:nvSpPr>
        <p:spPr>
          <a:xfrm>
            <a:off x="745893" y="5835545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2 reads and 2 writes</a:t>
            </a:r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44B703B2-54BF-466F-25C9-564E9796BC44}"/>
              </a:ext>
            </a:extLst>
          </p:cNvPr>
          <p:cNvSpPr/>
          <p:nvPr/>
        </p:nvSpPr>
        <p:spPr>
          <a:xfrm rot="3243134" flipH="1">
            <a:off x="3028722" y="4106662"/>
            <a:ext cx="1099438" cy="1149449"/>
          </a:xfrm>
          <a:prstGeom prst="arc">
            <a:avLst>
              <a:gd name="adj1" fmla="val 8419659"/>
              <a:gd name="adj2" fmla="val 20276156"/>
            </a:avLst>
          </a:prstGeom>
          <a:ln w="34925">
            <a:solidFill>
              <a:srgbClr val="FF0000"/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Arc 20">
            <a:extLst>
              <a:ext uri="{FF2B5EF4-FFF2-40B4-BE49-F238E27FC236}">
                <a16:creationId xmlns:a16="http://schemas.microsoft.com/office/drawing/2014/main" id="{AF75E9B6-C37F-00BD-EE64-2CDC6FFE7639}"/>
              </a:ext>
            </a:extLst>
          </p:cNvPr>
          <p:cNvSpPr/>
          <p:nvPr/>
        </p:nvSpPr>
        <p:spPr>
          <a:xfrm rot="3243134" flipH="1">
            <a:off x="8644173" y="2541828"/>
            <a:ext cx="1099438" cy="1149449"/>
          </a:xfrm>
          <a:prstGeom prst="arc">
            <a:avLst>
              <a:gd name="adj1" fmla="val 8419659"/>
              <a:gd name="adj2" fmla="val 20276156"/>
            </a:avLst>
          </a:prstGeom>
          <a:ln w="34925">
            <a:solidFill>
              <a:srgbClr val="FF0000"/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1FD46B8-D1AE-8D79-60B3-2384D499D17C}"/>
              </a:ext>
            </a:extLst>
          </p:cNvPr>
          <p:cNvSpPr txBox="1"/>
          <p:nvPr/>
        </p:nvSpPr>
        <p:spPr>
          <a:xfrm>
            <a:off x="9756610" y="4308633"/>
            <a:ext cx="17091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write address</a:t>
            </a:r>
          </a:p>
        </p:txBody>
      </p:sp>
      <p:sp>
        <p:nvSpPr>
          <p:cNvPr id="26" name="U-Turn Arrow 25">
            <a:extLst>
              <a:ext uri="{FF2B5EF4-FFF2-40B4-BE49-F238E27FC236}">
                <a16:creationId xmlns:a16="http://schemas.microsoft.com/office/drawing/2014/main" id="{D08730D9-F490-2F59-BAE3-10D192D3605D}"/>
              </a:ext>
            </a:extLst>
          </p:cNvPr>
          <p:cNvSpPr/>
          <p:nvPr/>
        </p:nvSpPr>
        <p:spPr>
          <a:xfrm rot="5400000" flipH="1" flipV="1">
            <a:off x="7200351" y="2945211"/>
            <a:ext cx="1688894" cy="770098"/>
          </a:xfrm>
          <a:prstGeom prst="uturnArrow">
            <a:avLst>
              <a:gd name="adj1" fmla="val 8653"/>
              <a:gd name="adj2" fmla="val 14545"/>
              <a:gd name="adj3" fmla="val 25000"/>
              <a:gd name="adj4" fmla="val 43750"/>
              <a:gd name="adj5" fmla="val 100000"/>
            </a:avLst>
          </a:prstGeom>
          <a:pattFill prst="narHorz">
            <a:fgClr>
              <a:srgbClr val="FF0000"/>
            </a:fgClr>
            <a:bgClr>
              <a:schemeClr val="bg1"/>
            </a:bgClr>
          </a:patt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5348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1BE35-F839-A54A-9363-71A51C2022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72" y="119999"/>
            <a:ext cx="12034345" cy="715294"/>
          </a:xfrm>
        </p:spPr>
        <p:txBody>
          <a:bodyPr/>
          <a:lstStyle/>
          <a:p>
            <a:r>
              <a:rPr lang="en-US" sz="2800" dirty="0"/>
              <a:t>Loading 32-bit Registers From Memory, 32-bit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89EB21E-4912-7C49-A8DD-0424272BD36C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41" name="Content Placeholder 6">
            <a:extLst>
              <a:ext uri="{FF2B5EF4-FFF2-40B4-BE49-F238E27FC236}">
                <a16:creationId xmlns:a16="http://schemas.microsoft.com/office/drawing/2014/main" id="{C2FEFF1B-5580-2C8E-FED9-96B6F119D206}"/>
              </a:ext>
            </a:extLst>
          </p:cNvPr>
          <p:cNvSpPr txBox="1">
            <a:spLocks/>
          </p:cNvSpPr>
          <p:nvPr/>
        </p:nvSpPr>
        <p:spPr>
          <a:xfrm>
            <a:off x="2228394" y="1078560"/>
            <a:ext cx="7024813" cy="34523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B80F280-8F39-795F-F87B-A0CAA1A1FF32}"/>
              </a:ext>
            </a:extLst>
          </p:cNvPr>
          <p:cNvSpPr/>
          <p:nvPr/>
        </p:nvSpPr>
        <p:spPr>
          <a:xfrm>
            <a:off x="2215926" y="4514194"/>
            <a:ext cx="4056787" cy="9906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>
                <a:solidFill>
                  <a:schemeClr val="tx2"/>
                </a:solidFill>
              </a:rPr>
              <a:t>ldr</a:t>
            </a:r>
            <a:r>
              <a:rPr lang="en-US" sz="2800" dirty="0">
                <a:solidFill>
                  <a:schemeClr val="tx2"/>
                </a:solidFill>
              </a:rPr>
              <a:t> r1, [r0]</a:t>
            </a:r>
          </a:p>
          <a:p>
            <a:pPr algn="ctr"/>
            <a:r>
              <a:rPr lang="en-US" sz="2400" dirty="0">
                <a:solidFill>
                  <a:schemeClr val="tx2"/>
                </a:solidFill>
              </a:rPr>
              <a:t>load unsigned byte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F6579A6-0795-85C3-6D52-668C50E37353}"/>
              </a:ext>
            </a:extLst>
          </p:cNvPr>
          <p:cNvGrpSpPr/>
          <p:nvPr/>
        </p:nvGrpSpPr>
        <p:grpSpPr>
          <a:xfrm>
            <a:off x="2444544" y="1472933"/>
            <a:ext cx="3742224" cy="312089"/>
            <a:chOff x="1085950" y="2250436"/>
            <a:chExt cx="3742224" cy="312089"/>
          </a:xfrm>
        </p:grpSpPr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86B3BD69-6F50-A63A-4A88-1DCDE3A95204}"/>
                </a:ext>
              </a:extLst>
            </p:cNvPr>
            <p:cNvSpPr/>
            <p:nvPr/>
          </p:nvSpPr>
          <p:spPr>
            <a:xfrm>
              <a:off x="1085950" y="2250438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0x04</a:t>
              </a: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A715C6C4-5A67-128E-7100-79839E715D32}"/>
                </a:ext>
              </a:extLst>
            </p:cNvPr>
            <p:cNvSpPr/>
            <p:nvPr/>
          </p:nvSpPr>
          <p:spPr>
            <a:xfrm>
              <a:off x="2021506" y="2250437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0x03</a:t>
              </a: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711D818F-9F5B-FC91-E1DB-889E5ADE3C4A}"/>
                </a:ext>
              </a:extLst>
            </p:cNvPr>
            <p:cNvSpPr/>
            <p:nvPr/>
          </p:nvSpPr>
          <p:spPr>
            <a:xfrm>
              <a:off x="2957062" y="2250437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0x02</a:t>
              </a: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B512346A-D7A4-6313-893E-D5787413F4E4}"/>
                </a:ext>
              </a:extLst>
            </p:cNvPr>
            <p:cNvSpPr/>
            <p:nvPr/>
          </p:nvSpPr>
          <p:spPr>
            <a:xfrm>
              <a:off x="3892618" y="2250436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0x01</a:t>
              </a: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14A309EF-B51E-6E91-5D5F-1F2590D0BA3E}"/>
              </a:ext>
            </a:extLst>
          </p:cNvPr>
          <p:cNvSpPr txBox="1"/>
          <p:nvPr/>
        </p:nvSpPr>
        <p:spPr>
          <a:xfrm>
            <a:off x="6711525" y="1496744"/>
            <a:ext cx="2159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memory     address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880AC96-1050-C545-D2FA-9A3272DD88A6}"/>
              </a:ext>
            </a:extLst>
          </p:cNvPr>
          <p:cNvSpPr txBox="1"/>
          <p:nvPr/>
        </p:nvSpPr>
        <p:spPr>
          <a:xfrm>
            <a:off x="2462831" y="1151035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r1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A3BF13F3-73C0-3B4C-545D-6D494AA7D6C1}"/>
              </a:ext>
            </a:extLst>
          </p:cNvPr>
          <p:cNvSpPr/>
          <p:nvPr/>
        </p:nvSpPr>
        <p:spPr>
          <a:xfrm>
            <a:off x="6700736" y="2251574"/>
            <a:ext cx="93555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0x04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E1285D42-C5D1-6AF0-C134-316B626F1FF3}"/>
              </a:ext>
            </a:extLst>
          </p:cNvPr>
          <p:cNvSpPr/>
          <p:nvPr/>
        </p:nvSpPr>
        <p:spPr>
          <a:xfrm>
            <a:off x="6700736" y="2556137"/>
            <a:ext cx="93555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0x03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1A95C65F-D313-0E69-298B-6129E04FECA6}"/>
              </a:ext>
            </a:extLst>
          </p:cNvPr>
          <p:cNvSpPr/>
          <p:nvPr/>
        </p:nvSpPr>
        <p:spPr>
          <a:xfrm>
            <a:off x="6700736" y="2860700"/>
            <a:ext cx="93555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0x02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E2F9B4EA-5BFA-BE52-C294-7C36571BD944}"/>
              </a:ext>
            </a:extLst>
          </p:cNvPr>
          <p:cNvSpPr/>
          <p:nvPr/>
        </p:nvSpPr>
        <p:spPr>
          <a:xfrm>
            <a:off x="6700736" y="3172787"/>
            <a:ext cx="93555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0x01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93A14BF1-5298-B181-96E3-81DD2C4E6C5B}"/>
              </a:ext>
            </a:extLst>
          </p:cNvPr>
          <p:cNvCxnSpPr>
            <a:cxnSpLocks/>
          </p:cNvCxnSpPr>
          <p:nvPr/>
        </p:nvCxnSpPr>
        <p:spPr>
          <a:xfrm flipV="1">
            <a:off x="4791018" y="1803981"/>
            <a:ext cx="0" cy="1226830"/>
          </a:xfrm>
          <a:prstGeom prst="straightConnector1">
            <a:avLst/>
          </a:prstGeom>
          <a:ln w="317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4A6080F0-E19E-A621-948F-305E9D4D1A7C}"/>
              </a:ext>
            </a:extLst>
          </p:cNvPr>
          <p:cNvCxnSpPr>
            <a:cxnSpLocks/>
          </p:cNvCxnSpPr>
          <p:nvPr/>
        </p:nvCxnSpPr>
        <p:spPr>
          <a:xfrm flipH="1" flipV="1">
            <a:off x="5718989" y="1785020"/>
            <a:ext cx="7586" cy="1572433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5A9E46D7-E3FA-E987-6FDC-6F7889BABF0A}"/>
              </a:ext>
            </a:extLst>
          </p:cNvPr>
          <p:cNvGrpSpPr/>
          <p:nvPr/>
        </p:nvGrpSpPr>
        <p:grpSpPr>
          <a:xfrm>
            <a:off x="2317323" y="4155887"/>
            <a:ext cx="3742224" cy="312089"/>
            <a:chOff x="1085950" y="2250436"/>
            <a:chExt cx="3742224" cy="312089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D75DD32-68A9-1585-7E02-7468D2702401}"/>
                </a:ext>
              </a:extLst>
            </p:cNvPr>
            <p:cNvSpPr/>
            <p:nvPr/>
          </p:nvSpPr>
          <p:spPr>
            <a:xfrm>
              <a:off x="1085950" y="2250438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0x00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A0E4D4D-F470-F514-3244-4669A75D92F5}"/>
                </a:ext>
              </a:extLst>
            </p:cNvPr>
            <p:cNvSpPr/>
            <p:nvPr/>
          </p:nvSpPr>
          <p:spPr>
            <a:xfrm>
              <a:off x="2021506" y="2250437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0x00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BEEE6C0-9B6A-9851-58EC-9B709E7A79B5}"/>
                </a:ext>
              </a:extLst>
            </p:cNvPr>
            <p:cNvSpPr/>
            <p:nvPr/>
          </p:nvSpPr>
          <p:spPr>
            <a:xfrm>
              <a:off x="2957062" y="2250437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</a:t>
              </a:r>
              <a:r>
                <a:rPr lang="en-US" sz="2000" dirty="0">
                  <a:solidFill>
                    <a:srgbClr val="FF0000"/>
                  </a:solidFill>
                </a:rPr>
                <a:t>10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A3AE0D-A96B-6707-0548-A06B3A077A55}"/>
                </a:ext>
              </a:extLst>
            </p:cNvPr>
            <p:cNvSpPr/>
            <p:nvPr/>
          </p:nvSpPr>
          <p:spPr>
            <a:xfrm>
              <a:off x="3892618" y="2250436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</a:t>
              </a:r>
              <a:r>
                <a:rPr lang="en-US" sz="2000" dirty="0">
                  <a:solidFill>
                    <a:srgbClr val="FF0000"/>
                  </a:solidFill>
                </a:rPr>
                <a:t>00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9E0B362E-E407-E6F6-1C8A-75B240D87533}"/>
              </a:ext>
            </a:extLst>
          </p:cNvPr>
          <p:cNvSpPr txBox="1"/>
          <p:nvPr/>
        </p:nvSpPr>
        <p:spPr>
          <a:xfrm>
            <a:off x="7636292" y="3172787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0x0000</a:t>
            </a:r>
            <a:r>
              <a:rPr lang="en-US" dirty="0">
                <a:solidFill>
                  <a:srgbClr val="FF0000"/>
                </a:solidFill>
              </a:rPr>
              <a:t>1000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B0778BC-924F-472B-9C14-E68D9AD386ED}"/>
              </a:ext>
            </a:extLst>
          </p:cNvPr>
          <p:cNvSpPr txBox="1"/>
          <p:nvPr/>
        </p:nvSpPr>
        <p:spPr>
          <a:xfrm>
            <a:off x="7642384" y="2814961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0x00001001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6D6F702-EA19-A8F4-BEAA-97DEEFFBEC37}"/>
              </a:ext>
            </a:extLst>
          </p:cNvPr>
          <p:cNvSpPr txBox="1"/>
          <p:nvPr/>
        </p:nvSpPr>
        <p:spPr>
          <a:xfrm>
            <a:off x="7601638" y="2521762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0x00001002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81CC90F-5862-A602-F437-0498736E7890}"/>
              </a:ext>
            </a:extLst>
          </p:cNvPr>
          <p:cNvSpPr txBox="1"/>
          <p:nvPr/>
        </p:nvSpPr>
        <p:spPr>
          <a:xfrm>
            <a:off x="7607730" y="2163936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0x00001003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FFD8632-62A8-91EF-584D-3AC6FCBE602D}"/>
              </a:ext>
            </a:extLst>
          </p:cNvPr>
          <p:cNvSpPr/>
          <p:nvPr/>
        </p:nvSpPr>
        <p:spPr>
          <a:xfrm>
            <a:off x="6700736" y="1835224"/>
            <a:ext cx="93555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0x??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4ABD4AD-06F8-DBA8-3514-9D9DCD2F2487}"/>
              </a:ext>
            </a:extLst>
          </p:cNvPr>
          <p:cNvSpPr/>
          <p:nvPr/>
        </p:nvSpPr>
        <p:spPr>
          <a:xfrm>
            <a:off x="6700736" y="3756965"/>
            <a:ext cx="93555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0x??</a:t>
            </a:r>
          </a:p>
        </p:txBody>
      </p:sp>
      <p:sp>
        <p:nvSpPr>
          <p:cNvPr id="18" name="Bent Arrow 17">
            <a:extLst>
              <a:ext uri="{FF2B5EF4-FFF2-40B4-BE49-F238E27FC236}">
                <a16:creationId xmlns:a16="http://schemas.microsoft.com/office/drawing/2014/main" id="{B765AACE-8F78-5458-8B98-D9CA213A3CA1}"/>
              </a:ext>
            </a:extLst>
          </p:cNvPr>
          <p:cNvSpPr/>
          <p:nvPr/>
        </p:nvSpPr>
        <p:spPr>
          <a:xfrm rot="5400000" flipH="1">
            <a:off x="6817861" y="2749427"/>
            <a:ext cx="761925" cy="2278558"/>
          </a:xfrm>
          <a:prstGeom prst="bentArrow">
            <a:avLst>
              <a:gd name="adj1" fmla="val 9905"/>
              <a:gd name="adj2" fmla="val 14380"/>
              <a:gd name="adj3" fmla="val 25000"/>
              <a:gd name="adj4" fmla="val 4375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8BDB8A6-1B62-952C-5EC9-910B5AC9088C}"/>
              </a:ext>
            </a:extLst>
          </p:cNvPr>
          <p:cNvSpPr txBox="1"/>
          <p:nvPr/>
        </p:nvSpPr>
        <p:spPr>
          <a:xfrm>
            <a:off x="2350787" y="3825055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r0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5C3C226-47F1-C2EC-CCB2-6E597D12A842}"/>
              </a:ext>
            </a:extLst>
          </p:cNvPr>
          <p:cNvCxnSpPr>
            <a:cxnSpLocks/>
          </p:cNvCxnSpPr>
          <p:nvPr/>
        </p:nvCxnSpPr>
        <p:spPr>
          <a:xfrm flipH="1">
            <a:off x="5718989" y="3334489"/>
            <a:ext cx="999823" cy="0"/>
          </a:xfrm>
          <a:prstGeom prst="straightConnector1">
            <a:avLst/>
          </a:prstGeom>
          <a:ln w="3175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C7B8180-C132-899A-4DFB-210076F61772}"/>
              </a:ext>
            </a:extLst>
          </p:cNvPr>
          <p:cNvCxnSpPr>
            <a:cxnSpLocks/>
          </p:cNvCxnSpPr>
          <p:nvPr/>
        </p:nvCxnSpPr>
        <p:spPr>
          <a:xfrm flipH="1">
            <a:off x="4783434" y="3016743"/>
            <a:ext cx="1935377" cy="0"/>
          </a:xfrm>
          <a:prstGeom prst="straightConnector1">
            <a:avLst/>
          </a:prstGeom>
          <a:ln w="31750">
            <a:solidFill>
              <a:srgbClr val="00B0F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C5F71BC5-43A1-CE05-4448-DC95458E4EB9}"/>
              </a:ext>
            </a:extLst>
          </p:cNvPr>
          <p:cNvCxnSpPr>
            <a:cxnSpLocks/>
          </p:cNvCxnSpPr>
          <p:nvPr/>
        </p:nvCxnSpPr>
        <p:spPr>
          <a:xfrm flipV="1">
            <a:off x="3847878" y="1794202"/>
            <a:ext cx="0" cy="912226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B57BF24A-B6C8-3E6B-01A3-D533B4F22034}"/>
              </a:ext>
            </a:extLst>
          </p:cNvPr>
          <p:cNvCxnSpPr>
            <a:cxnSpLocks/>
          </p:cNvCxnSpPr>
          <p:nvPr/>
        </p:nvCxnSpPr>
        <p:spPr>
          <a:xfrm flipH="1">
            <a:off x="3847878" y="2706428"/>
            <a:ext cx="2852858" cy="0"/>
          </a:xfrm>
          <a:prstGeom prst="straightConnector1">
            <a:avLst/>
          </a:prstGeom>
          <a:ln w="317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5CAED960-919C-64F4-6921-2AC40BF6188C}"/>
              </a:ext>
            </a:extLst>
          </p:cNvPr>
          <p:cNvCxnSpPr>
            <a:cxnSpLocks/>
          </p:cNvCxnSpPr>
          <p:nvPr/>
        </p:nvCxnSpPr>
        <p:spPr>
          <a:xfrm flipV="1">
            <a:off x="2912322" y="1762361"/>
            <a:ext cx="0" cy="655035"/>
          </a:xfrm>
          <a:prstGeom prst="straightConnector1">
            <a:avLst/>
          </a:prstGeom>
          <a:ln w="317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0D29CBFB-231F-E451-2DB7-16DE39450709}"/>
              </a:ext>
            </a:extLst>
          </p:cNvPr>
          <p:cNvCxnSpPr>
            <a:cxnSpLocks/>
          </p:cNvCxnSpPr>
          <p:nvPr/>
        </p:nvCxnSpPr>
        <p:spPr>
          <a:xfrm flipH="1">
            <a:off x="2912322" y="2417396"/>
            <a:ext cx="3806489" cy="0"/>
          </a:xfrm>
          <a:prstGeom prst="straightConnector1">
            <a:avLst/>
          </a:prstGeom>
          <a:ln w="31750">
            <a:solidFill>
              <a:srgbClr val="7030A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182F34BD-B74F-0E62-89BE-5A232950507C}"/>
              </a:ext>
            </a:extLst>
          </p:cNvPr>
          <p:cNvGrpSpPr/>
          <p:nvPr/>
        </p:nvGrpSpPr>
        <p:grpSpPr>
          <a:xfrm>
            <a:off x="912104" y="4009721"/>
            <a:ext cx="1363444" cy="646331"/>
            <a:chOff x="912104" y="4009721"/>
            <a:chExt cx="1363444" cy="646331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C7C10F26-EA17-3EA5-43C3-F6E605054DA5}"/>
                </a:ext>
              </a:extLst>
            </p:cNvPr>
            <p:cNvSpPr txBox="1"/>
            <p:nvPr/>
          </p:nvSpPr>
          <p:spPr>
            <a:xfrm>
              <a:off x="912104" y="4009721"/>
              <a:ext cx="101822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Memory</a:t>
              </a:r>
            </a:p>
            <a:p>
              <a:r>
                <a:rPr lang="en-US" dirty="0"/>
                <a:t>address</a:t>
              </a:r>
            </a:p>
          </p:txBody>
        </p:sp>
        <p:sp>
          <p:nvSpPr>
            <p:cNvPr id="4" name="Right Arrow 3">
              <a:extLst>
                <a:ext uri="{FF2B5EF4-FFF2-40B4-BE49-F238E27FC236}">
                  <a16:creationId xmlns:a16="http://schemas.microsoft.com/office/drawing/2014/main" id="{1D61DB7E-6931-C0E9-D9C8-E33BD7404BFA}"/>
                </a:ext>
              </a:extLst>
            </p:cNvPr>
            <p:cNvSpPr/>
            <p:nvPr/>
          </p:nvSpPr>
          <p:spPr>
            <a:xfrm>
              <a:off x="1903890" y="4217950"/>
              <a:ext cx="371658" cy="187960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86526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1BE35-F839-A54A-9363-71A51C2022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72" y="119999"/>
            <a:ext cx="12034345" cy="715294"/>
          </a:xfrm>
        </p:spPr>
        <p:txBody>
          <a:bodyPr/>
          <a:lstStyle/>
          <a:p>
            <a:r>
              <a:rPr lang="en-US" sz="2800" dirty="0"/>
              <a:t>Loading 32-bit Registers From Memory, 16-bit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89EB21E-4912-7C49-A8DD-0424272BD36C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41" name="Content Placeholder 6">
            <a:extLst>
              <a:ext uri="{FF2B5EF4-FFF2-40B4-BE49-F238E27FC236}">
                <a16:creationId xmlns:a16="http://schemas.microsoft.com/office/drawing/2014/main" id="{C2FEFF1B-5580-2C8E-FED9-96B6F119D206}"/>
              </a:ext>
            </a:extLst>
          </p:cNvPr>
          <p:cNvSpPr txBox="1">
            <a:spLocks/>
          </p:cNvSpPr>
          <p:nvPr/>
        </p:nvSpPr>
        <p:spPr>
          <a:xfrm>
            <a:off x="2228394" y="1078560"/>
            <a:ext cx="7024813" cy="34523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B80F280-8F39-795F-F87B-A0CAA1A1FF32}"/>
              </a:ext>
            </a:extLst>
          </p:cNvPr>
          <p:cNvSpPr/>
          <p:nvPr/>
        </p:nvSpPr>
        <p:spPr>
          <a:xfrm>
            <a:off x="2215926" y="4514194"/>
            <a:ext cx="4056787" cy="9906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>
                <a:solidFill>
                  <a:schemeClr val="tx2"/>
                </a:solidFill>
              </a:rPr>
              <a:t>ldrh</a:t>
            </a:r>
            <a:r>
              <a:rPr lang="en-US" sz="2800" dirty="0">
                <a:solidFill>
                  <a:schemeClr val="tx2"/>
                </a:solidFill>
              </a:rPr>
              <a:t> r1, [r0]</a:t>
            </a:r>
          </a:p>
          <a:p>
            <a:pPr algn="ctr"/>
            <a:r>
              <a:rPr lang="en-US" sz="2800" dirty="0">
                <a:solidFill>
                  <a:schemeClr val="tx2"/>
                </a:solidFill>
              </a:rPr>
              <a:t>load unsigned halfword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F6579A6-0795-85C3-6D52-668C50E37353}"/>
              </a:ext>
            </a:extLst>
          </p:cNvPr>
          <p:cNvGrpSpPr/>
          <p:nvPr/>
        </p:nvGrpSpPr>
        <p:grpSpPr>
          <a:xfrm>
            <a:off x="2444544" y="1472933"/>
            <a:ext cx="3742224" cy="312089"/>
            <a:chOff x="1085950" y="2250436"/>
            <a:chExt cx="3742224" cy="312089"/>
          </a:xfrm>
        </p:grpSpPr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86B3BD69-6F50-A63A-4A88-1DCDE3A95204}"/>
                </a:ext>
              </a:extLst>
            </p:cNvPr>
            <p:cNvSpPr/>
            <p:nvPr/>
          </p:nvSpPr>
          <p:spPr>
            <a:xfrm>
              <a:off x="1085950" y="2250438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0x00</a:t>
              </a: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A715C6C4-5A67-128E-7100-79839E715D32}"/>
                </a:ext>
              </a:extLst>
            </p:cNvPr>
            <p:cNvSpPr/>
            <p:nvPr/>
          </p:nvSpPr>
          <p:spPr>
            <a:xfrm>
              <a:off x="2021506" y="2250437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0x00</a:t>
              </a: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711D818F-9F5B-FC91-E1DB-889E5ADE3C4A}"/>
                </a:ext>
              </a:extLst>
            </p:cNvPr>
            <p:cNvSpPr/>
            <p:nvPr/>
          </p:nvSpPr>
          <p:spPr>
            <a:xfrm>
              <a:off x="2957062" y="2250437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0x02</a:t>
              </a: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B512346A-D7A4-6313-893E-D5787413F4E4}"/>
                </a:ext>
              </a:extLst>
            </p:cNvPr>
            <p:cNvSpPr/>
            <p:nvPr/>
          </p:nvSpPr>
          <p:spPr>
            <a:xfrm>
              <a:off x="3892618" y="2250436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0x01</a:t>
              </a: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14A309EF-B51E-6E91-5D5F-1F2590D0BA3E}"/>
              </a:ext>
            </a:extLst>
          </p:cNvPr>
          <p:cNvSpPr txBox="1"/>
          <p:nvPr/>
        </p:nvSpPr>
        <p:spPr>
          <a:xfrm>
            <a:off x="6711525" y="1496744"/>
            <a:ext cx="2159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memory     address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880AC96-1050-C545-D2FA-9A3272DD88A6}"/>
              </a:ext>
            </a:extLst>
          </p:cNvPr>
          <p:cNvSpPr txBox="1"/>
          <p:nvPr/>
        </p:nvSpPr>
        <p:spPr>
          <a:xfrm>
            <a:off x="2462831" y="1151035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r1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A3BF13F3-73C0-3B4C-545D-6D494AA7D6C1}"/>
              </a:ext>
            </a:extLst>
          </p:cNvPr>
          <p:cNvSpPr/>
          <p:nvPr/>
        </p:nvSpPr>
        <p:spPr>
          <a:xfrm>
            <a:off x="6700736" y="2251574"/>
            <a:ext cx="93555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0x04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E1285D42-C5D1-6AF0-C134-316B626F1FF3}"/>
              </a:ext>
            </a:extLst>
          </p:cNvPr>
          <p:cNvSpPr/>
          <p:nvPr/>
        </p:nvSpPr>
        <p:spPr>
          <a:xfrm>
            <a:off x="6700736" y="2556137"/>
            <a:ext cx="93555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0x03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1A95C65F-D313-0E69-298B-6129E04FECA6}"/>
              </a:ext>
            </a:extLst>
          </p:cNvPr>
          <p:cNvSpPr/>
          <p:nvPr/>
        </p:nvSpPr>
        <p:spPr>
          <a:xfrm>
            <a:off x="6700736" y="2860700"/>
            <a:ext cx="93555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0x02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E2F9B4EA-5BFA-BE52-C294-7C36571BD944}"/>
              </a:ext>
            </a:extLst>
          </p:cNvPr>
          <p:cNvSpPr/>
          <p:nvPr/>
        </p:nvSpPr>
        <p:spPr>
          <a:xfrm>
            <a:off x="6700736" y="3172787"/>
            <a:ext cx="93555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0x01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93A14BF1-5298-B181-96E3-81DD2C4E6C5B}"/>
              </a:ext>
            </a:extLst>
          </p:cNvPr>
          <p:cNvCxnSpPr>
            <a:cxnSpLocks/>
          </p:cNvCxnSpPr>
          <p:nvPr/>
        </p:nvCxnSpPr>
        <p:spPr>
          <a:xfrm flipV="1">
            <a:off x="4791018" y="1803981"/>
            <a:ext cx="0" cy="1226830"/>
          </a:xfrm>
          <a:prstGeom prst="straightConnector1">
            <a:avLst/>
          </a:prstGeom>
          <a:ln w="317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4A6080F0-E19E-A621-948F-305E9D4D1A7C}"/>
              </a:ext>
            </a:extLst>
          </p:cNvPr>
          <p:cNvCxnSpPr>
            <a:cxnSpLocks/>
          </p:cNvCxnSpPr>
          <p:nvPr/>
        </p:nvCxnSpPr>
        <p:spPr>
          <a:xfrm flipH="1" flipV="1">
            <a:off x="5718989" y="1785020"/>
            <a:ext cx="7586" cy="1572433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5A9E46D7-E3FA-E987-6FDC-6F7889BABF0A}"/>
              </a:ext>
            </a:extLst>
          </p:cNvPr>
          <p:cNvGrpSpPr/>
          <p:nvPr/>
        </p:nvGrpSpPr>
        <p:grpSpPr>
          <a:xfrm>
            <a:off x="2317323" y="4155887"/>
            <a:ext cx="3742224" cy="312089"/>
            <a:chOff x="1085950" y="2250436"/>
            <a:chExt cx="3742224" cy="312089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D75DD32-68A9-1585-7E02-7468D2702401}"/>
                </a:ext>
              </a:extLst>
            </p:cNvPr>
            <p:cNvSpPr/>
            <p:nvPr/>
          </p:nvSpPr>
          <p:spPr>
            <a:xfrm>
              <a:off x="1085950" y="2250438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0x00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A0E4D4D-F470-F514-3244-4669A75D92F5}"/>
                </a:ext>
              </a:extLst>
            </p:cNvPr>
            <p:cNvSpPr/>
            <p:nvPr/>
          </p:nvSpPr>
          <p:spPr>
            <a:xfrm>
              <a:off x="2021506" y="2250437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0x00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BEEE6C0-9B6A-9851-58EC-9B709E7A79B5}"/>
                </a:ext>
              </a:extLst>
            </p:cNvPr>
            <p:cNvSpPr/>
            <p:nvPr/>
          </p:nvSpPr>
          <p:spPr>
            <a:xfrm>
              <a:off x="2957062" y="2250437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</a:t>
              </a:r>
              <a:r>
                <a:rPr lang="en-US" sz="2000" dirty="0">
                  <a:solidFill>
                    <a:srgbClr val="FF0000"/>
                  </a:solidFill>
                </a:rPr>
                <a:t>10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A3AE0D-A96B-6707-0548-A06B3A077A55}"/>
                </a:ext>
              </a:extLst>
            </p:cNvPr>
            <p:cNvSpPr/>
            <p:nvPr/>
          </p:nvSpPr>
          <p:spPr>
            <a:xfrm>
              <a:off x="3892618" y="2250436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</a:t>
              </a:r>
              <a:r>
                <a:rPr lang="en-US" sz="2000" dirty="0">
                  <a:solidFill>
                    <a:srgbClr val="FF0000"/>
                  </a:solidFill>
                </a:rPr>
                <a:t>00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9E0B362E-E407-E6F6-1C8A-75B240D87533}"/>
              </a:ext>
            </a:extLst>
          </p:cNvPr>
          <p:cNvSpPr txBox="1"/>
          <p:nvPr/>
        </p:nvSpPr>
        <p:spPr>
          <a:xfrm>
            <a:off x="7636292" y="3172787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0x0000</a:t>
            </a:r>
            <a:r>
              <a:rPr lang="en-US" dirty="0">
                <a:solidFill>
                  <a:srgbClr val="FF0000"/>
                </a:solidFill>
              </a:rPr>
              <a:t>1000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B0778BC-924F-472B-9C14-E68D9AD386ED}"/>
              </a:ext>
            </a:extLst>
          </p:cNvPr>
          <p:cNvSpPr txBox="1"/>
          <p:nvPr/>
        </p:nvSpPr>
        <p:spPr>
          <a:xfrm>
            <a:off x="7642384" y="2814961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0x00001001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6D6F702-EA19-A8F4-BEAA-97DEEFFBEC37}"/>
              </a:ext>
            </a:extLst>
          </p:cNvPr>
          <p:cNvSpPr txBox="1"/>
          <p:nvPr/>
        </p:nvSpPr>
        <p:spPr>
          <a:xfrm>
            <a:off x="7601638" y="2521762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0x00001002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81CC90F-5862-A602-F437-0498736E7890}"/>
              </a:ext>
            </a:extLst>
          </p:cNvPr>
          <p:cNvSpPr txBox="1"/>
          <p:nvPr/>
        </p:nvSpPr>
        <p:spPr>
          <a:xfrm>
            <a:off x="7607730" y="2163936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0x00001003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FFD8632-62A8-91EF-584D-3AC6FCBE602D}"/>
              </a:ext>
            </a:extLst>
          </p:cNvPr>
          <p:cNvSpPr/>
          <p:nvPr/>
        </p:nvSpPr>
        <p:spPr>
          <a:xfrm>
            <a:off x="6700736" y="1835224"/>
            <a:ext cx="93555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0x??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4ABD4AD-06F8-DBA8-3514-9D9DCD2F2487}"/>
              </a:ext>
            </a:extLst>
          </p:cNvPr>
          <p:cNvSpPr/>
          <p:nvPr/>
        </p:nvSpPr>
        <p:spPr>
          <a:xfrm>
            <a:off x="6700736" y="3756965"/>
            <a:ext cx="93555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0x??</a:t>
            </a:r>
          </a:p>
        </p:txBody>
      </p:sp>
      <p:sp>
        <p:nvSpPr>
          <p:cNvPr id="18" name="Bent Arrow 17">
            <a:extLst>
              <a:ext uri="{FF2B5EF4-FFF2-40B4-BE49-F238E27FC236}">
                <a16:creationId xmlns:a16="http://schemas.microsoft.com/office/drawing/2014/main" id="{B765AACE-8F78-5458-8B98-D9CA213A3CA1}"/>
              </a:ext>
            </a:extLst>
          </p:cNvPr>
          <p:cNvSpPr/>
          <p:nvPr/>
        </p:nvSpPr>
        <p:spPr>
          <a:xfrm rot="5400000" flipH="1">
            <a:off x="6817861" y="2749427"/>
            <a:ext cx="761925" cy="2278558"/>
          </a:xfrm>
          <a:prstGeom prst="bentArrow">
            <a:avLst>
              <a:gd name="adj1" fmla="val 9905"/>
              <a:gd name="adj2" fmla="val 14380"/>
              <a:gd name="adj3" fmla="val 25000"/>
              <a:gd name="adj4" fmla="val 4375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8BDB8A6-1B62-952C-5EC9-910B5AC9088C}"/>
              </a:ext>
            </a:extLst>
          </p:cNvPr>
          <p:cNvSpPr txBox="1"/>
          <p:nvPr/>
        </p:nvSpPr>
        <p:spPr>
          <a:xfrm>
            <a:off x="2350787" y="3825055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r0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5C3C226-47F1-C2EC-CCB2-6E597D12A842}"/>
              </a:ext>
            </a:extLst>
          </p:cNvPr>
          <p:cNvCxnSpPr>
            <a:cxnSpLocks/>
          </p:cNvCxnSpPr>
          <p:nvPr/>
        </p:nvCxnSpPr>
        <p:spPr>
          <a:xfrm flipH="1">
            <a:off x="5718989" y="3334489"/>
            <a:ext cx="999823" cy="0"/>
          </a:xfrm>
          <a:prstGeom prst="straightConnector1">
            <a:avLst/>
          </a:prstGeom>
          <a:ln w="3175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C7B8180-C132-899A-4DFB-210076F61772}"/>
              </a:ext>
            </a:extLst>
          </p:cNvPr>
          <p:cNvCxnSpPr>
            <a:cxnSpLocks/>
          </p:cNvCxnSpPr>
          <p:nvPr/>
        </p:nvCxnSpPr>
        <p:spPr>
          <a:xfrm flipH="1">
            <a:off x="4783434" y="3016743"/>
            <a:ext cx="1935377" cy="0"/>
          </a:xfrm>
          <a:prstGeom prst="straightConnector1">
            <a:avLst/>
          </a:prstGeom>
          <a:ln w="31750">
            <a:solidFill>
              <a:srgbClr val="00B0F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45D37764-1698-1FAC-872F-5F160D025638}"/>
              </a:ext>
            </a:extLst>
          </p:cNvPr>
          <p:cNvSpPr txBox="1"/>
          <p:nvPr/>
        </p:nvSpPr>
        <p:spPr>
          <a:xfrm>
            <a:off x="9420218" y="2868224"/>
            <a:ext cx="18133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0x0201 </a:t>
            </a:r>
          </a:p>
          <a:p>
            <a:r>
              <a:rPr lang="en-US" dirty="0"/>
              <a:t>positive number</a:t>
            </a:r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856DF7DF-B146-B274-A922-150B5820470A}"/>
              </a:ext>
            </a:extLst>
          </p:cNvPr>
          <p:cNvSpPr/>
          <p:nvPr/>
        </p:nvSpPr>
        <p:spPr>
          <a:xfrm>
            <a:off x="9045482" y="2860700"/>
            <a:ext cx="512243" cy="681419"/>
          </a:xfrm>
          <a:prstGeom prst="righ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7921914-FA35-57CD-3765-64D088777ED8}"/>
              </a:ext>
            </a:extLst>
          </p:cNvPr>
          <p:cNvGrpSpPr/>
          <p:nvPr/>
        </p:nvGrpSpPr>
        <p:grpSpPr>
          <a:xfrm>
            <a:off x="912104" y="4009721"/>
            <a:ext cx="1363444" cy="646331"/>
            <a:chOff x="912104" y="4009721"/>
            <a:chExt cx="1363444" cy="64633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AF97D54-F890-EEAE-5BD3-646EA3FE9616}"/>
                </a:ext>
              </a:extLst>
            </p:cNvPr>
            <p:cNvSpPr txBox="1"/>
            <p:nvPr/>
          </p:nvSpPr>
          <p:spPr>
            <a:xfrm>
              <a:off x="912104" y="4009721"/>
              <a:ext cx="101822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Memory</a:t>
              </a:r>
            </a:p>
            <a:p>
              <a:r>
                <a:rPr lang="en-US" dirty="0"/>
                <a:t>address</a:t>
              </a:r>
            </a:p>
          </p:txBody>
        </p:sp>
        <p:sp>
          <p:nvSpPr>
            <p:cNvPr id="20" name="Right Arrow 19">
              <a:extLst>
                <a:ext uri="{FF2B5EF4-FFF2-40B4-BE49-F238E27FC236}">
                  <a16:creationId xmlns:a16="http://schemas.microsoft.com/office/drawing/2014/main" id="{78788C42-21B9-03C4-BEE9-C7A8C2FAAA7F}"/>
                </a:ext>
              </a:extLst>
            </p:cNvPr>
            <p:cNvSpPr/>
            <p:nvPr/>
          </p:nvSpPr>
          <p:spPr>
            <a:xfrm>
              <a:off x="1903890" y="4217950"/>
              <a:ext cx="371658" cy="187960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FBFDD07-C035-F76D-A340-5818ED1A7A95}"/>
              </a:ext>
            </a:extLst>
          </p:cNvPr>
          <p:cNvCxnSpPr>
            <a:cxnSpLocks/>
          </p:cNvCxnSpPr>
          <p:nvPr/>
        </p:nvCxnSpPr>
        <p:spPr>
          <a:xfrm flipV="1">
            <a:off x="3847878" y="1794202"/>
            <a:ext cx="0" cy="629684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C05E27A-1FFD-E021-94DA-D062ED994CF6}"/>
              </a:ext>
            </a:extLst>
          </p:cNvPr>
          <p:cNvCxnSpPr>
            <a:cxnSpLocks/>
          </p:cNvCxnSpPr>
          <p:nvPr/>
        </p:nvCxnSpPr>
        <p:spPr>
          <a:xfrm flipV="1">
            <a:off x="2912322" y="1762361"/>
            <a:ext cx="0" cy="655035"/>
          </a:xfrm>
          <a:prstGeom prst="straightConnector1">
            <a:avLst/>
          </a:prstGeom>
          <a:ln w="317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6A8B1924-DF0D-4B2F-C8BB-6C5C24BB7C84}"/>
              </a:ext>
            </a:extLst>
          </p:cNvPr>
          <p:cNvSpPr txBox="1"/>
          <p:nvPr/>
        </p:nvSpPr>
        <p:spPr>
          <a:xfrm>
            <a:off x="2586785" y="2407617"/>
            <a:ext cx="684803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0x00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8CE3082-9938-3AFC-B8D5-6B1352EC7519}"/>
              </a:ext>
            </a:extLst>
          </p:cNvPr>
          <p:cNvSpPr txBox="1"/>
          <p:nvPr/>
        </p:nvSpPr>
        <p:spPr>
          <a:xfrm>
            <a:off x="3463666" y="2423886"/>
            <a:ext cx="684803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0x00</a:t>
            </a:r>
          </a:p>
        </p:txBody>
      </p:sp>
    </p:spTree>
    <p:extLst>
      <p:ext uri="{BB962C8B-B14F-4D97-AF65-F5344CB8AC3E}">
        <p14:creationId xmlns:p14="http://schemas.microsoft.com/office/powerpoint/2010/main" val="11699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1BE35-F839-A54A-9363-71A51C2022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72" y="119999"/>
            <a:ext cx="12034345" cy="715294"/>
          </a:xfrm>
        </p:spPr>
        <p:txBody>
          <a:bodyPr/>
          <a:lstStyle/>
          <a:p>
            <a:r>
              <a:rPr lang="en-US" sz="2800" dirty="0"/>
              <a:t>Loading 32-bit Registers From Memory, 16-bit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89EB21E-4912-7C49-A8DD-0424272BD36C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41" name="Content Placeholder 6">
            <a:extLst>
              <a:ext uri="{FF2B5EF4-FFF2-40B4-BE49-F238E27FC236}">
                <a16:creationId xmlns:a16="http://schemas.microsoft.com/office/drawing/2014/main" id="{C2FEFF1B-5580-2C8E-FED9-96B6F119D206}"/>
              </a:ext>
            </a:extLst>
          </p:cNvPr>
          <p:cNvSpPr txBox="1">
            <a:spLocks/>
          </p:cNvSpPr>
          <p:nvPr/>
        </p:nvSpPr>
        <p:spPr>
          <a:xfrm>
            <a:off x="2228394" y="1078560"/>
            <a:ext cx="7024813" cy="34523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B80F280-8F39-795F-F87B-A0CAA1A1FF32}"/>
              </a:ext>
            </a:extLst>
          </p:cNvPr>
          <p:cNvSpPr/>
          <p:nvPr/>
        </p:nvSpPr>
        <p:spPr>
          <a:xfrm>
            <a:off x="2215926" y="4514194"/>
            <a:ext cx="4056787" cy="9906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>
                <a:solidFill>
                  <a:schemeClr val="tx2"/>
                </a:solidFill>
              </a:rPr>
              <a:t>ldrsh</a:t>
            </a:r>
            <a:r>
              <a:rPr lang="en-US" sz="2800" dirty="0">
                <a:solidFill>
                  <a:schemeClr val="tx2"/>
                </a:solidFill>
              </a:rPr>
              <a:t> r1, [r0]</a:t>
            </a:r>
          </a:p>
          <a:p>
            <a:pPr algn="ctr"/>
            <a:r>
              <a:rPr lang="en-US" sz="2400" dirty="0">
                <a:solidFill>
                  <a:schemeClr val="tx2"/>
                </a:solidFill>
              </a:rPr>
              <a:t>load signed halfword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F6579A6-0795-85C3-6D52-668C50E37353}"/>
              </a:ext>
            </a:extLst>
          </p:cNvPr>
          <p:cNvGrpSpPr/>
          <p:nvPr/>
        </p:nvGrpSpPr>
        <p:grpSpPr>
          <a:xfrm>
            <a:off x="2444544" y="1472933"/>
            <a:ext cx="3742224" cy="312089"/>
            <a:chOff x="1085950" y="2250436"/>
            <a:chExt cx="3742224" cy="312089"/>
          </a:xfrm>
        </p:grpSpPr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86B3BD69-6F50-A63A-4A88-1DCDE3A95204}"/>
                </a:ext>
              </a:extLst>
            </p:cNvPr>
            <p:cNvSpPr/>
            <p:nvPr/>
          </p:nvSpPr>
          <p:spPr>
            <a:xfrm>
              <a:off x="1085950" y="2250438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0x00</a:t>
              </a: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A715C6C4-5A67-128E-7100-79839E715D32}"/>
                </a:ext>
              </a:extLst>
            </p:cNvPr>
            <p:cNvSpPr/>
            <p:nvPr/>
          </p:nvSpPr>
          <p:spPr>
            <a:xfrm>
              <a:off x="2021506" y="2250437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0x00</a:t>
              </a: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711D818F-9F5B-FC91-E1DB-889E5ADE3C4A}"/>
                </a:ext>
              </a:extLst>
            </p:cNvPr>
            <p:cNvSpPr/>
            <p:nvPr/>
          </p:nvSpPr>
          <p:spPr>
            <a:xfrm>
              <a:off x="2957062" y="2250437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0x02</a:t>
              </a: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B512346A-D7A4-6313-893E-D5787413F4E4}"/>
                </a:ext>
              </a:extLst>
            </p:cNvPr>
            <p:cNvSpPr/>
            <p:nvPr/>
          </p:nvSpPr>
          <p:spPr>
            <a:xfrm>
              <a:off x="3892618" y="2250436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0x01</a:t>
              </a: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14A309EF-B51E-6E91-5D5F-1F2590D0BA3E}"/>
              </a:ext>
            </a:extLst>
          </p:cNvPr>
          <p:cNvSpPr txBox="1"/>
          <p:nvPr/>
        </p:nvSpPr>
        <p:spPr>
          <a:xfrm>
            <a:off x="6711525" y="1496744"/>
            <a:ext cx="2159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memory     address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880AC96-1050-C545-D2FA-9A3272DD88A6}"/>
              </a:ext>
            </a:extLst>
          </p:cNvPr>
          <p:cNvSpPr txBox="1"/>
          <p:nvPr/>
        </p:nvSpPr>
        <p:spPr>
          <a:xfrm>
            <a:off x="2462831" y="1151035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r1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A3BF13F3-73C0-3B4C-545D-6D494AA7D6C1}"/>
              </a:ext>
            </a:extLst>
          </p:cNvPr>
          <p:cNvSpPr/>
          <p:nvPr/>
        </p:nvSpPr>
        <p:spPr>
          <a:xfrm>
            <a:off x="6700736" y="2251574"/>
            <a:ext cx="93555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0x04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E1285D42-C5D1-6AF0-C134-316B626F1FF3}"/>
              </a:ext>
            </a:extLst>
          </p:cNvPr>
          <p:cNvSpPr/>
          <p:nvPr/>
        </p:nvSpPr>
        <p:spPr>
          <a:xfrm>
            <a:off x="6700736" y="2556137"/>
            <a:ext cx="93555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0x03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1A95C65F-D313-0E69-298B-6129E04FECA6}"/>
              </a:ext>
            </a:extLst>
          </p:cNvPr>
          <p:cNvSpPr/>
          <p:nvPr/>
        </p:nvSpPr>
        <p:spPr>
          <a:xfrm>
            <a:off x="6700736" y="2860700"/>
            <a:ext cx="93555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0x02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E2F9B4EA-5BFA-BE52-C294-7C36571BD944}"/>
              </a:ext>
            </a:extLst>
          </p:cNvPr>
          <p:cNvSpPr/>
          <p:nvPr/>
        </p:nvSpPr>
        <p:spPr>
          <a:xfrm>
            <a:off x="6700736" y="3172787"/>
            <a:ext cx="93555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0x01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93A14BF1-5298-B181-96E3-81DD2C4E6C5B}"/>
              </a:ext>
            </a:extLst>
          </p:cNvPr>
          <p:cNvCxnSpPr>
            <a:cxnSpLocks/>
          </p:cNvCxnSpPr>
          <p:nvPr/>
        </p:nvCxnSpPr>
        <p:spPr>
          <a:xfrm flipV="1">
            <a:off x="4791018" y="1803981"/>
            <a:ext cx="0" cy="1226830"/>
          </a:xfrm>
          <a:prstGeom prst="straightConnector1">
            <a:avLst/>
          </a:prstGeom>
          <a:ln w="317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4A6080F0-E19E-A621-948F-305E9D4D1A7C}"/>
              </a:ext>
            </a:extLst>
          </p:cNvPr>
          <p:cNvCxnSpPr>
            <a:cxnSpLocks/>
          </p:cNvCxnSpPr>
          <p:nvPr/>
        </p:nvCxnSpPr>
        <p:spPr>
          <a:xfrm flipH="1" flipV="1">
            <a:off x="5718989" y="1785020"/>
            <a:ext cx="7586" cy="1572433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5A9E46D7-E3FA-E987-6FDC-6F7889BABF0A}"/>
              </a:ext>
            </a:extLst>
          </p:cNvPr>
          <p:cNvGrpSpPr/>
          <p:nvPr/>
        </p:nvGrpSpPr>
        <p:grpSpPr>
          <a:xfrm>
            <a:off x="2317323" y="4155887"/>
            <a:ext cx="3742224" cy="312089"/>
            <a:chOff x="1085950" y="2250436"/>
            <a:chExt cx="3742224" cy="312089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D75DD32-68A9-1585-7E02-7468D2702401}"/>
                </a:ext>
              </a:extLst>
            </p:cNvPr>
            <p:cNvSpPr/>
            <p:nvPr/>
          </p:nvSpPr>
          <p:spPr>
            <a:xfrm>
              <a:off x="1085950" y="2250438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0x00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A0E4D4D-F470-F514-3244-4669A75D92F5}"/>
                </a:ext>
              </a:extLst>
            </p:cNvPr>
            <p:cNvSpPr/>
            <p:nvPr/>
          </p:nvSpPr>
          <p:spPr>
            <a:xfrm>
              <a:off x="2021506" y="2250437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0x00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BEEE6C0-9B6A-9851-58EC-9B709E7A79B5}"/>
                </a:ext>
              </a:extLst>
            </p:cNvPr>
            <p:cNvSpPr/>
            <p:nvPr/>
          </p:nvSpPr>
          <p:spPr>
            <a:xfrm>
              <a:off x="2957062" y="2250437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</a:t>
              </a:r>
              <a:r>
                <a:rPr lang="en-US" sz="2000" dirty="0">
                  <a:solidFill>
                    <a:srgbClr val="FF0000"/>
                  </a:solidFill>
                </a:rPr>
                <a:t>10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A3AE0D-A96B-6707-0548-A06B3A077A55}"/>
                </a:ext>
              </a:extLst>
            </p:cNvPr>
            <p:cNvSpPr/>
            <p:nvPr/>
          </p:nvSpPr>
          <p:spPr>
            <a:xfrm>
              <a:off x="3892618" y="2250436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</a:t>
              </a:r>
              <a:r>
                <a:rPr lang="en-US" sz="2000" dirty="0">
                  <a:solidFill>
                    <a:srgbClr val="FF0000"/>
                  </a:solidFill>
                </a:rPr>
                <a:t>00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9E0B362E-E407-E6F6-1C8A-75B240D87533}"/>
              </a:ext>
            </a:extLst>
          </p:cNvPr>
          <p:cNvSpPr txBox="1"/>
          <p:nvPr/>
        </p:nvSpPr>
        <p:spPr>
          <a:xfrm>
            <a:off x="7636292" y="3172787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0x0000</a:t>
            </a:r>
            <a:r>
              <a:rPr lang="en-US" dirty="0">
                <a:solidFill>
                  <a:srgbClr val="FF0000"/>
                </a:solidFill>
              </a:rPr>
              <a:t>1000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B0778BC-924F-472B-9C14-E68D9AD386ED}"/>
              </a:ext>
            </a:extLst>
          </p:cNvPr>
          <p:cNvSpPr txBox="1"/>
          <p:nvPr/>
        </p:nvSpPr>
        <p:spPr>
          <a:xfrm>
            <a:off x="7642384" y="2814961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0x00001001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6D6F702-EA19-A8F4-BEAA-97DEEFFBEC37}"/>
              </a:ext>
            </a:extLst>
          </p:cNvPr>
          <p:cNvSpPr txBox="1"/>
          <p:nvPr/>
        </p:nvSpPr>
        <p:spPr>
          <a:xfrm>
            <a:off x="7601638" y="2521762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0x00001002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81CC90F-5862-A602-F437-0498736E7890}"/>
              </a:ext>
            </a:extLst>
          </p:cNvPr>
          <p:cNvSpPr txBox="1"/>
          <p:nvPr/>
        </p:nvSpPr>
        <p:spPr>
          <a:xfrm>
            <a:off x="7607730" y="2163936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0x00001003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FFD8632-62A8-91EF-584D-3AC6FCBE602D}"/>
              </a:ext>
            </a:extLst>
          </p:cNvPr>
          <p:cNvSpPr/>
          <p:nvPr/>
        </p:nvSpPr>
        <p:spPr>
          <a:xfrm>
            <a:off x="6700736" y="1835224"/>
            <a:ext cx="93555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0x??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4ABD4AD-06F8-DBA8-3514-9D9DCD2F2487}"/>
              </a:ext>
            </a:extLst>
          </p:cNvPr>
          <p:cNvSpPr/>
          <p:nvPr/>
        </p:nvSpPr>
        <p:spPr>
          <a:xfrm>
            <a:off x="6700736" y="3756965"/>
            <a:ext cx="93555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0x??</a:t>
            </a:r>
          </a:p>
        </p:txBody>
      </p:sp>
      <p:sp>
        <p:nvSpPr>
          <p:cNvPr id="18" name="Bent Arrow 17">
            <a:extLst>
              <a:ext uri="{FF2B5EF4-FFF2-40B4-BE49-F238E27FC236}">
                <a16:creationId xmlns:a16="http://schemas.microsoft.com/office/drawing/2014/main" id="{B765AACE-8F78-5458-8B98-D9CA213A3CA1}"/>
              </a:ext>
            </a:extLst>
          </p:cNvPr>
          <p:cNvSpPr/>
          <p:nvPr/>
        </p:nvSpPr>
        <p:spPr>
          <a:xfrm rot="5400000" flipH="1">
            <a:off x="6817861" y="2749427"/>
            <a:ext cx="761925" cy="2278558"/>
          </a:xfrm>
          <a:prstGeom prst="bentArrow">
            <a:avLst>
              <a:gd name="adj1" fmla="val 9905"/>
              <a:gd name="adj2" fmla="val 14380"/>
              <a:gd name="adj3" fmla="val 25000"/>
              <a:gd name="adj4" fmla="val 4375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8BDB8A6-1B62-952C-5EC9-910B5AC9088C}"/>
              </a:ext>
            </a:extLst>
          </p:cNvPr>
          <p:cNvSpPr txBox="1"/>
          <p:nvPr/>
        </p:nvSpPr>
        <p:spPr>
          <a:xfrm>
            <a:off x="2350787" y="3825055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r0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5C3C226-47F1-C2EC-CCB2-6E597D12A842}"/>
              </a:ext>
            </a:extLst>
          </p:cNvPr>
          <p:cNvCxnSpPr>
            <a:cxnSpLocks/>
          </p:cNvCxnSpPr>
          <p:nvPr/>
        </p:nvCxnSpPr>
        <p:spPr>
          <a:xfrm flipH="1">
            <a:off x="5718989" y="3334489"/>
            <a:ext cx="999823" cy="0"/>
          </a:xfrm>
          <a:prstGeom prst="straightConnector1">
            <a:avLst/>
          </a:prstGeom>
          <a:ln w="3175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C7B8180-C132-899A-4DFB-210076F61772}"/>
              </a:ext>
            </a:extLst>
          </p:cNvPr>
          <p:cNvCxnSpPr>
            <a:cxnSpLocks/>
          </p:cNvCxnSpPr>
          <p:nvPr/>
        </p:nvCxnSpPr>
        <p:spPr>
          <a:xfrm flipH="1">
            <a:off x="4783434" y="3016743"/>
            <a:ext cx="1935377" cy="0"/>
          </a:xfrm>
          <a:prstGeom prst="straightConnector1">
            <a:avLst/>
          </a:prstGeom>
          <a:ln w="31750">
            <a:solidFill>
              <a:srgbClr val="00B0F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45D37764-1698-1FAC-872F-5F160D025638}"/>
              </a:ext>
            </a:extLst>
          </p:cNvPr>
          <p:cNvSpPr txBox="1"/>
          <p:nvPr/>
        </p:nvSpPr>
        <p:spPr>
          <a:xfrm>
            <a:off x="9420218" y="2868224"/>
            <a:ext cx="18133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0x0201 </a:t>
            </a:r>
          </a:p>
          <a:p>
            <a:r>
              <a:rPr lang="en-US" dirty="0"/>
              <a:t>positive number</a:t>
            </a:r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856DF7DF-B146-B274-A922-150B5820470A}"/>
              </a:ext>
            </a:extLst>
          </p:cNvPr>
          <p:cNvSpPr/>
          <p:nvPr/>
        </p:nvSpPr>
        <p:spPr>
          <a:xfrm>
            <a:off x="9045482" y="2860700"/>
            <a:ext cx="512243" cy="681419"/>
          </a:xfrm>
          <a:prstGeom prst="righ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7921914-FA35-57CD-3765-64D088777ED8}"/>
              </a:ext>
            </a:extLst>
          </p:cNvPr>
          <p:cNvGrpSpPr/>
          <p:nvPr/>
        </p:nvGrpSpPr>
        <p:grpSpPr>
          <a:xfrm>
            <a:off x="912104" y="4009721"/>
            <a:ext cx="1363444" cy="646331"/>
            <a:chOff x="912104" y="4009721"/>
            <a:chExt cx="1363444" cy="64633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AF97D54-F890-EEAE-5BD3-646EA3FE9616}"/>
                </a:ext>
              </a:extLst>
            </p:cNvPr>
            <p:cNvSpPr txBox="1"/>
            <p:nvPr/>
          </p:nvSpPr>
          <p:spPr>
            <a:xfrm>
              <a:off x="912104" y="4009721"/>
              <a:ext cx="101822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Memory</a:t>
              </a:r>
            </a:p>
            <a:p>
              <a:r>
                <a:rPr lang="en-US" dirty="0"/>
                <a:t>address</a:t>
              </a:r>
            </a:p>
          </p:txBody>
        </p:sp>
        <p:sp>
          <p:nvSpPr>
            <p:cNvPr id="20" name="Right Arrow 19">
              <a:extLst>
                <a:ext uri="{FF2B5EF4-FFF2-40B4-BE49-F238E27FC236}">
                  <a16:creationId xmlns:a16="http://schemas.microsoft.com/office/drawing/2014/main" id="{78788C42-21B9-03C4-BEE9-C7A8C2FAAA7F}"/>
                </a:ext>
              </a:extLst>
            </p:cNvPr>
            <p:cNvSpPr/>
            <p:nvPr/>
          </p:nvSpPr>
          <p:spPr>
            <a:xfrm>
              <a:off x="1903890" y="4217950"/>
              <a:ext cx="371658" cy="187960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FBFDD07-C035-F76D-A340-5818ED1A7A95}"/>
              </a:ext>
            </a:extLst>
          </p:cNvPr>
          <p:cNvCxnSpPr>
            <a:cxnSpLocks/>
          </p:cNvCxnSpPr>
          <p:nvPr/>
        </p:nvCxnSpPr>
        <p:spPr>
          <a:xfrm flipV="1">
            <a:off x="3847878" y="1794202"/>
            <a:ext cx="0" cy="629684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C05E27A-1FFD-E021-94DA-D062ED994CF6}"/>
              </a:ext>
            </a:extLst>
          </p:cNvPr>
          <p:cNvCxnSpPr>
            <a:cxnSpLocks/>
          </p:cNvCxnSpPr>
          <p:nvPr/>
        </p:nvCxnSpPr>
        <p:spPr>
          <a:xfrm flipV="1">
            <a:off x="2912322" y="1762361"/>
            <a:ext cx="0" cy="655035"/>
          </a:xfrm>
          <a:prstGeom prst="straightConnector1">
            <a:avLst/>
          </a:prstGeom>
          <a:ln w="317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6A8B1924-DF0D-4B2F-C8BB-6C5C24BB7C84}"/>
              </a:ext>
            </a:extLst>
          </p:cNvPr>
          <p:cNvSpPr txBox="1"/>
          <p:nvPr/>
        </p:nvSpPr>
        <p:spPr>
          <a:xfrm>
            <a:off x="2586785" y="2407617"/>
            <a:ext cx="684803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0x00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8CE3082-9938-3AFC-B8D5-6B1352EC7519}"/>
              </a:ext>
            </a:extLst>
          </p:cNvPr>
          <p:cNvSpPr txBox="1"/>
          <p:nvPr/>
        </p:nvSpPr>
        <p:spPr>
          <a:xfrm>
            <a:off x="3463666" y="2423886"/>
            <a:ext cx="684803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0x00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870859D-2FAF-0F11-F162-2803841F8413}"/>
              </a:ext>
            </a:extLst>
          </p:cNvPr>
          <p:cNvSpPr txBox="1"/>
          <p:nvPr/>
        </p:nvSpPr>
        <p:spPr>
          <a:xfrm>
            <a:off x="3496477" y="998998"/>
            <a:ext cx="2230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0x02 = 0b0</a:t>
            </a:r>
            <a:r>
              <a:rPr lang="en-US" dirty="0">
                <a:solidFill>
                  <a:schemeClr val="accent6"/>
                </a:solidFill>
              </a:rPr>
              <a:t>0000010</a:t>
            </a:r>
          </a:p>
        </p:txBody>
      </p:sp>
      <p:sp>
        <p:nvSpPr>
          <p:cNvPr id="25" name="Up Arrow 24">
            <a:extLst>
              <a:ext uri="{FF2B5EF4-FFF2-40B4-BE49-F238E27FC236}">
                <a16:creationId xmlns:a16="http://schemas.microsoft.com/office/drawing/2014/main" id="{6D174135-9949-4796-6B0B-2F0B1302D271}"/>
              </a:ext>
            </a:extLst>
          </p:cNvPr>
          <p:cNvSpPr/>
          <p:nvPr/>
        </p:nvSpPr>
        <p:spPr>
          <a:xfrm>
            <a:off x="4562527" y="1295992"/>
            <a:ext cx="187371" cy="119727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D9AE53B-5863-0D3F-70DD-01F85C3105A7}"/>
              </a:ext>
            </a:extLst>
          </p:cNvPr>
          <p:cNvSpPr txBox="1"/>
          <p:nvPr/>
        </p:nvSpPr>
        <p:spPr>
          <a:xfrm>
            <a:off x="2618969" y="2712180"/>
            <a:ext cx="1762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No Sign extend</a:t>
            </a:r>
          </a:p>
        </p:txBody>
      </p:sp>
    </p:spTree>
    <p:extLst>
      <p:ext uri="{BB962C8B-B14F-4D97-AF65-F5344CB8AC3E}">
        <p14:creationId xmlns:p14="http://schemas.microsoft.com/office/powerpoint/2010/main" val="3692225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1BE35-F839-A54A-9363-71A51C2022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72" y="119999"/>
            <a:ext cx="12034345" cy="715294"/>
          </a:xfrm>
        </p:spPr>
        <p:txBody>
          <a:bodyPr/>
          <a:lstStyle/>
          <a:p>
            <a:r>
              <a:rPr lang="en-US" sz="2800" dirty="0"/>
              <a:t>Loading 32-bit Registers From Memory, 16-bit Signed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89EB21E-4912-7C49-A8DD-0424272BD36C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41" name="Content Placeholder 6">
            <a:extLst>
              <a:ext uri="{FF2B5EF4-FFF2-40B4-BE49-F238E27FC236}">
                <a16:creationId xmlns:a16="http://schemas.microsoft.com/office/drawing/2014/main" id="{C2FEFF1B-5580-2C8E-FED9-96B6F119D206}"/>
              </a:ext>
            </a:extLst>
          </p:cNvPr>
          <p:cNvSpPr txBox="1">
            <a:spLocks/>
          </p:cNvSpPr>
          <p:nvPr/>
        </p:nvSpPr>
        <p:spPr>
          <a:xfrm>
            <a:off x="2228394" y="1078560"/>
            <a:ext cx="7024813" cy="34523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B80F280-8F39-795F-F87B-A0CAA1A1FF32}"/>
              </a:ext>
            </a:extLst>
          </p:cNvPr>
          <p:cNvSpPr/>
          <p:nvPr/>
        </p:nvSpPr>
        <p:spPr>
          <a:xfrm>
            <a:off x="2215926" y="4514194"/>
            <a:ext cx="4056787" cy="9906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>
                <a:solidFill>
                  <a:schemeClr val="tx2"/>
                </a:solidFill>
              </a:rPr>
              <a:t>ldrsh</a:t>
            </a:r>
            <a:r>
              <a:rPr lang="en-US" sz="2800" dirty="0">
                <a:solidFill>
                  <a:schemeClr val="tx2"/>
                </a:solidFill>
              </a:rPr>
              <a:t> r1, [r0]</a:t>
            </a:r>
          </a:p>
          <a:p>
            <a:pPr algn="ctr"/>
            <a:r>
              <a:rPr lang="en-US" sz="2400" dirty="0">
                <a:solidFill>
                  <a:schemeClr val="tx2"/>
                </a:solidFill>
              </a:rPr>
              <a:t>load signed halfword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F6579A6-0795-85C3-6D52-668C50E37353}"/>
              </a:ext>
            </a:extLst>
          </p:cNvPr>
          <p:cNvGrpSpPr/>
          <p:nvPr/>
        </p:nvGrpSpPr>
        <p:grpSpPr>
          <a:xfrm>
            <a:off x="2444544" y="1472933"/>
            <a:ext cx="3742224" cy="312089"/>
            <a:chOff x="1085950" y="2250436"/>
            <a:chExt cx="3742224" cy="312089"/>
          </a:xfrm>
        </p:grpSpPr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86B3BD69-6F50-A63A-4A88-1DCDE3A95204}"/>
                </a:ext>
              </a:extLst>
            </p:cNvPr>
            <p:cNvSpPr/>
            <p:nvPr/>
          </p:nvSpPr>
          <p:spPr>
            <a:xfrm>
              <a:off x="1085950" y="2250438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</a:t>
              </a:r>
              <a:r>
                <a:rPr lang="en-US" sz="2000" dirty="0">
                  <a:solidFill>
                    <a:srgbClr val="FF0000"/>
                  </a:solidFill>
                </a:rPr>
                <a:t>ff</a:t>
              </a: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A715C6C4-5A67-128E-7100-79839E715D32}"/>
                </a:ext>
              </a:extLst>
            </p:cNvPr>
            <p:cNvSpPr/>
            <p:nvPr/>
          </p:nvSpPr>
          <p:spPr>
            <a:xfrm>
              <a:off x="2021506" y="2250437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</a:t>
              </a:r>
              <a:r>
                <a:rPr lang="en-US" sz="2000" dirty="0">
                  <a:solidFill>
                    <a:srgbClr val="FF0000"/>
                  </a:solidFill>
                </a:rPr>
                <a:t>ff</a:t>
              </a: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711D818F-9F5B-FC91-E1DB-889E5ADE3C4A}"/>
                </a:ext>
              </a:extLst>
            </p:cNvPr>
            <p:cNvSpPr/>
            <p:nvPr/>
          </p:nvSpPr>
          <p:spPr>
            <a:xfrm>
              <a:off x="2957062" y="2250437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0x82</a:t>
              </a: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B512346A-D7A4-6313-893E-D5787413F4E4}"/>
                </a:ext>
              </a:extLst>
            </p:cNvPr>
            <p:cNvSpPr/>
            <p:nvPr/>
          </p:nvSpPr>
          <p:spPr>
            <a:xfrm>
              <a:off x="3892618" y="2250436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0x01</a:t>
              </a: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14A309EF-B51E-6E91-5D5F-1F2590D0BA3E}"/>
              </a:ext>
            </a:extLst>
          </p:cNvPr>
          <p:cNvSpPr txBox="1"/>
          <p:nvPr/>
        </p:nvSpPr>
        <p:spPr>
          <a:xfrm>
            <a:off x="6711525" y="1496744"/>
            <a:ext cx="2159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memory     address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880AC96-1050-C545-D2FA-9A3272DD88A6}"/>
              </a:ext>
            </a:extLst>
          </p:cNvPr>
          <p:cNvSpPr txBox="1"/>
          <p:nvPr/>
        </p:nvSpPr>
        <p:spPr>
          <a:xfrm>
            <a:off x="2462831" y="1151035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r1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A3BF13F3-73C0-3B4C-545D-6D494AA7D6C1}"/>
              </a:ext>
            </a:extLst>
          </p:cNvPr>
          <p:cNvSpPr/>
          <p:nvPr/>
        </p:nvSpPr>
        <p:spPr>
          <a:xfrm>
            <a:off x="6700736" y="2251574"/>
            <a:ext cx="93555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0x04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E1285D42-C5D1-6AF0-C134-316B626F1FF3}"/>
              </a:ext>
            </a:extLst>
          </p:cNvPr>
          <p:cNvSpPr/>
          <p:nvPr/>
        </p:nvSpPr>
        <p:spPr>
          <a:xfrm>
            <a:off x="6700736" y="2556137"/>
            <a:ext cx="93555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0x03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1A95C65F-D313-0E69-298B-6129E04FECA6}"/>
              </a:ext>
            </a:extLst>
          </p:cNvPr>
          <p:cNvSpPr/>
          <p:nvPr/>
        </p:nvSpPr>
        <p:spPr>
          <a:xfrm>
            <a:off x="6700736" y="2860700"/>
            <a:ext cx="93555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</a:t>
            </a:r>
            <a:r>
              <a:rPr lang="en-US" sz="2000" dirty="0">
                <a:solidFill>
                  <a:srgbClr val="FF0000"/>
                </a:solidFill>
              </a:rPr>
              <a:t>8</a:t>
            </a:r>
            <a:r>
              <a:rPr lang="en-US" sz="2000" dirty="0">
                <a:solidFill>
                  <a:schemeClr val="accent6"/>
                </a:solidFill>
              </a:rPr>
              <a:t>2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E2F9B4EA-5BFA-BE52-C294-7C36571BD944}"/>
              </a:ext>
            </a:extLst>
          </p:cNvPr>
          <p:cNvSpPr/>
          <p:nvPr/>
        </p:nvSpPr>
        <p:spPr>
          <a:xfrm>
            <a:off x="6700736" y="3172787"/>
            <a:ext cx="93555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0x01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93A14BF1-5298-B181-96E3-81DD2C4E6C5B}"/>
              </a:ext>
            </a:extLst>
          </p:cNvPr>
          <p:cNvCxnSpPr>
            <a:cxnSpLocks/>
          </p:cNvCxnSpPr>
          <p:nvPr/>
        </p:nvCxnSpPr>
        <p:spPr>
          <a:xfrm flipV="1">
            <a:off x="4927376" y="1789913"/>
            <a:ext cx="0" cy="1226830"/>
          </a:xfrm>
          <a:prstGeom prst="straightConnector1">
            <a:avLst/>
          </a:prstGeom>
          <a:ln w="317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4A6080F0-E19E-A621-948F-305E9D4D1A7C}"/>
              </a:ext>
            </a:extLst>
          </p:cNvPr>
          <p:cNvCxnSpPr>
            <a:cxnSpLocks/>
          </p:cNvCxnSpPr>
          <p:nvPr/>
        </p:nvCxnSpPr>
        <p:spPr>
          <a:xfrm flipH="1" flipV="1">
            <a:off x="5718989" y="1785020"/>
            <a:ext cx="7586" cy="1572433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5A9E46D7-E3FA-E987-6FDC-6F7889BABF0A}"/>
              </a:ext>
            </a:extLst>
          </p:cNvPr>
          <p:cNvGrpSpPr/>
          <p:nvPr/>
        </p:nvGrpSpPr>
        <p:grpSpPr>
          <a:xfrm>
            <a:off x="2317323" y="4155887"/>
            <a:ext cx="3742224" cy="312089"/>
            <a:chOff x="1085950" y="2250436"/>
            <a:chExt cx="3742224" cy="312089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D75DD32-68A9-1585-7E02-7468D2702401}"/>
                </a:ext>
              </a:extLst>
            </p:cNvPr>
            <p:cNvSpPr/>
            <p:nvPr/>
          </p:nvSpPr>
          <p:spPr>
            <a:xfrm>
              <a:off x="1085950" y="2250438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0x00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A0E4D4D-F470-F514-3244-4669A75D92F5}"/>
                </a:ext>
              </a:extLst>
            </p:cNvPr>
            <p:cNvSpPr/>
            <p:nvPr/>
          </p:nvSpPr>
          <p:spPr>
            <a:xfrm>
              <a:off x="2021506" y="2250437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0x00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BEEE6C0-9B6A-9851-58EC-9B709E7A79B5}"/>
                </a:ext>
              </a:extLst>
            </p:cNvPr>
            <p:cNvSpPr/>
            <p:nvPr/>
          </p:nvSpPr>
          <p:spPr>
            <a:xfrm>
              <a:off x="2957062" y="2250437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</a:t>
              </a:r>
              <a:r>
                <a:rPr lang="en-US" sz="2000" dirty="0">
                  <a:solidFill>
                    <a:srgbClr val="FF0000"/>
                  </a:solidFill>
                </a:rPr>
                <a:t>10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A3AE0D-A96B-6707-0548-A06B3A077A55}"/>
                </a:ext>
              </a:extLst>
            </p:cNvPr>
            <p:cNvSpPr/>
            <p:nvPr/>
          </p:nvSpPr>
          <p:spPr>
            <a:xfrm>
              <a:off x="3892618" y="2250436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</a:t>
              </a:r>
              <a:r>
                <a:rPr lang="en-US" sz="2000" dirty="0">
                  <a:solidFill>
                    <a:srgbClr val="FF0000"/>
                  </a:solidFill>
                </a:rPr>
                <a:t>00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9E0B362E-E407-E6F6-1C8A-75B240D87533}"/>
              </a:ext>
            </a:extLst>
          </p:cNvPr>
          <p:cNvSpPr txBox="1"/>
          <p:nvPr/>
        </p:nvSpPr>
        <p:spPr>
          <a:xfrm>
            <a:off x="7636292" y="3172787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0x0000</a:t>
            </a:r>
            <a:r>
              <a:rPr lang="en-US" dirty="0">
                <a:solidFill>
                  <a:srgbClr val="FF0000"/>
                </a:solidFill>
              </a:rPr>
              <a:t>1000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B0778BC-924F-472B-9C14-E68D9AD386ED}"/>
              </a:ext>
            </a:extLst>
          </p:cNvPr>
          <p:cNvSpPr txBox="1"/>
          <p:nvPr/>
        </p:nvSpPr>
        <p:spPr>
          <a:xfrm>
            <a:off x="7642384" y="2814961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0x00001001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6D6F702-EA19-A8F4-BEAA-97DEEFFBEC37}"/>
              </a:ext>
            </a:extLst>
          </p:cNvPr>
          <p:cNvSpPr txBox="1"/>
          <p:nvPr/>
        </p:nvSpPr>
        <p:spPr>
          <a:xfrm>
            <a:off x="7601638" y="2521762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0x00001002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81CC90F-5862-A602-F437-0498736E7890}"/>
              </a:ext>
            </a:extLst>
          </p:cNvPr>
          <p:cNvSpPr txBox="1"/>
          <p:nvPr/>
        </p:nvSpPr>
        <p:spPr>
          <a:xfrm>
            <a:off x="7607730" y="2163936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0x00001003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FFD8632-62A8-91EF-584D-3AC6FCBE602D}"/>
              </a:ext>
            </a:extLst>
          </p:cNvPr>
          <p:cNvSpPr/>
          <p:nvPr/>
        </p:nvSpPr>
        <p:spPr>
          <a:xfrm>
            <a:off x="6700736" y="1835224"/>
            <a:ext cx="93555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0x??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4ABD4AD-06F8-DBA8-3514-9D9DCD2F2487}"/>
              </a:ext>
            </a:extLst>
          </p:cNvPr>
          <p:cNvSpPr/>
          <p:nvPr/>
        </p:nvSpPr>
        <p:spPr>
          <a:xfrm>
            <a:off x="6700736" y="3756965"/>
            <a:ext cx="93555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0x??</a:t>
            </a:r>
          </a:p>
        </p:txBody>
      </p:sp>
      <p:sp>
        <p:nvSpPr>
          <p:cNvPr id="18" name="Bent Arrow 17">
            <a:extLst>
              <a:ext uri="{FF2B5EF4-FFF2-40B4-BE49-F238E27FC236}">
                <a16:creationId xmlns:a16="http://schemas.microsoft.com/office/drawing/2014/main" id="{B765AACE-8F78-5458-8B98-D9CA213A3CA1}"/>
              </a:ext>
            </a:extLst>
          </p:cNvPr>
          <p:cNvSpPr/>
          <p:nvPr/>
        </p:nvSpPr>
        <p:spPr>
          <a:xfrm rot="5400000" flipH="1">
            <a:off x="6817861" y="2749427"/>
            <a:ext cx="761925" cy="2278558"/>
          </a:xfrm>
          <a:prstGeom prst="bentArrow">
            <a:avLst>
              <a:gd name="adj1" fmla="val 9905"/>
              <a:gd name="adj2" fmla="val 14380"/>
              <a:gd name="adj3" fmla="val 25000"/>
              <a:gd name="adj4" fmla="val 4375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8BDB8A6-1B62-952C-5EC9-910B5AC9088C}"/>
              </a:ext>
            </a:extLst>
          </p:cNvPr>
          <p:cNvSpPr txBox="1"/>
          <p:nvPr/>
        </p:nvSpPr>
        <p:spPr>
          <a:xfrm>
            <a:off x="2350787" y="3825055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r0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5C3C226-47F1-C2EC-CCB2-6E597D12A842}"/>
              </a:ext>
            </a:extLst>
          </p:cNvPr>
          <p:cNvCxnSpPr>
            <a:cxnSpLocks/>
          </p:cNvCxnSpPr>
          <p:nvPr/>
        </p:nvCxnSpPr>
        <p:spPr>
          <a:xfrm flipH="1">
            <a:off x="5718989" y="3334489"/>
            <a:ext cx="999823" cy="0"/>
          </a:xfrm>
          <a:prstGeom prst="straightConnector1">
            <a:avLst/>
          </a:prstGeom>
          <a:ln w="3175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C7B8180-C132-899A-4DFB-210076F61772}"/>
              </a:ext>
            </a:extLst>
          </p:cNvPr>
          <p:cNvCxnSpPr>
            <a:cxnSpLocks/>
          </p:cNvCxnSpPr>
          <p:nvPr/>
        </p:nvCxnSpPr>
        <p:spPr>
          <a:xfrm flipH="1">
            <a:off x="4927376" y="3016743"/>
            <a:ext cx="1791435" cy="0"/>
          </a:xfrm>
          <a:prstGeom prst="straightConnector1">
            <a:avLst/>
          </a:prstGeom>
          <a:ln w="31750">
            <a:solidFill>
              <a:srgbClr val="00B0F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19735933-7BA1-DCF4-EE13-2A55E24B503F}"/>
              </a:ext>
            </a:extLst>
          </p:cNvPr>
          <p:cNvSpPr txBox="1"/>
          <p:nvPr/>
        </p:nvSpPr>
        <p:spPr>
          <a:xfrm>
            <a:off x="9420218" y="2868224"/>
            <a:ext cx="19030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0x8201 </a:t>
            </a:r>
          </a:p>
          <a:p>
            <a:r>
              <a:rPr lang="en-US" dirty="0"/>
              <a:t>negative number</a:t>
            </a:r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1353A4AE-665A-D6BD-DFC4-DC4CF348CCB0}"/>
              </a:ext>
            </a:extLst>
          </p:cNvPr>
          <p:cNvSpPr/>
          <p:nvPr/>
        </p:nvSpPr>
        <p:spPr>
          <a:xfrm>
            <a:off x="9045482" y="2860700"/>
            <a:ext cx="512243" cy="681419"/>
          </a:xfrm>
          <a:prstGeom prst="righ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D073AA-76F6-2AC1-4580-8A8B985CF11C}"/>
              </a:ext>
            </a:extLst>
          </p:cNvPr>
          <p:cNvSpPr txBox="1"/>
          <p:nvPr/>
        </p:nvSpPr>
        <p:spPr>
          <a:xfrm>
            <a:off x="2732816" y="2785788"/>
            <a:ext cx="1402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Sign extend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24DBD31-57F5-84F5-EFFC-16760BA1CA02}"/>
              </a:ext>
            </a:extLst>
          </p:cNvPr>
          <p:cNvSpPr txBox="1"/>
          <p:nvPr/>
        </p:nvSpPr>
        <p:spPr>
          <a:xfrm>
            <a:off x="3496477" y="998998"/>
            <a:ext cx="2230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0x82 = 0b1</a:t>
            </a:r>
            <a:r>
              <a:rPr lang="en-US" dirty="0">
                <a:solidFill>
                  <a:schemeClr val="accent6"/>
                </a:solidFill>
              </a:rPr>
              <a:t>0000010</a:t>
            </a:r>
          </a:p>
        </p:txBody>
      </p:sp>
      <p:sp>
        <p:nvSpPr>
          <p:cNvPr id="21" name="Up Arrow 20">
            <a:extLst>
              <a:ext uri="{FF2B5EF4-FFF2-40B4-BE49-F238E27FC236}">
                <a16:creationId xmlns:a16="http://schemas.microsoft.com/office/drawing/2014/main" id="{D5BE404C-EF21-0A64-C09E-C997025CFB96}"/>
              </a:ext>
            </a:extLst>
          </p:cNvPr>
          <p:cNvSpPr/>
          <p:nvPr/>
        </p:nvSpPr>
        <p:spPr>
          <a:xfrm>
            <a:off x="4562527" y="1295992"/>
            <a:ext cx="187371" cy="119727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F6D9429-ABFF-CFB7-30A1-F095CD35B890}"/>
              </a:ext>
            </a:extLst>
          </p:cNvPr>
          <p:cNvCxnSpPr>
            <a:cxnSpLocks/>
          </p:cNvCxnSpPr>
          <p:nvPr/>
        </p:nvCxnSpPr>
        <p:spPr>
          <a:xfrm flipV="1">
            <a:off x="3847878" y="1794202"/>
            <a:ext cx="0" cy="629684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43965BE-2216-EF85-6629-8D9AEF739101}"/>
              </a:ext>
            </a:extLst>
          </p:cNvPr>
          <p:cNvCxnSpPr>
            <a:cxnSpLocks/>
          </p:cNvCxnSpPr>
          <p:nvPr/>
        </p:nvCxnSpPr>
        <p:spPr>
          <a:xfrm flipV="1">
            <a:off x="2912322" y="1762361"/>
            <a:ext cx="0" cy="655035"/>
          </a:xfrm>
          <a:prstGeom prst="straightConnector1">
            <a:avLst/>
          </a:prstGeom>
          <a:ln w="317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5C04FFD2-5CEE-E65E-1D90-33B80113A565}"/>
              </a:ext>
            </a:extLst>
          </p:cNvPr>
          <p:cNvSpPr txBox="1"/>
          <p:nvPr/>
        </p:nvSpPr>
        <p:spPr>
          <a:xfrm>
            <a:off x="2586785" y="2407617"/>
            <a:ext cx="552395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solidFill>
                  <a:schemeClr val="accent6"/>
                </a:solidFill>
              </a:rPr>
              <a:t>0x</a:t>
            </a:r>
            <a:r>
              <a:rPr lang="en-US" sz="1800" dirty="0">
                <a:solidFill>
                  <a:srgbClr val="FF0000"/>
                </a:solidFill>
              </a:rPr>
              <a:t>ff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9C05501-F236-5677-3415-875B20D73261}"/>
              </a:ext>
            </a:extLst>
          </p:cNvPr>
          <p:cNvSpPr txBox="1"/>
          <p:nvPr/>
        </p:nvSpPr>
        <p:spPr>
          <a:xfrm>
            <a:off x="3463666" y="2423886"/>
            <a:ext cx="552395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solidFill>
                  <a:schemeClr val="accent6"/>
                </a:solidFill>
              </a:rPr>
              <a:t>0x</a:t>
            </a:r>
            <a:r>
              <a:rPr lang="en-US" sz="1800" dirty="0">
                <a:solidFill>
                  <a:srgbClr val="FF0000"/>
                </a:solidFill>
              </a:rPr>
              <a:t>ff</a:t>
            </a:r>
          </a:p>
        </p:txBody>
      </p:sp>
    </p:spTree>
    <p:extLst>
      <p:ext uri="{BB962C8B-B14F-4D97-AF65-F5344CB8AC3E}">
        <p14:creationId xmlns:p14="http://schemas.microsoft.com/office/powerpoint/2010/main" val="2511568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1BE35-F839-A54A-9363-71A51C2022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72" y="119999"/>
            <a:ext cx="12034345" cy="715294"/>
          </a:xfrm>
        </p:spPr>
        <p:txBody>
          <a:bodyPr/>
          <a:lstStyle/>
          <a:p>
            <a:r>
              <a:rPr lang="en-US" sz="2800" dirty="0"/>
              <a:t>Loading 32-bit Registers From Memory, 16-bit Unsigned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89EB21E-4912-7C49-A8DD-0424272BD36C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41" name="Content Placeholder 6">
            <a:extLst>
              <a:ext uri="{FF2B5EF4-FFF2-40B4-BE49-F238E27FC236}">
                <a16:creationId xmlns:a16="http://schemas.microsoft.com/office/drawing/2014/main" id="{C2FEFF1B-5580-2C8E-FED9-96B6F119D206}"/>
              </a:ext>
            </a:extLst>
          </p:cNvPr>
          <p:cNvSpPr txBox="1">
            <a:spLocks/>
          </p:cNvSpPr>
          <p:nvPr/>
        </p:nvSpPr>
        <p:spPr>
          <a:xfrm>
            <a:off x="2228394" y="1071303"/>
            <a:ext cx="7024813" cy="34523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B80F280-8F39-795F-F87B-A0CAA1A1FF32}"/>
              </a:ext>
            </a:extLst>
          </p:cNvPr>
          <p:cNvSpPr/>
          <p:nvPr/>
        </p:nvSpPr>
        <p:spPr>
          <a:xfrm>
            <a:off x="2215926" y="4514194"/>
            <a:ext cx="4056787" cy="9906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>
                <a:solidFill>
                  <a:schemeClr val="tx2"/>
                </a:solidFill>
              </a:rPr>
              <a:t>ldrh</a:t>
            </a:r>
            <a:r>
              <a:rPr lang="en-US" sz="2800" dirty="0">
                <a:solidFill>
                  <a:schemeClr val="tx2"/>
                </a:solidFill>
              </a:rPr>
              <a:t> r1, [r0]</a:t>
            </a:r>
          </a:p>
          <a:p>
            <a:pPr algn="ctr"/>
            <a:r>
              <a:rPr lang="en-US" sz="2400" dirty="0">
                <a:solidFill>
                  <a:schemeClr val="tx2"/>
                </a:solidFill>
              </a:rPr>
              <a:t>load unsigned halfword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F6579A6-0795-85C3-6D52-668C50E37353}"/>
              </a:ext>
            </a:extLst>
          </p:cNvPr>
          <p:cNvGrpSpPr/>
          <p:nvPr/>
        </p:nvGrpSpPr>
        <p:grpSpPr>
          <a:xfrm>
            <a:off x="2444544" y="1472933"/>
            <a:ext cx="3742224" cy="312089"/>
            <a:chOff x="1085950" y="2250436"/>
            <a:chExt cx="3742224" cy="312089"/>
          </a:xfrm>
        </p:grpSpPr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86B3BD69-6F50-A63A-4A88-1DCDE3A95204}"/>
                </a:ext>
              </a:extLst>
            </p:cNvPr>
            <p:cNvSpPr/>
            <p:nvPr/>
          </p:nvSpPr>
          <p:spPr>
            <a:xfrm>
              <a:off x="1085950" y="2250438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</a:t>
              </a:r>
              <a:r>
                <a:rPr lang="en-US" sz="2000" dirty="0">
                  <a:solidFill>
                    <a:srgbClr val="FF0000"/>
                  </a:solidFill>
                </a:rPr>
                <a:t>00</a:t>
              </a: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A715C6C4-5A67-128E-7100-79839E715D32}"/>
                </a:ext>
              </a:extLst>
            </p:cNvPr>
            <p:cNvSpPr/>
            <p:nvPr/>
          </p:nvSpPr>
          <p:spPr>
            <a:xfrm>
              <a:off x="2021506" y="2250437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</a:t>
              </a:r>
              <a:r>
                <a:rPr lang="en-US" sz="2000" dirty="0">
                  <a:solidFill>
                    <a:srgbClr val="FF0000"/>
                  </a:solidFill>
                </a:rPr>
                <a:t>00</a:t>
              </a: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711D818F-9F5B-FC91-E1DB-889E5ADE3C4A}"/>
                </a:ext>
              </a:extLst>
            </p:cNvPr>
            <p:cNvSpPr/>
            <p:nvPr/>
          </p:nvSpPr>
          <p:spPr>
            <a:xfrm>
              <a:off x="2957062" y="2250437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0x82</a:t>
              </a: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B512346A-D7A4-6313-893E-D5787413F4E4}"/>
                </a:ext>
              </a:extLst>
            </p:cNvPr>
            <p:cNvSpPr/>
            <p:nvPr/>
          </p:nvSpPr>
          <p:spPr>
            <a:xfrm>
              <a:off x="3892618" y="2250436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0x01</a:t>
              </a: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14A309EF-B51E-6E91-5D5F-1F2590D0BA3E}"/>
              </a:ext>
            </a:extLst>
          </p:cNvPr>
          <p:cNvSpPr txBox="1"/>
          <p:nvPr/>
        </p:nvSpPr>
        <p:spPr>
          <a:xfrm>
            <a:off x="6711525" y="1496744"/>
            <a:ext cx="2159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memory     address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880AC96-1050-C545-D2FA-9A3272DD88A6}"/>
              </a:ext>
            </a:extLst>
          </p:cNvPr>
          <p:cNvSpPr txBox="1"/>
          <p:nvPr/>
        </p:nvSpPr>
        <p:spPr>
          <a:xfrm>
            <a:off x="2462831" y="1151035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r1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A3BF13F3-73C0-3B4C-545D-6D494AA7D6C1}"/>
              </a:ext>
            </a:extLst>
          </p:cNvPr>
          <p:cNvSpPr/>
          <p:nvPr/>
        </p:nvSpPr>
        <p:spPr>
          <a:xfrm>
            <a:off x="6700736" y="2251574"/>
            <a:ext cx="93555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0x04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E1285D42-C5D1-6AF0-C134-316B626F1FF3}"/>
              </a:ext>
            </a:extLst>
          </p:cNvPr>
          <p:cNvSpPr/>
          <p:nvPr/>
        </p:nvSpPr>
        <p:spPr>
          <a:xfrm>
            <a:off x="6700736" y="2556137"/>
            <a:ext cx="93555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0x03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1A95C65F-D313-0E69-298B-6129E04FECA6}"/>
              </a:ext>
            </a:extLst>
          </p:cNvPr>
          <p:cNvSpPr/>
          <p:nvPr/>
        </p:nvSpPr>
        <p:spPr>
          <a:xfrm>
            <a:off x="6700736" y="2860700"/>
            <a:ext cx="93555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</a:t>
            </a:r>
            <a:r>
              <a:rPr lang="en-US" sz="2000" dirty="0">
                <a:solidFill>
                  <a:srgbClr val="FF0000"/>
                </a:solidFill>
              </a:rPr>
              <a:t>8</a:t>
            </a:r>
            <a:r>
              <a:rPr lang="en-US" sz="2000" dirty="0">
                <a:solidFill>
                  <a:schemeClr val="accent6"/>
                </a:solidFill>
              </a:rPr>
              <a:t>2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E2F9B4EA-5BFA-BE52-C294-7C36571BD944}"/>
              </a:ext>
            </a:extLst>
          </p:cNvPr>
          <p:cNvSpPr/>
          <p:nvPr/>
        </p:nvSpPr>
        <p:spPr>
          <a:xfrm>
            <a:off x="6700736" y="3172787"/>
            <a:ext cx="93555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0x01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93A14BF1-5298-B181-96E3-81DD2C4E6C5B}"/>
              </a:ext>
            </a:extLst>
          </p:cNvPr>
          <p:cNvCxnSpPr>
            <a:cxnSpLocks/>
          </p:cNvCxnSpPr>
          <p:nvPr/>
        </p:nvCxnSpPr>
        <p:spPr>
          <a:xfrm flipV="1">
            <a:off x="4927376" y="1789913"/>
            <a:ext cx="0" cy="1226830"/>
          </a:xfrm>
          <a:prstGeom prst="straightConnector1">
            <a:avLst/>
          </a:prstGeom>
          <a:ln w="317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4A6080F0-E19E-A621-948F-305E9D4D1A7C}"/>
              </a:ext>
            </a:extLst>
          </p:cNvPr>
          <p:cNvCxnSpPr>
            <a:cxnSpLocks/>
          </p:cNvCxnSpPr>
          <p:nvPr/>
        </p:nvCxnSpPr>
        <p:spPr>
          <a:xfrm flipH="1" flipV="1">
            <a:off x="5718989" y="1785020"/>
            <a:ext cx="7586" cy="1572433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5A9E46D7-E3FA-E987-6FDC-6F7889BABF0A}"/>
              </a:ext>
            </a:extLst>
          </p:cNvPr>
          <p:cNvGrpSpPr/>
          <p:nvPr/>
        </p:nvGrpSpPr>
        <p:grpSpPr>
          <a:xfrm>
            <a:off x="2317323" y="4155887"/>
            <a:ext cx="3742224" cy="312089"/>
            <a:chOff x="1085950" y="2250436"/>
            <a:chExt cx="3742224" cy="312089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D75DD32-68A9-1585-7E02-7468D2702401}"/>
                </a:ext>
              </a:extLst>
            </p:cNvPr>
            <p:cNvSpPr/>
            <p:nvPr/>
          </p:nvSpPr>
          <p:spPr>
            <a:xfrm>
              <a:off x="1085950" y="2250438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0x00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A0E4D4D-F470-F514-3244-4669A75D92F5}"/>
                </a:ext>
              </a:extLst>
            </p:cNvPr>
            <p:cNvSpPr/>
            <p:nvPr/>
          </p:nvSpPr>
          <p:spPr>
            <a:xfrm>
              <a:off x="2021506" y="2250437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0x00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BEEE6C0-9B6A-9851-58EC-9B709E7A79B5}"/>
                </a:ext>
              </a:extLst>
            </p:cNvPr>
            <p:cNvSpPr/>
            <p:nvPr/>
          </p:nvSpPr>
          <p:spPr>
            <a:xfrm>
              <a:off x="2957062" y="2250437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</a:t>
              </a:r>
              <a:r>
                <a:rPr lang="en-US" sz="2000" dirty="0">
                  <a:solidFill>
                    <a:srgbClr val="FF0000"/>
                  </a:solidFill>
                </a:rPr>
                <a:t>10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A3AE0D-A96B-6707-0548-A06B3A077A55}"/>
                </a:ext>
              </a:extLst>
            </p:cNvPr>
            <p:cNvSpPr/>
            <p:nvPr/>
          </p:nvSpPr>
          <p:spPr>
            <a:xfrm>
              <a:off x="3892618" y="2250436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</a:t>
              </a:r>
              <a:r>
                <a:rPr lang="en-US" sz="2000" dirty="0">
                  <a:solidFill>
                    <a:srgbClr val="FF0000"/>
                  </a:solidFill>
                </a:rPr>
                <a:t>00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9E0B362E-E407-E6F6-1C8A-75B240D87533}"/>
              </a:ext>
            </a:extLst>
          </p:cNvPr>
          <p:cNvSpPr txBox="1"/>
          <p:nvPr/>
        </p:nvSpPr>
        <p:spPr>
          <a:xfrm>
            <a:off x="7636292" y="3172787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0x0000</a:t>
            </a:r>
            <a:r>
              <a:rPr lang="en-US" dirty="0">
                <a:solidFill>
                  <a:srgbClr val="FF0000"/>
                </a:solidFill>
              </a:rPr>
              <a:t>1000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B0778BC-924F-472B-9C14-E68D9AD386ED}"/>
              </a:ext>
            </a:extLst>
          </p:cNvPr>
          <p:cNvSpPr txBox="1"/>
          <p:nvPr/>
        </p:nvSpPr>
        <p:spPr>
          <a:xfrm>
            <a:off x="7642384" y="2814961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0x00001001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6D6F702-EA19-A8F4-BEAA-97DEEFFBEC37}"/>
              </a:ext>
            </a:extLst>
          </p:cNvPr>
          <p:cNvSpPr txBox="1"/>
          <p:nvPr/>
        </p:nvSpPr>
        <p:spPr>
          <a:xfrm>
            <a:off x="7601638" y="2521762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0x00001002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81CC90F-5862-A602-F437-0498736E7890}"/>
              </a:ext>
            </a:extLst>
          </p:cNvPr>
          <p:cNvSpPr txBox="1"/>
          <p:nvPr/>
        </p:nvSpPr>
        <p:spPr>
          <a:xfrm>
            <a:off x="7607730" y="2163936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0x00001003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FFD8632-62A8-91EF-584D-3AC6FCBE602D}"/>
              </a:ext>
            </a:extLst>
          </p:cNvPr>
          <p:cNvSpPr/>
          <p:nvPr/>
        </p:nvSpPr>
        <p:spPr>
          <a:xfrm>
            <a:off x="6700736" y="1835224"/>
            <a:ext cx="93555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0x??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4ABD4AD-06F8-DBA8-3514-9D9DCD2F2487}"/>
              </a:ext>
            </a:extLst>
          </p:cNvPr>
          <p:cNvSpPr/>
          <p:nvPr/>
        </p:nvSpPr>
        <p:spPr>
          <a:xfrm>
            <a:off x="6700736" y="3756965"/>
            <a:ext cx="93555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0x??</a:t>
            </a:r>
          </a:p>
        </p:txBody>
      </p:sp>
      <p:sp>
        <p:nvSpPr>
          <p:cNvPr id="18" name="Bent Arrow 17">
            <a:extLst>
              <a:ext uri="{FF2B5EF4-FFF2-40B4-BE49-F238E27FC236}">
                <a16:creationId xmlns:a16="http://schemas.microsoft.com/office/drawing/2014/main" id="{B765AACE-8F78-5458-8B98-D9CA213A3CA1}"/>
              </a:ext>
            </a:extLst>
          </p:cNvPr>
          <p:cNvSpPr/>
          <p:nvPr/>
        </p:nvSpPr>
        <p:spPr>
          <a:xfrm rot="5400000" flipH="1">
            <a:off x="6817861" y="2749427"/>
            <a:ext cx="761925" cy="2278558"/>
          </a:xfrm>
          <a:prstGeom prst="bentArrow">
            <a:avLst>
              <a:gd name="adj1" fmla="val 9905"/>
              <a:gd name="adj2" fmla="val 14380"/>
              <a:gd name="adj3" fmla="val 25000"/>
              <a:gd name="adj4" fmla="val 4375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8BDB8A6-1B62-952C-5EC9-910B5AC9088C}"/>
              </a:ext>
            </a:extLst>
          </p:cNvPr>
          <p:cNvSpPr txBox="1"/>
          <p:nvPr/>
        </p:nvSpPr>
        <p:spPr>
          <a:xfrm>
            <a:off x="2350787" y="3825055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r0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5C3C226-47F1-C2EC-CCB2-6E597D12A842}"/>
              </a:ext>
            </a:extLst>
          </p:cNvPr>
          <p:cNvCxnSpPr>
            <a:cxnSpLocks/>
          </p:cNvCxnSpPr>
          <p:nvPr/>
        </p:nvCxnSpPr>
        <p:spPr>
          <a:xfrm flipH="1">
            <a:off x="5718989" y="3334489"/>
            <a:ext cx="999823" cy="0"/>
          </a:xfrm>
          <a:prstGeom prst="straightConnector1">
            <a:avLst/>
          </a:prstGeom>
          <a:ln w="3175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C7B8180-C132-899A-4DFB-210076F61772}"/>
              </a:ext>
            </a:extLst>
          </p:cNvPr>
          <p:cNvCxnSpPr>
            <a:cxnSpLocks/>
          </p:cNvCxnSpPr>
          <p:nvPr/>
        </p:nvCxnSpPr>
        <p:spPr>
          <a:xfrm flipH="1">
            <a:off x="4927376" y="3016743"/>
            <a:ext cx="1791435" cy="0"/>
          </a:xfrm>
          <a:prstGeom prst="straightConnector1">
            <a:avLst/>
          </a:prstGeom>
          <a:ln w="31750">
            <a:solidFill>
              <a:srgbClr val="00B0F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19735933-7BA1-DCF4-EE13-2A55E24B503F}"/>
              </a:ext>
            </a:extLst>
          </p:cNvPr>
          <p:cNvSpPr txBox="1"/>
          <p:nvPr/>
        </p:nvSpPr>
        <p:spPr>
          <a:xfrm>
            <a:off x="9420218" y="2868224"/>
            <a:ext cx="18133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0x8201 </a:t>
            </a:r>
          </a:p>
          <a:p>
            <a:r>
              <a:rPr lang="en-US" dirty="0"/>
              <a:t>positive number</a:t>
            </a:r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1353A4AE-665A-D6BD-DFC4-DC4CF348CCB0}"/>
              </a:ext>
            </a:extLst>
          </p:cNvPr>
          <p:cNvSpPr/>
          <p:nvPr/>
        </p:nvSpPr>
        <p:spPr>
          <a:xfrm>
            <a:off x="9045482" y="2860700"/>
            <a:ext cx="512243" cy="681419"/>
          </a:xfrm>
          <a:prstGeom prst="righ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24DBD31-57F5-84F5-EFFC-16760BA1CA02}"/>
              </a:ext>
            </a:extLst>
          </p:cNvPr>
          <p:cNvSpPr txBox="1"/>
          <p:nvPr/>
        </p:nvSpPr>
        <p:spPr>
          <a:xfrm>
            <a:off x="3986463" y="1045000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0b1</a:t>
            </a:r>
            <a:r>
              <a:rPr lang="en-US" dirty="0">
                <a:solidFill>
                  <a:schemeClr val="accent6"/>
                </a:solidFill>
              </a:rPr>
              <a:t>0000010</a:t>
            </a:r>
          </a:p>
        </p:txBody>
      </p:sp>
      <p:sp>
        <p:nvSpPr>
          <p:cNvPr id="21" name="Up Arrow 20">
            <a:extLst>
              <a:ext uri="{FF2B5EF4-FFF2-40B4-BE49-F238E27FC236}">
                <a16:creationId xmlns:a16="http://schemas.microsoft.com/office/drawing/2014/main" id="{D5BE404C-EF21-0A64-C09E-C997025CFB96}"/>
              </a:ext>
            </a:extLst>
          </p:cNvPr>
          <p:cNvSpPr/>
          <p:nvPr/>
        </p:nvSpPr>
        <p:spPr>
          <a:xfrm>
            <a:off x="4596063" y="1353206"/>
            <a:ext cx="187371" cy="119727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C106A5C-F117-164E-C1AE-566836B6E67A}"/>
              </a:ext>
            </a:extLst>
          </p:cNvPr>
          <p:cNvCxnSpPr>
            <a:cxnSpLocks/>
          </p:cNvCxnSpPr>
          <p:nvPr/>
        </p:nvCxnSpPr>
        <p:spPr>
          <a:xfrm flipV="1">
            <a:off x="3903816" y="1789227"/>
            <a:ext cx="0" cy="629684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BB910B6-8674-49C7-20B3-8BE80810DFB3}"/>
              </a:ext>
            </a:extLst>
          </p:cNvPr>
          <p:cNvCxnSpPr>
            <a:cxnSpLocks/>
          </p:cNvCxnSpPr>
          <p:nvPr/>
        </p:nvCxnSpPr>
        <p:spPr>
          <a:xfrm flipV="1">
            <a:off x="2968260" y="1757386"/>
            <a:ext cx="0" cy="655035"/>
          </a:xfrm>
          <a:prstGeom prst="straightConnector1">
            <a:avLst/>
          </a:prstGeom>
          <a:ln w="317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4C2439CD-191E-3B54-C2B1-2763D03FE6CB}"/>
              </a:ext>
            </a:extLst>
          </p:cNvPr>
          <p:cNvSpPr txBox="1"/>
          <p:nvPr/>
        </p:nvSpPr>
        <p:spPr>
          <a:xfrm>
            <a:off x="2642723" y="2402642"/>
            <a:ext cx="684803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0x00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B71DC5A-1445-F4CA-6FA7-9F5083A32F06}"/>
              </a:ext>
            </a:extLst>
          </p:cNvPr>
          <p:cNvSpPr txBox="1"/>
          <p:nvPr/>
        </p:nvSpPr>
        <p:spPr>
          <a:xfrm>
            <a:off x="3519604" y="2418911"/>
            <a:ext cx="684803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0x00</a:t>
            </a:r>
          </a:p>
        </p:txBody>
      </p:sp>
    </p:spTree>
    <p:extLst>
      <p:ext uri="{BB962C8B-B14F-4D97-AF65-F5344CB8AC3E}">
        <p14:creationId xmlns:p14="http://schemas.microsoft.com/office/powerpoint/2010/main" val="2692170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1BE35-F839-A54A-9363-71A51C2022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72" y="119999"/>
            <a:ext cx="12034345" cy="715294"/>
          </a:xfrm>
        </p:spPr>
        <p:txBody>
          <a:bodyPr/>
          <a:lstStyle/>
          <a:p>
            <a:r>
              <a:rPr lang="en-US" sz="2800" dirty="0"/>
              <a:t>Loading 32-bit Registers From Memory, 8-bit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89EB21E-4912-7C49-A8DD-0424272BD36C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41" name="Content Placeholder 6">
            <a:extLst>
              <a:ext uri="{FF2B5EF4-FFF2-40B4-BE49-F238E27FC236}">
                <a16:creationId xmlns:a16="http://schemas.microsoft.com/office/drawing/2014/main" id="{C2FEFF1B-5580-2C8E-FED9-96B6F119D206}"/>
              </a:ext>
            </a:extLst>
          </p:cNvPr>
          <p:cNvSpPr txBox="1">
            <a:spLocks/>
          </p:cNvSpPr>
          <p:nvPr/>
        </p:nvSpPr>
        <p:spPr>
          <a:xfrm>
            <a:off x="2228394" y="1070539"/>
            <a:ext cx="7024813" cy="34523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B80F280-8F39-795F-F87B-A0CAA1A1FF32}"/>
              </a:ext>
            </a:extLst>
          </p:cNvPr>
          <p:cNvSpPr/>
          <p:nvPr/>
        </p:nvSpPr>
        <p:spPr>
          <a:xfrm>
            <a:off x="2215926" y="4514194"/>
            <a:ext cx="4056787" cy="9906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>
                <a:solidFill>
                  <a:schemeClr val="tx2"/>
                </a:solidFill>
              </a:rPr>
              <a:t>ldrb</a:t>
            </a:r>
            <a:r>
              <a:rPr lang="en-US" sz="2800" dirty="0">
                <a:solidFill>
                  <a:schemeClr val="tx2"/>
                </a:solidFill>
              </a:rPr>
              <a:t> r1, [r0]</a:t>
            </a:r>
          </a:p>
          <a:p>
            <a:pPr algn="ctr"/>
            <a:r>
              <a:rPr lang="en-US" sz="2800" dirty="0">
                <a:solidFill>
                  <a:schemeClr val="tx2"/>
                </a:solidFill>
              </a:rPr>
              <a:t>load unsigned byte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F6579A6-0795-85C3-6D52-668C50E37353}"/>
              </a:ext>
            </a:extLst>
          </p:cNvPr>
          <p:cNvGrpSpPr/>
          <p:nvPr/>
        </p:nvGrpSpPr>
        <p:grpSpPr>
          <a:xfrm>
            <a:off x="2444544" y="1472933"/>
            <a:ext cx="3742224" cy="312089"/>
            <a:chOff x="1085950" y="2250436"/>
            <a:chExt cx="3742224" cy="312089"/>
          </a:xfrm>
        </p:grpSpPr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86B3BD69-6F50-A63A-4A88-1DCDE3A95204}"/>
                </a:ext>
              </a:extLst>
            </p:cNvPr>
            <p:cNvSpPr/>
            <p:nvPr/>
          </p:nvSpPr>
          <p:spPr>
            <a:xfrm>
              <a:off x="1085950" y="2250438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0x00</a:t>
              </a: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A715C6C4-5A67-128E-7100-79839E715D32}"/>
                </a:ext>
              </a:extLst>
            </p:cNvPr>
            <p:cNvSpPr/>
            <p:nvPr/>
          </p:nvSpPr>
          <p:spPr>
            <a:xfrm>
              <a:off x="2021506" y="2250437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0x00</a:t>
              </a: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711D818F-9F5B-FC91-E1DB-889E5ADE3C4A}"/>
                </a:ext>
              </a:extLst>
            </p:cNvPr>
            <p:cNvSpPr/>
            <p:nvPr/>
          </p:nvSpPr>
          <p:spPr>
            <a:xfrm>
              <a:off x="2957062" y="2250437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0x00</a:t>
              </a: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B512346A-D7A4-6313-893E-D5787413F4E4}"/>
                </a:ext>
              </a:extLst>
            </p:cNvPr>
            <p:cNvSpPr/>
            <p:nvPr/>
          </p:nvSpPr>
          <p:spPr>
            <a:xfrm>
              <a:off x="3892618" y="2250436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0x01</a:t>
              </a: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14A309EF-B51E-6E91-5D5F-1F2590D0BA3E}"/>
              </a:ext>
            </a:extLst>
          </p:cNvPr>
          <p:cNvSpPr txBox="1"/>
          <p:nvPr/>
        </p:nvSpPr>
        <p:spPr>
          <a:xfrm>
            <a:off x="6711525" y="1496744"/>
            <a:ext cx="2159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memory     address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880AC96-1050-C545-D2FA-9A3272DD88A6}"/>
              </a:ext>
            </a:extLst>
          </p:cNvPr>
          <p:cNvSpPr txBox="1"/>
          <p:nvPr/>
        </p:nvSpPr>
        <p:spPr>
          <a:xfrm>
            <a:off x="2462831" y="1151035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r1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A3BF13F3-73C0-3B4C-545D-6D494AA7D6C1}"/>
              </a:ext>
            </a:extLst>
          </p:cNvPr>
          <p:cNvSpPr/>
          <p:nvPr/>
        </p:nvSpPr>
        <p:spPr>
          <a:xfrm>
            <a:off x="6700736" y="2251574"/>
            <a:ext cx="93555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0x04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E1285D42-C5D1-6AF0-C134-316B626F1FF3}"/>
              </a:ext>
            </a:extLst>
          </p:cNvPr>
          <p:cNvSpPr/>
          <p:nvPr/>
        </p:nvSpPr>
        <p:spPr>
          <a:xfrm>
            <a:off x="6700736" y="2556137"/>
            <a:ext cx="93555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0x03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1A95C65F-D313-0E69-298B-6129E04FECA6}"/>
              </a:ext>
            </a:extLst>
          </p:cNvPr>
          <p:cNvSpPr/>
          <p:nvPr/>
        </p:nvSpPr>
        <p:spPr>
          <a:xfrm>
            <a:off x="6700736" y="2860700"/>
            <a:ext cx="93555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0x02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E2F9B4EA-5BFA-BE52-C294-7C36571BD944}"/>
              </a:ext>
            </a:extLst>
          </p:cNvPr>
          <p:cNvSpPr/>
          <p:nvPr/>
        </p:nvSpPr>
        <p:spPr>
          <a:xfrm>
            <a:off x="6700736" y="3172787"/>
            <a:ext cx="93555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0x01</a:t>
            </a: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4A6080F0-E19E-A621-948F-305E9D4D1A7C}"/>
              </a:ext>
            </a:extLst>
          </p:cNvPr>
          <p:cNvCxnSpPr>
            <a:cxnSpLocks/>
          </p:cNvCxnSpPr>
          <p:nvPr/>
        </p:nvCxnSpPr>
        <p:spPr>
          <a:xfrm flipH="1" flipV="1">
            <a:off x="5718989" y="1785020"/>
            <a:ext cx="7586" cy="1572433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5A9E46D7-E3FA-E987-6FDC-6F7889BABF0A}"/>
              </a:ext>
            </a:extLst>
          </p:cNvPr>
          <p:cNvGrpSpPr/>
          <p:nvPr/>
        </p:nvGrpSpPr>
        <p:grpSpPr>
          <a:xfrm>
            <a:off x="2317323" y="4155887"/>
            <a:ext cx="3742224" cy="312089"/>
            <a:chOff x="1085950" y="2250436"/>
            <a:chExt cx="3742224" cy="312089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D75DD32-68A9-1585-7E02-7468D2702401}"/>
                </a:ext>
              </a:extLst>
            </p:cNvPr>
            <p:cNvSpPr/>
            <p:nvPr/>
          </p:nvSpPr>
          <p:spPr>
            <a:xfrm>
              <a:off x="1085950" y="2250438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0x00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A0E4D4D-F470-F514-3244-4669A75D92F5}"/>
                </a:ext>
              </a:extLst>
            </p:cNvPr>
            <p:cNvSpPr/>
            <p:nvPr/>
          </p:nvSpPr>
          <p:spPr>
            <a:xfrm>
              <a:off x="2021506" y="2250437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0x00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BEEE6C0-9B6A-9851-58EC-9B709E7A79B5}"/>
                </a:ext>
              </a:extLst>
            </p:cNvPr>
            <p:cNvSpPr/>
            <p:nvPr/>
          </p:nvSpPr>
          <p:spPr>
            <a:xfrm>
              <a:off x="2957062" y="2250437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</a:t>
              </a:r>
              <a:r>
                <a:rPr lang="en-US" sz="2000" dirty="0">
                  <a:solidFill>
                    <a:srgbClr val="FF0000"/>
                  </a:solidFill>
                </a:rPr>
                <a:t>10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A3AE0D-A96B-6707-0548-A06B3A077A55}"/>
                </a:ext>
              </a:extLst>
            </p:cNvPr>
            <p:cNvSpPr/>
            <p:nvPr/>
          </p:nvSpPr>
          <p:spPr>
            <a:xfrm>
              <a:off x="3892618" y="2250436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</a:t>
              </a:r>
              <a:r>
                <a:rPr lang="en-US" sz="2000" dirty="0">
                  <a:solidFill>
                    <a:srgbClr val="FF0000"/>
                  </a:solidFill>
                </a:rPr>
                <a:t>00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9E0B362E-E407-E6F6-1C8A-75B240D87533}"/>
              </a:ext>
            </a:extLst>
          </p:cNvPr>
          <p:cNvSpPr txBox="1"/>
          <p:nvPr/>
        </p:nvSpPr>
        <p:spPr>
          <a:xfrm>
            <a:off x="7636292" y="3172787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0x0000</a:t>
            </a:r>
            <a:r>
              <a:rPr lang="en-US" dirty="0">
                <a:solidFill>
                  <a:srgbClr val="FF0000"/>
                </a:solidFill>
              </a:rPr>
              <a:t>1000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B0778BC-924F-472B-9C14-E68D9AD386ED}"/>
              </a:ext>
            </a:extLst>
          </p:cNvPr>
          <p:cNvSpPr txBox="1"/>
          <p:nvPr/>
        </p:nvSpPr>
        <p:spPr>
          <a:xfrm>
            <a:off x="7642384" y="2814961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0x00001001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6D6F702-EA19-A8F4-BEAA-97DEEFFBEC37}"/>
              </a:ext>
            </a:extLst>
          </p:cNvPr>
          <p:cNvSpPr txBox="1"/>
          <p:nvPr/>
        </p:nvSpPr>
        <p:spPr>
          <a:xfrm>
            <a:off x="7601638" y="2521762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0x00001002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81CC90F-5862-A602-F437-0498736E7890}"/>
              </a:ext>
            </a:extLst>
          </p:cNvPr>
          <p:cNvSpPr txBox="1"/>
          <p:nvPr/>
        </p:nvSpPr>
        <p:spPr>
          <a:xfrm>
            <a:off x="7607730" y="2163936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0x00001003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FFD8632-62A8-91EF-584D-3AC6FCBE602D}"/>
              </a:ext>
            </a:extLst>
          </p:cNvPr>
          <p:cNvSpPr/>
          <p:nvPr/>
        </p:nvSpPr>
        <p:spPr>
          <a:xfrm>
            <a:off x="6700736" y="1835224"/>
            <a:ext cx="93555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0x??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4ABD4AD-06F8-DBA8-3514-9D9DCD2F2487}"/>
              </a:ext>
            </a:extLst>
          </p:cNvPr>
          <p:cNvSpPr/>
          <p:nvPr/>
        </p:nvSpPr>
        <p:spPr>
          <a:xfrm>
            <a:off x="6700736" y="3756965"/>
            <a:ext cx="93555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0x??</a:t>
            </a:r>
          </a:p>
        </p:txBody>
      </p:sp>
      <p:sp>
        <p:nvSpPr>
          <p:cNvPr id="18" name="Bent Arrow 17">
            <a:extLst>
              <a:ext uri="{FF2B5EF4-FFF2-40B4-BE49-F238E27FC236}">
                <a16:creationId xmlns:a16="http://schemas.microsoft.com/office/drawing/2014/main" id="{B765AACE-8F78-5458-8B98-D9CA213A3CA1}"/>
              </a:ext>
            </a:extLst>
          </p:cNvPr>
          <p:cNvSpPr/>
          <p:nvPr/>
        </p:nvSpPr>
        <p:spPr>
          <a:xfrm rot="5400000" flipH="1">
            <a:off x="6817861" y="2749427"/>
            <a:ext cx="761925" cy="2278558"/>
          </a:xfrm>
          <a:prstGeom prst="bentArrow">
            <a:avLst>
              <a:gd name="adj1" fmla="val 9905"/>
              <a:gd name="adj2" fmla="val 14380"/>
              <a:gd name="adj3" fmla="val 25000"/>
              <a:gd name="adj4" fmla="val 4375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8BDB8A6-1B62-952C-5EC9-910B5AC9088C}"/>
              </a:ext>
            </a:extLst>
          </p:cNvPr>
          <p:cNvSpPr txBox="1"/>
          <p:nvPr/>
        </p:nvSpPr>
        <p:spPr>
          <a:xfrm>
            <a:off x="2350787" y="3825055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r0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5C3C226-47F1-C2EC-CCB2-6E597D12A842}"/>
              </a:ext>
            </a:extLst>
          </p:cNvPr>
          <p:cNvCxnSpPr>
            <a:cxnSpLocks/>
          </p:cNvCxnSpPr>
          <p:nvPr/>
        </p:nvCxnSpPr>
        <p:spPr>
          <a:xfrm flipH="1">
            <a:off x="5718989" y="3334489"/>
            <a:ext cx="999823" cy="0"/>
          </a:xfrm>
          <a:prstGeom prst="straightConnector1">
            <a:avLst/>
          </a:prstGeom>
          <a:ln w="3175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45D37764-1698-1FAC-872F-5F160D025638}"/>
              </a:ext>
            </a:extLst>
          </p:cNvPr>
          <p:cNvSpPr txBox="1"/>
          <p:nvPr/>
        </p:nvSpPr>
        <p:spPr>
          <a:xfrm>
            <a:off x="9377837" y="3016743"/>
            <a:ext cx="18133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0x01 </a:t>
            </a:r>
          </a:p>
          <a:p>
            <a:r>
              <a:rPr lang="en-US" dirty="0"/>
              <a:t>positive number</a:t>
            </a:r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856DF7DF-B146-B274-A922-150B5820470A}"/>
              </a:ext>
            </a:extLst>
          </p:cNvPr>
          <p:cNvSpPr/>
          <p:nvPr/>
        </p:nvSpPr>
        <p:spPr>
          <a:xfrm>
            <a:off x="9055882" y="3184293"/>
            <a:ext cx="501843" cy="357826"/>
          </a:xfrm>
          <a:prstGeom prst="righ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659A899-0B88-3223-EFAF-0B762777F657}"/>
              </a:ext>
            </a:extLst>
          </p:cNvPr>
          <p:cNvCxnSpPr>
            <a:cxnSpLocks/>
          </p:cNvCxnSpPr>
          <p:nvPr/>
        </p:nvCxnSpPr>
        <p:spPr>
          <a:xfrm flipV="1">
            <a:off x="4791018" y="1803981"/>
            <a:ext cx="0" cy="619905"/>
          </a:xfrm>
          <a:prstGeom prst="straightConnector1">
            <a:avLst/>
          </a:prstGeom>
          <a:ln w="317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8B231E9-A7F7-B227-8E51-A664DB3C5314}"/>
              </a:ext>
            </a:extLst>
          </p:cNvPr>
          <p:cNvCxnSpPr>
            <a:cxnSpLocks/>
          </p:cNvCxnSpPr>
          <p:nvPr/>
        </p:nvCxnSpPr>
        <p:spPr>
          <a:xfrm flipV="1">
            <a:off x="3847878" y="1794202"/>
            <a:ext cx="0" cy="629684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F7DB786-1DC7-5D05-894F-040E7D84FBD5}"/>
              </a:ext>
            </a:extLst>
          </p:cNvPr>
          <p:cNvCxnSpPr>
            <a:cxnSpLocks/>
          </p:cNvCxnSpPr>
          <p:nvPr/>
        </p:nvCxnSpPr>
        <p:spPr>
          <a:xfrm flipV="1">
            <a:off x="2912322" y="1762361"/>
            <a:ext cx="0" cy="655035"/>
          </a:xfrm>
          <a:prstGeom prst="straightConnector1">
            <a:avLst/>
          </a:prstGeom>
          <a:ln w="317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76A93F8E-B99C-8D8E-1C26-730780B67F61}"/>
              </a:ext>
            </a:extLst>
          </p:cNvPr>
          <p:cNvSpPr txBox="1"/>
          <p:nvPr/>
        </p:nvSpPr>
        <p:spPr>
          <a:xfrm>
            <a:off x="2586785" y="2407617"/>
            <a:ext cx="684803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0x00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440018A-DAD0-738A-9580-83E08637BA3B}"/>
              </a:ext>
            </a:extLst>
          </p:cNvPr>
          <p:cNvSpPr txBox="1"/>
          <p:nvPr/>
        </p:nvSpPr>
        <p:spPr>
          <a:xfrm>
            <a:off x="3463666" y="2423886"/>
            <a:ext cx="684803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0x00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FEAD83C-A025-DC84-9B3E-BA47715E1404}"/>
              </a:ext>
            </a:extLst>
          </p:cNvPr>
          <p:cNvSpPr txBox="1"/>
          <p:nvPr/>
        </p:nvSpPr>
        <p:spPr>
          <a:xfrm>
            <a:off x="4391637" y="2416586"/>
            <a:ext cx="684803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0x00</a:t>
            </a:r>
          </a:p>
        </p:txBody>
      </p:sp>
    </p:spTree>
    <p:extLst>
      <p:ext uri="{BB962C8B-B14F-4D97-AF65-F5344CB8AC3E}">
        <p14:creationId xmlns:p14="http://schemas.microsoft.com/office/powerpoint/2010/main" val="202375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1BE35-F839-A54A-9363-71A51C2022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72" y="119999"/>
            <a:ext cx="12034345" cy="715294"/>
          </a:xfrm>
        </p:spPr>
        <p:txBody>
          <a:bodyPr/>
          <a:lstStyle/>
          <a:p>
            <a:r>
              <a:rPr lang="en-US" sz="2800" dirty="0"/>
              <a:t>Loading 32-bit Registers From Memory, 8-bit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89EB21E-4912-7C49-A8DD-0424272BD36C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41" name="Content Placeholder 6">
            <a:extLst>
              <a:ext uri="{FF2B5EF4-FFF2-40B4-BE49-F238E27FC236}">
                <a16:creationId xmlns:a16="http://schemas.microsoft.com/office/drawing/2014/main" id="{C2FEFF1B-5580-2C8E-FED9-96B6F119D206}"/>
              </a:ext>
            </a:extLst>
          </p:cNvPr>
          <p:cNvSpPr txBox="1">
            <a:spLocks/>
          </p:cNvSpPr>
          <p:nvPr/>
        </p:nvSpPr>
        <p:spPr>
          <a:xfrm>
            <a:off x="2228394" y="1070539"/>
            <a:ext cx="7024813" cy="34523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B80F280-8F39-795F-F87B-A0CAA1A1FF32}"/>
              </a:ext>
            </a:extLst>
          </p:cNvPr>
          <p:cNvSpPr/>
          <p:nvPr/>
        </p:nvSpPr>
        <p:spPr>
          <a:xfrm>
            <a:off x="2215926" y="4514194"/>
            <a:ext cx="4056787" cy="9906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>
                <a:solidFill>
                  <a:schemeClr val="tx2"/>
                </a:solidFill>
              </a:rPr>
              <a:t>ldrsb</a:t>
            </a:r>
            <a:r>
              <a:rPr lang="en-US" sz="2800" dirty="0">
                <a:solidFill>
                  <a:schemeClr val="tx2"/>
                </a:solidFill>
              </a:rPr>
              <a:t> r1, [r0]</a:t>
            </a:r>
          </a:p>
          <a:p>
            <a:pPr algn="ctr"/>
            <a:r>
              <a:rPr lang="en-US" sz="2400" dirty="0">
                <a:solidFill>
                  <a:schemeClr val="tx2"/>
                </a:solidFill>
              </a:rPr>
              <a:t>load signed byte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F6579A6-0795-85C3-6D52-668C50E37353}"/>
              </a:ext>
            </a:extLst>
          </p:cNvPr>
          <p:cNvGrpSpPr/>
          <p:nvPr/>
        </p:nvGrpSpPr>
        <p:grpSpPr>
          <a:xfrm>
            <a:off x="2444544" y="1472933"/>
            <a:ext cx="3742224" cy="312089"/>
            <a:chOff x="1085950" y="2250436"/>
            <a:chExt cx="3742224" cy="312089"/>
          </a:xfrm>
        </p:grpSpPr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86B3BD69-6F50-A63A-4A88-1DCDE3A95204}"/>
                </a:ext>
              </a:extLst>
            </p:cNvPr>
            <p:cNvSpPr/>
            <p:nvPr/>
          </p:nvSpPr>
          <p:spPr>
            <a:xfrm>
              <a:off x="1085950" y="2250438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0x00</a:t>
              </a: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A715C6C4-5A67-128E-7100-79839E715D32}"/>
                </a:ext>
              </a:extLst>
            </p:cNvPr>
            <p:cNvSpPr/>
            <p:nvPr/>
          </p:nvSpPr>
          <p:spPr>
            <a:xfrm>
              <a:off x="2021506" y="2250437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0x00</a:t>
              </a: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711D818F-9F5B-FC91-E1DB-889E5ADE3C4A}"/>
                </a:ext>
              </a:extLst>
            </p:cNvPr>
            <p:cNvSpPr/>
            <p:nvPr/>
          </p:nvSpPr>
          <p:spPr>
            <a:xfrm>
              <a:off x="2957062" y="2250437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0x00</a:t>
              </a: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B512346A-D7A4-6313-893E-D5787413F4E4}"/>
                </a:ext>
              </a:extLst>
            </p:cNvPr>
            <p:cNvSpPr/>
            <p:nvPr/>
          </p:nvSpPr>
          <p:spPr>
            <a:xfrm>
              <a:off x="3892618" y="2250436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0x01</a:t>
              </a: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14A309EF-B51E-6E91-5D5F-1F2590D0BA3E}"/>
              </a:ext>
            </a:extLst>
          </p:cNvPr>
          <p:cNvSpPr txBox="1"/>
          <p:nvPr/>
        </p:nvSpPr>
        <p:spPr>
          <a:xfrm>
            <a:off x="6711525" y="1496744"/>
            <a:ext cx="2159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memory     address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880AC96-1050-C545-D2FA-9A3272DD88A6}"/>
              </a:ext>
            </a:extLst>
          </p:cNvPr>
          <p:cNvSpPr txBox="1"/>
          <p:nvPr/>
        </p:nvSpPr>
        <p:spPr>
          <a:xfrm>
            <a:off x="2462831" y="1151035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r1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A3BF13F3-73C0-3B4C-545D-6D494AA7D6C1}"/>
              </a:ext>
            </a:extLst>
          </p:cNvPr>
          <p:cNvSpPr/>
          <p:nvPr/>
        </p:nvSpPr>
        <p:spPr>
          <a:xfrm>
            <a:off x="6700736" y="2251574"/>
            <a:ext cx="93555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0x04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E1285D42-C5D1-6AF0-C134-316B626F1FF3}"/>
              </a:ext>
            </a:extLst>
          </p:cNvPr>
          <p:cNvSpPr/>
          <p:nvPr/>
        </p:nvSpPr>
        <p:spPr>
          <a:xfrm>
            <a:off x="6700736" y="2556137"/>
            <a:ext cx="93555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0x03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1A95C65F-D313-0E69-298B-6129E04FECA6}"/>
              </a:ext>
            </a:extLst>
          </p:cNvPr>
          <p:cNvSpPr/>
          <p:nvPr/>
        </p:nvSpPr>
        <p:spPr>
          <a:xfrm>
            <a:off x="6700736" y="2860700"/>
            <a:ext cx="93555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0x02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E2F9B4EA-5BFA-BE52-C294-7C36571BD944}"/>
              </a:ext>
            </a:extLst>
          </p:cNvPr>
          <p:cNvSpPr/>
          <p:nvPr/>
        </p:nvSpPr>
        <p:spPr>
          <a:xfrm>
            <a:off x="6700736" y="3172787"/>
            <a:ext cx="93555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0x01</a:t>
            </a: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4A6080F0-E19E-A621-948F-305E9D4D1A7C}"/>
              </a:ext>
            </a:extLst>
          </p:cNvPr>
          <p:cNvCxnSpPr>
            <a:cxnSpLocks/>
          </p:cNvCxnSpPr>
          <p:nvPr/>
        </p:nvCxnSpPr>
        <p:spPr>
          <a:xfrm flipH="1" flipV="1">
            <a:off x="5718989" y="1785020"/>
            <a:ext cx="7586" cy="1572433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5A9E46D7-E3FA-E987-6FDC-6F7889BABF0A}"/>
              </a:ext>
            </a:extLst>
          </p:cNvPr>
          <p:cNvGrpSpPr/>
          <p:nvPr/>
        </p:nvGrpSpPr>
        <p:grpSpPr>
          <a:xfrm>
            <a:off x="2317323" y="4155887"/>
            <a:ext cx="3742224" cy="312089"/>
            <a:chOff x="1085950" y="2250436"/>
            <a:chExt cx="3742224" cy="312089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D75DD32-68A9-1585-7E02-7468D2702401}"/>
                </a:ext>
              </a:extLst>
            </p:cNvPr>
            <p:cNvSpPr/>
            <p:nvPr/>
          </p:nvSpPr>
          <p:spPr>
            <a:xfrm>
              <a:off x="1085950" y="2250438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0x00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A0E4D4D-F470-F514-3244-4669A75D92F5}"/>
                </a:ext>
              </a:extLst>
            </p:cNvPr>
            <p:cNvSpPr/>
            <p:nvPr/>
          </p:nvSpPr>
          <p:spPr>
            <a:xfrm>
              <a:off x="2021506" y="2250437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0x00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BEEE6C0-9B6A-9851-58EC-9B709E7A79B5}"/>
                </a:ext>
              </a:extLst>
            </p:cNvPr>
            <p:cNvSpPr/>
            <p:nvPr/>
          </p:nvSpPr>
          <p:spPr>
            <a:xfrm>
              <a:off x="2957062" y="2250437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</a:t>
              </a:r>
              <a:r>
                <a:rPr lang="en-US" sz="2000" dirty="0">
                  <a:solidFill>
                    <a:srgbClr val="FF0000"/>
                  </a:solidFill>
                </a:rPr>
                <a:t>10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A3AE0D-A96B-6707-0548-A06B3A077A55}"/>
                </a:ext>
              </a:extLst>
            </p:cNvPr>
            <p:cNvSpPr/>
            <p:nvPr/>
          </p:nvSpPr>
          <p:spPr>
            <a:xfrm>
              <a:off x="3892618" y="2250436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</a:t>
              </a:r>
              <a:r>
                <a:rPr lang="en-US" sz="2000" dirty="0">
                  <a:solidFill>
                    <a:srgbClr val="FF0000"/>
                  </a:solidFill>
                </a:rPr>
                <a:t>00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9E0B362E-E407-E6F6-1C8A-75B240D87533}"/>
              </a:ext>
            </a:extLst>
          </p:cNvPr>
          <p:cNvSpPr txBox="1"/>
          <p:nvPr/>
        </p:nvSpPr>
        <p:spPr>
          <a:xfrm>
            <a:off x="7636292" y="3172787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0x0000</a:t>
            </a:r>
            <a:r>
              <a:rPr lang="en-US" dirty="0">
                <a:solidFill>
                  <a:srgbClr val="FF0000"/>
                </a:solidFill>
              </a:rPr>
              <a:t>1000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B0778BC-924F-472B-9C14-E68D9AD386ED}"/>
              </a:ext>
            </a:extLst>
          </p:cNvPr>
          <p:cNvSpPr txBox="1"/>
          <p:nvPr/>
        </p:nvSpPr>
        <p:spPr>
          <a:xfrm>
            <a:off x="7642384" y="2814961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0x00001001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6D6F702-EA19-A8F4-BEAA-97DEEFFBEC37}"/>
              </a:ext>
            </a:extLst>
          </p:cNvPr>
          <p:cNvSpPr txBox="1"/>
          <p:nvPr/>
        </p:nvSpPr>
        <p:spPr>
          <a:xfrm>
            <a:off x="7601638" y="2521762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0x00001002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81CC90F-5862-A602-F437-0498736E7890}"/>
              </a:ext>
            </a:extLst>
          </p:cNvPr>
          <p:cNvSpPr txBox="1"/>
          <p:nvPr/>
        </p:nvSpPr>
        <p:spPr>
          <a:xfrm>
            <a:off x="7607730" y="2163936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0x00001003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FFD8632-62A8-91EF-584D-3AC6FCBE602D}"/>
              </a:ext>
            </a:extLst>
          </p:cNvPr>
          <p:cNvSpPr/>
          <p:nvPr/>
        </p:nvSpPr>
        <p:spPr>
          <a:xfrm>
            <a:off x="6700736" y="1835224"/>
            <a:ext cx="93555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0x??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4ABD4AD-06F8-DBA8-3514-9D9DCD2F2487}"/>
              </a:ext>
            </a:extLst>
          </p:cNvPr>
          <p:cNvSpPr/>
          <p:nvPr/>
        </p:nvSpPr>
        <p:spPr>
          <a:xfrm>
            <a:off x="6700736" y="3756965"/>
            <a:ext cx="93555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0x??</a:t>
            </a:r>
          </a:p>
        </p:txBody>
      </p:sp>
      <p:sp>
        <p:nvSpPr>
          <p:cNvPr id="18" name="Bent Arrow 17">
            <a:extLst>
              <a:ext uri="{FF2B5EF4-FFF2-40B4-BE49-F238E27FC236}">
                <a16:creationId xmlns:a16="http://schemas.microsoft.com/office/drawing/2014/main" id="{B765AACE-8F78-5458-8B98-D9CA213A3CA1}"/>
              </a:ext>
            </a:extLst>
          </p:cNvPr>
          <p:cNvSpPr/>
          <p:nvPr/>
        </p:nvSpPr>
        <p:spPr>
          <a:xfrm rot="5400000" flipH="1">
            <a:off x="6817861" y="2749427"/>
            <a:ext cx="761925" cy="2278558"/>
          </a:xfrm>
          <a:prstGeom prst="bentArrow">
            <a:avLst>
              <a:gd name="adj1" fmla="val 9905"/>
              <a:gd name="adj2" fmla="val 14380"/>
              <a:gd name="adj3" fmla="val 25000"/>
              <a:gd name="adj4" fmla="val 4375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8BDB8A6-1B62-952C-5EC9-910B5AC9088C}"/>
              </a:ext>
            </a:extLst>
          </p:cNvPr>
          <p:cNvSpPr txBox="1"/>
          <p:nvPr/>
        </p:nvSpPr>
        <p:spPr>
          <a:xfrm>
            <a:off x="2350787" y="3825055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r0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5C3C226-47F1-C2EC-CCB2-6E597D12A842}"/>
              </a:ext>
            </a:extLst>
          </p:cNvPr>
          <p:cNvCxnSpPr>
            <a:cxnSpLocks/>
          </p:cNvCxnSpPr>
          <p:nvPr/>
        </p:nvCxnSpPr>
        <p:spPr>
          <a:xfrm flipH="1">
            <a:off x="5718989" y="3334489"/>
            <a:ext cx="999823" cy="0"/>
          </a:xfrm>
          <a:prstGeom prst="straightConnector1">
            <a:avLst/>
          </a:prstGeom>
          <a:ln w="3175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45D37764-1698-1FAC-872F-5F160D025638}"/>
              </a:ext>
            </a:extLst>
          </p:cNvPr>
          <p:cNvSpPr txBox="1"/>
          <p:nvPr/>
        </p:nvSpPr>
        <p:spPr>
          <a:xfrm>
            <a:off x="9377837" y="3016743"/>
            <a:ext cx="18133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0x01 </a:t>
            </a:r>
          </a:p>
          <a:p>
            <a:r>
              <a:rPr lang="en-US" dirty="0"/>
              <a:t>positive number</a:t>
            </a:r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856DF7DF-B146-B274-A922-150B5820470A}"/>
              </a:ext>
            </a:extLst>
          </p:cNvPr>
          <p:cNvSpPr/>
          <p:nvPr/>
        </p:nvSpPr>
        <p:spPr>
          <a:xfrm>
            <a:off x="9055882" y="3184293"/>
            <a:ext cx="501843" cy="357826"/>
          </a:xfrm>
          <a:prstGeom prst="righ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571E959-B2D5-7FDC-059B-6D2CC75F3431}"/>
              </a:ext>
            </a:extLst>
          </p:cNvPr>
          <p:cNvCxnSpPr>
            <a:cxnSpLocks/>
          </p:cNvCxnSpPr>
          <p:nvPr/>
        </p:nvCxnSpPr>
        <p:spPr>
          <a:xfrm flipV="1">
            <a:off x="4791018" y="1803981"/>
            <a:ext cx="0" cy="619905"/>
          </a:xfrm>
          <a:prstGeom prst="straightConnector1">
            <a:avLst/>
          </a:prstGeom>
          <a:ln w="317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D817A1F-A25F-84F9-6E30-140E50BB5622}"/>
              </a:ext>
            </a:extLst>
          </p:cNvPr>
          <p:cNvCxnSpPr>
            <a:cxnSpLocks/>
          </p:cNvCxnSpPr>
          <p:nvPr/>
        </p:nvCxnSpPr>
        <p:spPr>
          <a:xfrm flipV="1">
            <a:off x="3847878" y="1794202"/>
            <a:ext cx="0" cy="629684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3767564-6A0D-2F94-91DC-0498CCC2E2B1}"/>
              </a:ext>
            </a:extLst>
          </p:cNvPr>
          <p:cNvCxnSpPr>
            <a:cxnSpLocks/>
          </p:cNvCxnSpPr>
          <p:nvPr/>
        </p:nvCxnSpPr>
        <p:spPr>
          <a:xfrm flipV="1">
            <a:off x="2912322" y="1762361"/>
            <a:ext cx="0" cy="655035"/>
          </a:xfrm>
          <a:prstGeom prst="straightConnector1">
            <a:avLst/>
          </a:prstGeom>
          <a:ln w="317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71E38023-555D-56DB-C003-19BB95069252}"/>
              </a:ext>
            </a:extLst>
          </p:cNvPr>
          <p:cNvSpPr txBox="1"/>
          <p:nvPr/>
        </p:nvSpPr>
        <p:spPr>
          <a:xfrm>
            <a:off x="2586785" y="2407617"/>
            <a:ext cx="684803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0x00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552A313-F7A9-EE3F-869A-AADB7651A785}"/>
              </a:ext>
            </a:extLst>
          </p:cNvPr>
          <p:cNvSpPr txBox="1"/>
          <p:nvPr/>
        </p:nvSpPr>
        <p:spPr>
          <a:xfrm>
            <a:off x="3463666" y="2423886"/>
            <a:ext cx="684803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0x00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D9BE817-2DF6-49FA-B665-BC77CA3C5AD5}"/>
              </a:ext>
            </a:extLst>
          </p:cNvPr>
          <p:cNvSpPr txBox="1"/>
          <p:nvPr/>
        </p:nvSpPr>
        <p:spPr>
          <a:xfrm>
            <a:off x="4391637" y="2416586"/>
            <a:ext cx="684803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0x00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19CA2B1-A46C-3CFB-FF5F-7C4BAA6CD333}"/>
              </a:ext>
            </a:extLst>
          </p:cNvPr>
          <p:cNvSpPr txBox="1"/>
          <p:nvPr/>
        </p:nvSpPr>
        <p:spPr>
          <a:xfrm>
            <a:off x="2839646" y="2785659"/>
            <a:ext cx="1762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No Sign extend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5EA5F9-D039-1BCE-F9A6-BBFA3BCA6094}"/>
              </a:ext>
            </a:extLst>
          </p:cNvPr>
          <p:cNvSpPr txBox="1"/>
          <p:nvPr/>
        </p:nvSpPr>
        <p:spPr>
          <a:xfrm>
            <a:off x="5357210" y="1036967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0b0</a:t>
            </a:r>
            <a:r>
              <a:rPr lang="en-US" dirty="0">
                <a:solidFill>
                  <a:schemeClr val="accent6"/>
                </a:solidFill>
              </a:rPr>
              <a:t>0000001</a:t>
            </a:r>
          </a:p>
        </p:txBody>
      </p:sp>
      <p:sp>
        <p:nvSpPr>
          <p:cNvPr id="31" name="Up Arrow 30">
            <a:extLst>
              <a:ext uri="{FF2B5EF4-FFF2-40B4-BE49-F238E27FC236}">
                <a16:creationId xmlns:a16="http://schemas.microsoft.com/office/drawing/2014/main" id="{69150A96-F58D-2387-DAB3-33205FDF56A9}"/>
              </a:ext>
            </a:extLst>
          </p:cNvPr>
          <p:cNvSpPr/>
          <p:nvPr/>
        </p:nvSpPr>
        <p:spPr>
          <a:xfrm>
            <a:off x="5676316" y="1336543"/>
            <a:ext cx="187371" cy="119727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999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1BE35-F839-A54A-9363-71A51C2022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72" y="119999"/>
            <a:ext cx="12034345" cy="715294"/>
          </a:xfrm>
        </p:spPr>
        <p:txBody>
          <a:bodyPr/>
          <a:lstStyle/>
          <a:p>
            <a:r>
              <a:rPr lang="en-US" sz="2800" dirty="0"/>
              <a:t>Loading 32-bit Registers From Memory, 8-bit Signed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89EB21E-4912-7C49-A8DD-0424272BD36C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41" name="Content Placeholder 6">
            <a:extLst>
              <a:ext uri="{FF2B5EF4-FFF2-40B4-BE49-F238E27FC236}">
                <a16:creationId xmlns:a16="http://schemas.microsoft.com/office/drawing/2014/main" id="{C2FEFF1B-5580-2C8E-FED9-96B6F119D206}"/>
              </a:ext>
            </a:extLst>
          </p:cNvPr>
          <p:cNvSpPr txBox="1">
            <a:spLocks/>
          </p:cNvSpPr>
          <p:nvPr/>
        </p:nvSpPr>
        <p:spPr>
          <a:xfrm>
            <a:off x="2228394" y="1078560"/>
            <a:ext cx="7024813" cy="34523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B80F280-8F39-795F-F87B-A0CAA1A1FF32}"/>
              </a:ext>
            </a:extLst>
          </p:cNvPr>
          <p:cNvSpPr/>
          <p:nvPr/>
        </p:nvSpPr>
        <p:spPr>
          <a:xfrm>
            <a:off x="2215926" y="4514194"/>
            <a:ext cx="4056787" cy="9906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>
                <a:solidFill>
                  <a:schemeClr val="tx2"/>
                </a:solidFill>
              </a:rPr>
              <a:t>ldrsb</a:t>
            </a:r>
            <a:r>
              <a:rPr lang="en-US" sz="2800" dirty="0">
                <a:solidFill>
                  <a:schemeClr val="tx2"/>
                </a:solidFill>
              </a:rPr>
              <a:t> r1, [r0]</a:t>
            </a:r>
          </a:p>
          <a:p>
            <a:pPr algn="ctr"/>
            <a:r>
              <a:rPr lang="en-US" sz="2400" dirty="0">
                <a:solidFill>
                  <a:schemeClr val="tx2"/>
                </a:solidFill>
              </a:rPr>
              <a:t>load signed byte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F6579A6-0795-85C3-6D52-668C50E37353}"/>
              </a:ext>
            </a:extLst>
          </p:cNvPr>
          <p:cNvGrpSpPr/>
          <p:nvPr/>
        </p:nvGrpSpPr>
        <p:grpSpPr>
          <a:xfrm>
            <a:off x="2444544" y="1472933"/>
            <a:ext cx="3742224" cy="312089"/>
            <a:chOff x="1085950" y="2250436"/>
            <a:chExt cx="3742224" cy="312089"/>
          </a:xfrm>
        </p:grpSpPr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86B3BD69-6F50-A63A-4A88-1DCDE3A95204}"/>
                </a:ext>
              </a:extLst>
            </p:cNvPr>
            <p:cNvSpPr/>
            <p:nvPr/>
          </p:nvSpPr>
          <p:spPr>
            <a:xfrm>
              <a:off x="1085950" y="2250438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</a:t>
              </a:r>
              <a:r>
                <a:rPr lang="en-US" sz="2000" dirty="0">
                  <a:solidFill>
                    <a:srgbClr val="FF0000"/>
                  </a:solidFill>
                </a:rPr>
                <a:t>ff</a:t>
              </a: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A715C6C4-5A67-128E-7100-79839E715D32}"/>
                </a:ext>
              </a:extLst>
            </p:cNvPr>
            <p:cNvSpPr/>
            <p:nvPr/>
          </p:nvSpPr>
          <p:spPr>
            <a:xfrm>
              <a:off x="2021506" y="2250437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</a:t>
              </a:r>
              <a:r>
                <a:rPr lang="en-US" sz="2000" dirty="0">
                  <a:solidFill>
                    <a:srgbClr val="FF0000"/>
                  </a:solidFill>
                </a:rPr>
                <a:t>ff</a:t>
              </a: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711D818F-9F5B-FC91-E1DB-889E5ADE3C4A}"/>
                </a:ext>
              </a:extLst>
            </p:cNvPr>
            <p:cNvSpPr/>
            <p:nvPr/>
          </p:nvSpPr>
          <p:spPr>
            <a:xfrm>
              <a:off x="2957062" y="2250437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</a:t>
              </a:r>
              <a:r>
                <a:rPr lang="en-US" sz="2000" dirty="0">
                  <a:solidFill>
                    <a:srgbClr val="FF0000"/>
                  </a:solidFill>
                </a:rPr>
                <a:t>ff</a:t>
              </a: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B512346A-D7A4-6313-893E-D5787413F4E4}"/>
                </a:ext>
              </a:extLst>
            </p:cNvPr>
            <p:cNvSpPr/>
            <p:nvPr/>
          </p:nvSpPr>
          <p:spPr>
            <a:xfrm>
              <a:off x="3892618" y="2250436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0x81</a:t>
              </a: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14A309EF-B51E-6E91-5D5F-1F2590D0BA3E}"/>
              </a:ext>
            </a:extLst>
          </p:cNvPr>
          <p:cNvSpPr txBox="1"/>
          <p:nvPr/>
        </p:nvSpPr>
        <p:spPr>
          <a:xfrm>
            <a:off x="6711525" y="1496744"/>
            <a:ext cx="2159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memory     address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880AC96-1050-C545-D2FA-9A3272DD88A6}"/>
              </a:ext>
            </a:extLst>
          </p:cNvPr>
          <p:cNvSpPr txBox="1"/>
          <p:nvPr/>
        </p:nvSpPr>
        <p:spPr>
          <a:xfrm>
            <a:off x="2462831" y="1151035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r1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A3BF13F3-73C0-3B4C-545D-6D494AA7D6C1}"/>
              </a:ext>
            </a:extLst>
          </p:cNvPr>
          <p:cNvSpPr/>
          <p:nvPr/>
        </p:nvSpPr>
        <p:spPr>
          <a:xfrm>
            <a:off x="6700736" y="2251574"/>
            <a:ext cx="93555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0x04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E1285D42-C5D1-6AF0-C134-316B626F1FF3}"/>
              </a:ext>
            </a:extLst>
          </p:cNvPr>
          <p:cNvSpPr/>
          <p:nvPr/>
        </p:nvSpPr>
        <p:spPr>
          <a:xfrm>
            <a:off x="6700736" y="2556137"/>
            <a:ext cx="93555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0x03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1A95C65F-D313-0E69-298B-6129E04FECA6}"/>
              </a:ext>
            </a:extLst>
          </p:cNvPr>
          <p:cNvSpPr/>
          <p:nvPr/>
        </p:nvSpPr>
        <p:spPr>
          <a:xfrm>
            <a:off x="6700736" y="2860700"/>
            <a:ext cx="93555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0x02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E2F9B4EA-5BFA-BE52-C294-7C36571BD944}"/>
              </a:ext>
            </a:extLst>
          </p:cNvPr>
          <p:cNvSpPr/>
          <p:nvPr/>
        </p:nvSpPr>
        <p:spPr>
          <a:xfrm>
            <a:off x="6700736" y="3172787"/>
            <a:ext cx="93555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</a:t>
            </a:r>
            <a:r>
              <a:rPr lang="en-US" sz="2000" dirty="0">
                <a:solidFill>
                  <a:srgbClr val="FF0000"/>
                </a:solidFill>
              </a:rPr>
              <a:t>8</a:t>
            </a:r>
            <a:r>
              <a:rPr lang="en-US" sz="2000" dirty="0">
                <a:solidFill>
                  <a:schemeClr val="accent6"/>
                </a:solidFill>
              </a:rPr>
              <a:t>1</a:t>
            </a: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4A6080F0-E19E-A621-948F-305E9D4D1A7C}"/>
              </a:ext>
            </a:extLst>
          </p:cNvPr>
          <p:cNvCxnSpPr>
            <a:cxnSpLocks/>
          </p:cNvCxnSpPr>
          <p:nvPr/>
        </p:nvCxnSpPr>
        <p:spPr>
          <a:xfrm flipH="1" flipV="1">
            <a:off x="5718989" y="1785020"/>
            <a:ext cx="7586" cy="1572433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5A9E46D7-E3FA-E987-6FDC-6F7889BABF0A}"/>
              </a:ext>
            </a:extLst>
          </p:cNvPr>
          <p:cNvGrpSpPr/>
          <p:nvPr/>
        </p:nvGrpSpPr>
        <p:grpSpPr>
          <a:xfrm>
            <a:off x="2317323" y="4155887"/>
            <a:ext cx="3742224" cy="312089"/>
            <a:chOff x="1085950" y="2250436"/>
            <a:chExt cx="3742224" cy="312089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D75DD32-68A9-1585-7E02-7468D2702401}"/>
                </a:ext>
              </a:extLst>
            </p:cNvPr>
            <p:cNvSpPr/>
            <p:nvPr/>
          </p:nvSpPr>
          <p:spPr>
            <a:xfrm>
              <a:off x="1085950" y="2250438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0x00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A0E4D4D-F470-F514-3244-4669A75D92F5}"/>
                </a:ext>
              </a:extLst>
            </p:cNvPr>
            <p:cNvSpPr/>
            <p:nvPr/>
          </p:nvSpPr>
          <p:spPr>
            <a:xfrm>
              <a:off x="2021506" y="2250437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0x00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BEEE6C0-9B6A-9851-58EC-9B709E7A79B5}"/>
                </a:ext>
              </a:extLst>
            </p:cNvPr>
            <p:cNvSpPr/>
            <p:nvPr/>
          </p:nvSpPr>
          <p:spPr>
            <a:xfrm>
              <a:off x="2957062" y="2250437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</a:t>
              </a:r>
              <a:r>
                <a:rPr lang="en-US" sz="2000" dirty="0">
                  <a:solidFill>
                    <a:srgbClr val="FF0000"/>
                  </a:solidFill>
                </a:rPr>
                <a:t>10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A3AE0D-A96B-6707-0548-A06B3A077A55}"/>
                </a:ext>
              </a:extLst>
            </p:cNvPr>
            <p:cNvSpPr/>
            <p:nvPr/>
          </p:nvSpPr>
          <p:spPr>
            <a:xfrm>
              <a:off x="3892618" y="2250436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</a:t>
              </a:r>
              <a:r>
                <a:rPr lang="en-US" sz="2000" dirty="0">
                  <a:solidFill>
                    <a:srgbClr val="FF0000"/>
                  </a:solidFill>
                </a:rPr>
                <a:t>00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9E0B362E-E407-E6F6-1C8A-75B240D87533}"/>
              </a:ext>
            </a:extLst>
          </p:cNvPr>
          <p:cNvSpPr txBox="1"/>
          <p:nvPr/>
        </p:nvSpPr>
        <p:spPr>
          <a:xfrm>
            <a:off x="7636292" y="3172787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0x0000</a:t>
            </a:r>
            <a:r>
              <a:rPr lang="en-US" dirty="0">
                <a:solidFill>
                  <a:srgbClr val="FF0000"/>
                </a:solidFill>
              </a:rPr>
              <a:t>1000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B0778BC-924F-472B-9C14-E68D9AD386ED}"/>
              </a:ext>
            </a:extLst>
          </p:cNvPr>
          <p:cNvSpPr txBox="1"/>
          <p:nvPr/>
        </p:nvSpPr>
        <p:spPr>
          <a:xfrm>
            <a:off x="7642384" y="2814961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0x00001001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6D6F702-EA19-A8F4-BEAA-97DEEFFBEC37}"/>
              </a:ext>
            </a:extLst>
          </p:cNvPr>
          <p:cNvSpPr txBox="1"/>
          <p:nvPr/>
        </p:nvSpPr>
        <p:spPr>
          <a:xfrm>
            <a:off x="7601638" y="2521762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0x00001002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81CC90F-5862-A602-F437-0498736E7890}"/>
              </a:ext>
            </a:extLst>
          </p:cNvPr>
          <p:cNvSpPr txBox="1"/>
          <p:nvPr/>
        </p:nvSpPr>
        <p:spPr>
          <a:xfrm>
            <a:off x="7607730" y="2163936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0x00001003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FFD8632-62A8-91EF-584D-3AC6FCBE602D}"/>
              </a:ext>
            </a:extLst>
          </p:cNvPr>
          <p:cNvSpPr/>
          <p:nvPr/>
        </p:nvSpPr>
        <p:spPr>
          <a:xfrm>
            <a:off x="6700736" y="1835224"/>
            <a:ext cx="93555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0x??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4ABD4AD-06F8-DBA8-3514-9D9DCD2F2487}"/>
              </a:ext>
            </a:extLst>
          </p:cNvPr>
          <p:cNvSpPr/>
          <p:nvPr/>
        </p:nvSpPr>
        <p:spPr>
          <a:xfrm>
            <a:off x="6700736" y="3756965"/>
            <a:ext cx="93555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0x??</a:t>
            </a:r>
          </a:p>
        </p:txBody>
      </p:sp>
      <p:sp>
        <p:nvSpPr>
          <p:cNvPr id="18" name="Bent Arrow 17">
            <a:extLst>
              <a:ext uri="{FF2B5EF4-FFF2-40B4-BE49-F238E27FC236}">
                <a16:creationId xmlns:a16="http://schemas.microsoft.com/office/drawing/2014/main" id="{B765AACE-8F78-5458-8B98-D9CA213A3CA1}"/>
              </a:ext>
            </a:extLst>
          </p:cNvPr>
          <p:cNvSpPr/>
          <p:nvPr/>
        </p:nvSpPr>
        <p:spPr>
          <a:xfrm rot="5400000" flipH="1">
            <a:off x="6817861" y="2749427"/>
            <a:ext cx="761925" cy="2278558"/>
          </a:xfrm>
          <a:prstGeom prst="bentArrow">
            <a:avLst>
              <a:gd name="adj1" fmla="val 9905"/>
              <a:gd name="adj2" fmla="val 14380"/>
              <a:gd name="adj3" fmla="val 25000"/>
              <a:gd name="adj4" fmla="val 4375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8BDB8A6-1B62-952C-5EC9-910B5AC9088C}"/>
              </a:ext>
            </a:extLst>
          </p:cNvPr>
          <p:cNvSpPr txBox="1"/>
          <p:nvPr/>
        </p:nvSpPr>
        <p:spPr>
          <a:xfrm>
            <a:off x="2350787" y="3825055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r0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5C3C226-47F1-C2EC-CCB2-6E597D12A842}"/>
              </a:ext>
            </a:extLst>
          </p:cNvPr>
          <p:cNvCxnSpPr>
            <a:cxnSpLocks/>
          </p:cNvCxnSpPr>
          <p:nvPr/>
        </p:nvCxnSpPr>
        <p:spPr>
          <a:xfrm flipH="1">
            <a:off x="5718989" y="3334489"/>
            <a:ext cx="999823" cy="0"/>
          </a:xfrm>
          <a:prstGeom prst="straightConnector1">
            <a:avLst/>
          </a:prstGeom>
          <a:ln w="3175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19735933-7BA1-DCF4-EE13-2A55E24B503F}"/>
              </a:ext>
            </a:extLst>
          </p:cNvPr>
          <p:cNvSpPr txBox="1"/>
          <p:nvPr/>
        </p:nvSpPr>
        <p:spPr>
          <a:xfrm>
            <a:off x="9348922" y="3005664"/>
            <a:ext cx="19030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0x81 </a:t>
            </a:r>
          </a:p>
          <a:p>
            <a:r>
              <a:rPr lang="en-US" dirty="0"/>
              <a:t>negative number</a:t>
            </a:r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1353A4AE-665A-D6BD-DFC4-DC4CF348CCB0}"/>
              </a:ext>
            </a:extLst>
          </p:cNvPr>
          <p:cNvSpPr/>
          <p:nvPr/>
        </p:nvSpPr>
        <p:spPr>
          <a:xfrm>
            <a:off x="9102720" y="3184293"/>
            <a:ext cx="455005" cy="357826"/>
          </a:xfrm>
          <a:prstGeom prst="righ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D073AA-76F6-2AC1-4580-8A8B985CF11C}"/>
              </a:ext>
            </a:extLst>
          </p:cNvPr>
          <p:cNvSpPr txBox="1"/>
          <p:nvPr/>
        </p:nvSpPr>
        <p:spPr>
          <a:xfrm>
            <a:off x="3260191" y="2735889"/>
            <a:ext cx="1402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Sign extend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24DBD31-57F5-84F5-EFFC-16760BA1CA02}"/>
              </a:ext>
            </a:extLst>
          </p:cNvPr>
          <p:cNvSpPr txBox="1"/>
          <p:nvPr/>
        </p:nvSpPr>
        <p:spPr>
          <a:xfrm>
            <a:off x="5357210" y="1022750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0b1</a:t>
            </a:r>
            <a:r>
              <a:rPr lang="en-US" dirty="0">
                <a:solidFill>
                  <a:schemeClr val="accent6"/>
                </a:solidFill>
              </a:rPr>
              <a:t>0000001</a:t>
            </a:r>
          </a:p>
        </p:txBody>
      </p:sp>
      <p:sp>
        <p:nvSpPr>
          <p:cNvPr id="21" name="Up Arrow 20">
            <a:extLst>
              <a:ext uri="{FF2B5EF4-FFF2-40B4-BE49-F238E27FC236}">
                <a16:creationId xmlns:a16="http://schemas.microsoft.com/office/drawing/2014/main" id="{D5BE404C-EF21-0A64-C09E-C997025CFB96}"/>
              </a:ext>
            </a:extLst>
          </p:cNvPr>
          <p:cNvSpPr/>
          <p:nvPr/>
        </p:nvSpPr>
        <p:spPr>
          <a:xfrm>
            <a:off x="5676316" y="1336543"/>
            <a:ext cx="187371" cy="119727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25FF16C-AA65-43BB-24F7-9B53E1DA58D4}"/>
              </a:ext>
            </a:extLst>
          </p:cNvPr>
          <p:cNvCxnSpPr>
            <a:cxnSpLocks/>
          </p:cNvCxnSpPr>
          <p:nvPr/>
        </p:nvCxnSpPr>
        <p:spPr>
          <a:xfrm flipV="1">
            <a:off x="4791018" y="1803981"/>
            <a:ext cx="0" cy="619905"/>
          </a:xfrm>
          <a:prstGeom prst="straightConnector1">
            <a:avLst/>
          </a:prstGeom>
          <a:ln w="317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F0F17AC-FF83-AB98-C1D3-672638152229}"/>
              </a:ext>
            </a:extLst>
          </p:cNvPr>
          <p:cNvCxnSpPr>
            <a:cxnSpLocks/>
          </p:cNvCxnSpPr>
          <p:nvPr/>
        </p:nvCxnSpPr>
        <p:spPr>
          <a:xfrm flipV="1">
            <a:off x="3847878" y="1794202"/>
            <a:ext cx="0" cy="629684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B9D0F53C-F2AF-A7F7-7AA7-6C8A954AE79D}"/>
              </a:ext>
            </a:extLst>
          </p:cNvPr>
          <p:cNvSpPr txBox="1"/>
          <p:nvPr/>
        </p:nvSpPr>
        <p:spPr>
          <a:xfrm>
            <a:off x="2652989" y="2407617"/>
            <a:ext cx="552395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solidFill>
                  <a:schemeClr val="accent6"/>
                </a:solidFill>
              </a:rPr>
              <a:t>0x</a:t>
            </a:r>
            <a:r>
              <a:rPr lang="en-US" sz="1800" dirty="0">
                <a:solidFill>
                  <a:srgbClr val="FF0000"/>
                </a:solidFill>
              </a:rPr>
              <a:t>ff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AABE3F1-DED8-B231-7EB6-926A7B9BDBA0}"/>
              </a:ext>
            </a:extLst>
          </p:cNvPr>
          <p:cNvSpPr txBox="1"/>
          <p:nvPr/>
        </p:nvSpPr>
        <p:spPr>
          <a:xfrm>
            <a:off x="3529870" y="2423886"/>
            <a:ext cx="552395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solidFill>
                  <a:schemeClr val="accent6"/>
                </a:solidFill>
              </a:rPr>
              <a:t>0x</a:t>
            </a:r>
            <a:r>
              <a:rPr lang="en-US" sz="1800" dirty="0">
                <a:solidFill>
                  <a:srgbClr val="FF0000"/>
                </a:solidFill>
              </a:rPr>
              <a:t>ff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ABB93F3-F913-035E-F85A-4B171C0CFBCE}"/>
              </a:ext>
            </a:extLst>
          </p:cNvPr>
          <p:cNvSpPr txBox="1"/>
          <p:nvPr/>
        </p:nvSpPr>
        <p:spPr>
          <a:xfrm>
            <a:off x="4457841" y="2416586"/>
            <a:ext cx="552395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solidFill>
                  <a:schemeClr val="accent6"/>
                </a:solidFill>
              </a:rPr>
              <a:t>0x</a:t>
            </a:r>
            <a:r>
              <a:rPr lang="en-US" sz="1800" dirty="0">
                <a:solidFill>
                  <a:srgbClr val="FF0000"/>
                </a:solidFill>
              </a:rPr>
              <a:t>ff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49A20C1-0811-C249-75B9-FEC773E089A3}"/>
              </a:ext>
            </a:extLst>
          </p:cNvPr>
          <p:cNvCxnSpPr>
            <a:cxnSpLocks/>
          </p:cNvCxnSpPr>
          <p:nvPr/>
        </p:nvCxnSpPr>
        <p:spPr>
          <a:xfrm flipV="1">
            <a:off x="2912322" y="1762361"/>
            <a:ext cx="0" cy="655035"/>
          </a:xfrm>
          <a:prstGeom prst="straightConnector1">
            <a:avLst/>
          </a:prstGeom>
          <a:ln w="317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0078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1BE35-F839-A54A-9363-71A51C2022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72" y="119999"/>
            <a:ext cx="12034345" cy="715294"/>
          </a:xfrm>
        </p:spPr>
        <p:txBody>
          <a:bodyPr/>
          <a:lstStyle/>
          <a:p>
            <a:r>
              <a:rPr lang="en-US" sz="2800" dirty="0"/>
              <a:t>Loading 32-bit Registers From Memory, 8-bit Signed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89EB21E-4912-7C49-A8DD-0424272BD36C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41" name="Content Placeholder 6">
            <a:extLst>
              <a:ext uri="{FF2B5EF4-FFF2-40B4-BE49-F238E27FC236}">
                <a16:creationId xmlns:a16="http://schemas.microsoft.com/office/drawing/2014/main" id="{C2FEFF1B-5580-2C8E-FED9-96B6F119D206}"/>
              </a:ext>
            </a:extLst>
          </p:cNvPr>
          <p:cNvSpPr txBox="1">
            <a:spLocks/>
          </p:cNvSpPr>
          <p:nvPr/>
        </p:nvSpPr>
        <p:spPr>
          <a:xfrm>
            <a:off x="2228394" y="1078560"/>
            <a:ext cx="7024813" cy="34523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B80F280-8F39-795F-F87B-A0CAA1A1FF32}"/>
              </a:ext>
            </a:extLst>
          </p:cNvPr>
          <p:cNvSpPr/>
          <p:nvPr/>
        </p:nvSpPr>
        <p:spPr>
          <a:xfrm>
            <a:off x="2215926" y="4514194"/>
            <a:ext cx="4056787" cy="9906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>
                <a:solidFill>
                  <a:schemeClr val="tx2"/>
                </a:solidFill>
              </a:rPr>
              <a:t>ldrb</a:t>
            </a:r>
            <a:r>
              <a:rPr lang="en-US" sz="2800" dirty="0">
                <a:solidFill>
                  <a:schemeClr val="tx2"/>
                </a:solidFill>
              </a:rPr>
              <a:t> r1, [r0]</a:t>
            </a:r>
          </a:p>
          <a:p>
            <a:pPr algn="ctr"/>
            <a:r>
              <a:rPr lang="en-US" sz="2400" dirty="0">
                <a:solidFill>
                  <a:schemeClr val="tx2"/>
                </a:solidFill>
              </a:rPr>
              <a:t>load unsigned byte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F6579A6-0795-85C3-6D52-668C50E37353}"/>
              </a:ext>
            </a:extLst>
          </p:cNvPr>
          <p:cNvGrpSpPr/>
          <p:nvPr/>
        </p:nvGrpSpPr>
        <p:grpSpPr>
          <a:xfrm>
            <a:off x="2444544" y="1472933"/>
            <a:ext cx="3742224" cy="312089"/>
            <a:chOff x="1085950" y="2250436"/>
            <a:chExt cx="3742224" cy="312089"/>
          </a:xfrm>
        </p:grpSpPr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86B3BD69-6F50-A63A-4A88-1DCDE3A95204}"/>
                </a:ext>
              </a:extLst>
            </p:cNvPr>
            <p:cNvSpPr/>
            <p:nvPr/>
          </p:nvSpPr>
          <p:spPr>
            <a:xfrm>
              <a:off x="1085950" y="2250438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</a:t>
              </a:r>
              <a:r>
                <a:rPr lang="en-US" sz="2000" dirty="0">
                  <a:solidFill>
                    <a:srgbClr val="FF0000"/>
                  </a:solidFill>
                </a:rPr>
                <a:t>00</a:t>
              </a: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A715C6C4-5A67-128E-7100-79839E715D32}"/>
                </a:ext>
              </a:extLst>
            </p:cNvPr>
            <p:cNvSpPr/>
            <p:nvPr/>
          </p:nvSpPr>
          <p:spPr>
            <a:xfrm>
              <a:off x="2021506" y="2250437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</a:t>
              </a:r>
              <a:r>
                <a:rPr lang="en-US" sz="2000" dirty="0">
                  <a:solidFill>
                    <a:srgbClr val="FF0000"/>
                  </a:solidFill>
                </a:rPr>
                <a:t>00</a:t>
              </a: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711D818F-9F5B-FC91-E1DB-889E5ADE3C4A}"/>
                </a:ext>
              </a:extLst>
            </p:cNvPr>
            <p:cNvSpPr/>
            <p:nvPr/>
          </p:nvSpPr>
          <p:spPr>
            <a:xfrm>
              <a:off x="2957062" y="2250437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</a:t>
              </a:r>
              <a:r>
                <a:rPr lang="en-US" sz="2000" dirty="0">
                  <a:solidFill>
                    <a:srgbClr val="FF0000"/>
                  </a:solidFill>
                </a:rPr>
                <a:t>00</a:t>
              </a: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B512346A-D7A4-6313-893E-D5787413F4E4}"/>
                </a:ext>
              </a:extLst>
            </p:cNvPr>
            <p:cNvSpPr/>
            <p:nvPr/>
          </p:nvSpPr>
          <p:spPr>
            <a:xfrm>
              <a:off x="3892618" y="2250436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0x81</a:t>
              </a: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14A309EF-B51E-6E91-5D5F-1F2590D0BA3E}"/>
              </a:ext>
            </a:extLst>
          </p:cNvPr>
          <p:cNvSpPr txBox="1"/>
          <p:nvPr/>
        </p:nvSpPr>
        <p:spPr>
          <a:xfrm>
            <a:off x="6711525" y="1496744"/>
            <a:ext cx="2159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memory     address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880AC96-1050-C545-D2FA-9A3272DD88A6}"/>
              </a:ext>
            </a:extLst>
          </p:cNvPr>
          <p:cNvSpPr txBox="1"/>
          <p:nvPr/>
        </p:nvSpPr>
        <p:spPr>
          <a:xfrm>
            <a:off x="2462831" y="1151035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r1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A3BF13F3-73C0-3B4C-545D-6D494AA7D6C1}"/>
              </a:ext>
            </a:extLst>
          </p:cNvPr>
          <p:cNvSpPr/>
          <p:nvPr/>
        </p:nvSpPr>
        <p:spPr>
          <a:xfrm>
            <a:off x="6700736" y="2251574"/>
            <a:ext cx="93555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0x04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E1285D42-C5D1-6AF0-C134-316B626F1FF3}"/>
              </a:ext>
            </a:extLst>
          </p:cNvPr>
          <p:cNvSpPr/>
          <p:nvPr/>
        </p:nvSpPr>
        <p:spPr>
          <a:xfrm>
            <a:off x="6700736" y="2556137"/>
            <a:ext cx="93555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0x03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1A95C65F-D313-0E69-298B-6129E04FECA6}"/>
              </a:ext>
            </a:extLst>
          </p:cNvPr>
          <p:cNvSpPr/>
          <p:nvPr/>
        </p:nvSpPr>
        <p:spPr>
          <a:xfrm>
            <a:off x="6700736" y="2860700"/>
            <a:ext cx="93555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0x02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E2F9B4EA-5BFA-BE52-C294-7C36571BD944}"/>
              </a:ext>
            </a:extLst>
          </p:cNvPr>
          <p:cNvSpPr/>
          <p:nvPr/>
        </p:nvSpPr>
        <p:spPr>
          <a:xfrm>
            <a:off x="6700736" y="3172787"/>
            <a:ext cx="93555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</a:t>
            </a:r>
            <a:r>
              <a:rPr lang="en-US" sz="2000" dirty="0">
                <a:solidFill>
                  <a:srgbClr val="FF0000"/>
                </a:solidFill>
              </a:rPr>
              <a:t>8</a:t>
            </a:r>
            <a:r>
              <a:rPr lang="en-US" sz="2000" dirty="0">
                <a:solidFill>
                  <a:schemeClr val="accent6"/>
                </a:solidFill>
              </a:rPr>
              <a:t>1</a:t>
            </a: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4A6080F0-E19E-A621-948F-305E9D4D1A7C}"/>
              </a:ext>
            </a:extLst>
          </p:cNvPr>
          <p:cNvCxnSpPr>
            <a:cxnSpLocks/>
          </p:cNvCxnSpPr>
          <p:nvPr/>
        </p:nvCxnSpPr>
        <p:spPr>
          <a:xfrm flipH="1" flipV="1">
            <a:off x="5718989" y="1785020"/>
            <a:ext cx="7586" cy="1572433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5A9E46D7-E3FA-E987-6FDC-6F7889BABF0A}"/>
              </a:ext>
            </a:extLst>
          </p:cNvPr>
          <p:cNvGrpSpPr/>
          <p:nvPr/>
        </p:nvGrpSpPr>
        <p:grpSpPr>
          <a:xfrm>
            <a:off x="2317323" y="4155887"/>
            <a:ext cx="3742224" cy="312089"/>
            <a:chOff x="1085950" y="2250436"/>
            <a:chExt cx="3742224" cy="312089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D75DD32-68A9-1585-7E02-7468D2702401}"/>
                </a:ext>
              </a:extLst>
            </p:cNvPr>
            <p:cNvSpPr/>
            <p:nvPr/>
          </p:nvSpPr>
          <p:spPr>
            <a:xfrm>
              <a:off x="1085950" y="2250438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0x00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A0E4D4D-F470-F514-3244-4669A75D92F5}"/>
                </a:ext>
              </a:extLst>
            </p:cNvPr>
            <p:cNvSpPr/>
            <p:nvPr/>
          </p:nvSpPr>
          <p:spPr>
            <a:xfrm>
              <a:off x="2021506" y="2250437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0x00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BEEE6C0-9B6A-9851-58EC-9B709E7A79B5}"/>
                </a:ext>
              </a:extLst>
            </p:cNvPr>
            <p:cNvSpPr/>
            <p:nvPr/>
          </p:nvSpPr>
          <p:spPr>
            <a:xfrm>
              <a:off x="2957062" y="2250437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</a:t>
              </a:r>
              <a:r>
                <a:rPr lang="en-US" sz="2000" dirty="0">
                  <a:solidFill>
                    <a:srgbClr val="FF0000"/>
                  </a:solidFill>
                </a:rPr>
                <a:t>10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A3AE0D-A96B-6707-0548-A06B3A077A55}"/>
                </a:ext>
              </a:extLst>
            </p:cNvPr>
            <p:cNvSpPr/>
            <p:nvPr/>
          </p:nvSpPr>
          <p:spPr>
            <a:xfrm>
              <a:off x="3892618" y="2250436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</a:t>
              </a:r>
              <a:r>
                <a:rPr lang="en-US" sz="2000" dirty="0">
                  <a:solidFill>
                    <a:srgbClr val="FF0000"/>
                  </a:solidFill>
                </a:rPr>
                <a:t>00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9E0B362E-E407-E6F6-1C8A-75B240D87533}"/>
              </a:ext>
            </a:extLst>
          </p:cNvPr>
          <p:cNvSpPr txBox="1"/>
          <p:nvPr/>
        </p:nvSpPr>
        <p:spPr>
          <a:xfrm>
            <a:off x="7636292" y="3172787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0x0000</a:t>
            </a:r>
            <a:r>
              <a:rPr lang="en-US" dirty="0">
                <a:solidFill>
                  <a:srgbClr val="FF0000"/>
                </a:solidFill>
              </a:rPr>
              <a:t>1000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B0778BC-924F-472B-9C14-E68D9AD386ED}"/>
              </a:ext>
            </a:extLst>
          </p:cNvPr>
          <p:cNvSpPr txBox="1"/>
          <p:nvPr/>
        </p:nvSpPr>
        <p:spPr>
          <a:xfrm>
            <a:off x="7642384" y="2814961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0x00001001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6D6F702-EA19-A8F4-BEAA-97DEEFFBEC37}"/>
              </a:ext>
            </a:extLst>
          </p:cNvPr>
          <p:cNvSpPr txBox="1"/>
          <p:nvPr/>
        </p:nvSpPr>
        <p:spPr>
          <a:xfrm>
            <a:off x="7601638" y="2521762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0x00001002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81CC90F-5862-A602-F437-0498736E7890}"/>
              </a:ext>
            </a:extLst>
          </p:cNvPr>
          <p:cNvSpPr txBox="1"/>
          <p:nvPr/>
        </p:nvSpPr>
        <p:spPr>
          <a:xfrm>
            <a:off x="7607730" y="2163936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0x00001003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FFD8632-62A8-91EF-584D-3AC6FCBE602D}"/>
              </a:ext>
            </a:extLst>
          </p:cNvPr>
          <p:cNvSpPr/>
          <p:nvPr/>
        </p:nvSpPr>
        <p:spPr>
          <a:xfrm>
            <a:off x="6700736" y="1835224"/>
            <a:ext cx="93555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0x??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4ABD4AD-06F8-DBA8-3514-9D9DCD2F2487}"/>
              </a:ext>
            </a:extLst>
          </p:cNvPr>
          <p:cNvSpPr/>
          <p:nvPr/>
        </p:nvSpPr>
        <p:spPr>
          <a:xfrm>
            <a:off x="6700736" y="3756965"/>
            <a:ext cx="93555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0x??</a:t>
            </a:r>
          </a:p>
        </p:txBody>
      </p:sp>
      <p:sp>
        <p:nvSpPr>
          <p:cNvPr id="18" name="Bent Arrow 17">
            <a:extLst>
              <a:ext uri="{FF2B5EF4-FFF2-40B4-BE49-F238E27FC236}">
                <a16:creationId xmlns:a16="http://schemas.microsoft.com/office/drawing/2014/main" id="{B765AACE-8F78-5458-8B98-D9CA213A3CA1}"/>
              </a:ext>
            </a:extLst>
          </p:cNvPr>
          <p:cNvSpPr/>
          <p:nvPr/>
        </p:nvSpPr>
        <p:spPr>
          <a:xfrm rot="5400000" flipH="1">
            <a:off x="6817861" y="2749427"/>
            <a:ext cx="761925" cy="2278558"/>
          </a:xfrm>
          <a:prstGeom prst="bentArrow">
            <a:avLst>
              <a:gd name="adj1" fmla="val 9905"/>
              <a:gd name="adj2" fmla="val 14380"/>
              <a:gd name="adj3" fmla="val 25000"/>
              <a:gd name="adj4" fmla="val 4375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8BDB8A6-1B62-952C-5EC9-910B5AC9088C}"/>
              </a:ext>
            </a:extLst>
          </p:cNvPr>
          <p:cNvSpPr txBox="1"/>
          <p:nvPr/>
        </p:nvSpPr>
        <p:spPr>
          <a:xfrm>
            <a:off x="2350787" y="3825055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r0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5C3C226-47F1-C2EC-CCB2-6E597D12A842}"/>
              </a:ext>
            </a:extLst>
          </p:cNvPr>
          <p:cNvCxnSpPr>
            <a:cxnSpLocks/>
          </p:cNvCxnSpPr>
          <p:nvPr/>
        </p:nvCxnSpPr>
        <p:spPr>
          <a:xfrm flipH="1">
            <a:off x="5718989" y="3334489"/>
            <a:ext cx="999823" cy="0"/>
          </a:xfrm>
          <a:prstGeom prst="straightConnector1">
            <a:avLst/>
          </a:prstGeom>
          <a:ln w="3175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19735933-7BA1-DCF4-EE13-2A55E24B503F}"/>
              </a:ext>
            </a:extLst>
          </p:cNvPr>
          <p:cNvSpPr txBox="1"/>
          <p:nvPr/>
        </p:nvSpPr>
        <p:spPr>
          <a:xfrm>
            <a:off x="9348922" y="3005664"/>
            <a:ext cx="18133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0x81 </a:t>
            </a:r>
          </a:p>
          <a:p>
            <a:r>
              <a:rPr lang="en-US" dirty="0"/>
              <a:t>positive number</a:t>
            </a:r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1353A4AE-665A-D6BD-DFC4-DC4CF348CCB0}"/>
              </a:ext>
            </a:extLst>
          </p:cNvPr>
          <p:cNvSpPr/>
          <p:nvPr/>
        </p:nvSpPr>
        <p:spPr>
          <a:xfrm>
            <a:off x="9102720" y="3184293"/>
            <a:ext cx="455005" cy="357826"/>
          </a:xfrm>
          <a:prstGeom prst="righ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04955CE-0762-252A-C614-912B47B7EAD3}"/>
              </a:ext>
            </a:extLst>
          </p:cNvPr>
          <p:cNvCxnSpPr>
            <a:cxnSpLocks/>
          </p:cNvCxnSpPr>
          <p:nvPr/>
        </p:nvCxnSpPr>
        <p:spPr>
          <a:xfrm flipV="1">
            <a:off x="4791018" y="1803981"/>
            <a:ext cx="0" cy="619905"/>
          </a:xfrm>
          <a:prstGeom prst="straightConnector1">
            <a:avLst/>
          </a:prstGeom>
          <a:ln w="317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86C97F6-0BBB-240D-61A8-A8B92DE993C3}"/>
              </a:ext>
            </a:extLst>
          </p:cNvPr>
          <p:cNvCxnSpPr>
            <a:cxnSpLocks/>
          </p:cNvCxnSpPr>
          <p:nvPr/>
        </p:nvCxnSpPr>
        <p:spPr>
          <a:xfrm flipV="1">
            <a:off x="3847878" y="1794202"/>
            <a:ext cx="0" cy="629684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E73E5D6-CAC6-FFF3-F6D4-FD2399B02F44}"/>
              </a:ext>
            </a:extLst>
          </p:cNvPr>
          <p:cNvCxnSpPr>
            <a:cxnSpLocks/>
          </p:cNvCxnSpPr>
          <p:nvPr/>
        </p:nvCxnSpPr>
        <p:spPr>
          <a:xfrm flipV="1">
            <a:off x="2912322" y="1762361"/>
            <a:ext cx="0" cy="655035"/>
          </a:xfrm>
          <a:prstGeom prst="straightConnector1">
            <a:avLst/>
          </a:prstGeom>
          <a:ln w="317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64F72BF3-A2E8-E37E-FE3E-5A12CFB76A37}"/>
              </a:ext>
            </a:extLst>
          </p:cNvPr>
          <p:cNvSpPr txBox="1"/>
          <p:nvPr/>
        </p:nvSpPr>
        <p:spPr>
          <a:xfrm>
            <a:off x="2586785" y="2407617"/>
            <a:ext cx="684803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0x00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0D2ABD1-D0FF-8575-3CDC-60DF9271C0AA}"/>
              </a:ext>
            </a:extLst>
          </p:cNvPr>
          <p:cNvSpPr txBox="1"/>
          <p:nvPr/>
        </p:nvSpPr>
        <p:spPr>
          <a:xfrm>
            <a:off x="3463666" y="2423886"/>
            <a:ext cx="684803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0x00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2521204-D65A-24CA-D023-C021E1F330C4}"/>
              </a:ext>
            </a:extLst>
          </p:cNvPr>
          <p:cNvSpPr txBox="1"/>
          <p:nvPr/>
        </p:nvSpPr>
        <p:spPr>
          <a:xfrm>
            <a:off x="4391637" y="2416586"/>
            <a:ext cx="684803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0x00</a:t>
            </a:r>
          </a:p>
        </p:txBody>
      </p:sp>
    </p:spTree>
    <p:extLst>
      <p:ext uri="{BB962C8B-B14F-4D97-AF65-F5344CB8AC3E}">
        <p14:creationId xmlns:p14="http://schemas.microsoft.com/office/powerpoint/2010/main" val="3461741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1BE35-F839-A54A-9363-71A51C2022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72" y="119999"/>
            <a:ext cx="12034345" cy="715294"/>
          </a:xfrm>
        </p:spPr>
        <p:txBody>
          <a:bodyPr/>
          <a:lstStyle/>
          <a:p>
            <a:r>
              <a:rPr lang="en-US" sz="2800" dirty="0"/>
              <a:t>Storing 32-bit Registers To Memory, 32-bit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89EB21E-4912-7C49-A8DD-0424272BD36C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41" name="Content Placeholder 6">
            <a:extLst>
              <a:ext uri="{FF2B5EF4-FFF2-40B4-BE49-F238E27FC236}">
                <a16:creationId xmlns:a16="http://schemas.microsoft.com/office/drawing/2014/main" id="{C2FEFF1B-5580-2C8E-FED9-96B6F119D206}"/>
              </a:ext>
            </a:extLst>
          </p:cNvPr>
          <p:cNvSpPr txBox="1">
            <a:spLocks/>
          </p:cNvSpPr>
          <p:nvPr/>
        </p:nvSpPr>
        <p:spPr>
          <a:xfrm>
            <a:off x="2228394" y="1078560"/>
            <a:ext cx="7024813" cy="34523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B80F280-8F39-795F-F87B-A0CAA1A1FF32}"/>
              </a:ext>
            </a:extLst>
          </p:cNvPr>
          <p:cNvSpPr/>
          <p:nvPr/>
        </p:nvSpPr>
        <p:spPr>
          <a:xfrm>
            <a:off x="2215926" y="4514194"/>
            <a:ext cx="4056787" cy="9906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2"/>
                </a:solidFill>
              </a:rPr>
              <a:t>str r1, [r0]</a:t>
            </a:r>
            <a:endParaRPr lang="en-US" sz="2400" dirty="0">
              <a:solidFill>
                <a:schemeClr val="tx2"/>
              </a:solidFill>
            </a:endParaRP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F6579A6-0795-85C3-6D52-668C50E37353}"/>
              </a:ext>
            </a:extLst>
          </p:cNvPr>
          <p:cNvGrpSpPr/>
          <p:nvPr/>
        </p:nvGrpSpPr>
        <p:grpSpPr>
          <a:xfrm>
            <a:off x="2444544" y="1472933"/>
            <a:ext cx="3742224" cy="312089"/>
            <a:chOff x="1085950" y="2250436"/>
            <a:chExt cx="3742224" cy="312089"/>
          </a:xfrm>
        </p:grpSpPr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86B3BD69-6F50-A63A-4A88-1DCDE3A95204}"/>
                </a:ext>
              </a:extLst>
            </p:cNvPr>
            <p:cNvSpPr/>
            <p:nvPr/>
          </p:nvSpPr>
          <p:spPr>
            <a:xfrm>
              <a:off x="1085950" y="2250438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0x04</a:t>
              </a: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A715C6C4-5A67-128E-7100-79839E715D32}"/>
                </a:ext>
              </a:extLst>
            </p:cNvPr>
            <p:cNvSpPr/>
            <p:nvPr/>
          </p:nvSpPr>
          <p:spPr>
            <a:xfrm>
              <a:off x="2021506" y="2250437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0x03</a:t>
              </a: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711D818F-9F5B-FC91-E1DB-889E5ADE3C4A}"/>
                </a:ext>
              </a:extLst>
            </p:cNvPr>
            <p:cNvSpPr/>
            <p:nvPr/>
          </p:nvSpPr>
          <p:spPr>
            <a:xfrm>
              <a:off x="2957062" y="2250437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0x02</a:t>
              </a: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B512346A-D7A4-6313-893E-D5787413F4E4}"/>
                </a:ext>
              </a:extLst>
            </p:cNvPr>
            <p:cNvSpPr/>
            <p:nvPr/>
          </p:nvSpPr>
          <p:spPr>
            <a:xfrm>
              <a:off x="3892618" y="2250436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0x01</a:t>
              </a: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14A309EF-B51E-6E91-5D5F-1F2590D0BA3E}"/>
              </a:ext>
            </a:extLst>
          </p:cNvPr>
          <p:cNvSpPr txBox="1"/>
          <p:nvPr/>
        </p:nvSpPr>
        <p:spPr>
          <a:xfrm>
            <a:off x="6711525" y="1496744"/>
            <a:ext cx="2159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memory     address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880AC96-1050-C545-D2FA-9A3272DD88A6}"/>
              </a:ext>
            </a:extLst>
          </p:cNvPr>
          <p:cNvSpPr txBox="1"/>
          <p:nvPr/>
        </p:nvSpPr>
        <p:spPr>
          <a:xfrm>
            <a:off x="2462831" y="1151035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r1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A3BF13F3-73C0-3B4C-545D-6D494AA7D6C1}"/>
              </a:ext>
            </a:extLst>
          </p:cNvPr>
          <p:cNvSpPr/>
          <p:nvPr/>
        </p:nvSpPr>
        <p:spPr>
          <a:xfrm>
            <a:off x="6700736" y="2251574"/>
            <a:ext cx="93555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0x04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E1285D42-C5D1-6AF0-C134-316B626F1FF3}"/>
              </a:ext>
            </a:extLst>
          </p:cNvPr>
          <p:cNvSpPr/>
          <p:nvPr/>
        </p:nvSpPr>
        <p:spPr>
          <a:xfrm>
            <a:off x="6700736" y="2556137"/>
            <a:ext cx="93555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0x03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1A95C65F-D313-0E69-298B-6129E04FECA6}"/>
              </a:ext>
            </a:extLst>
          </p:cNvPr>
          <p:cNvSpPr/>
          <p:nvPr/>
        </p:nvSpPr>
        <p:spPr>
          <a:xfrm>
            <a:off x="6700736" y="2860700"/>
            <a:ext cx="93555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0x02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E2F9B4EA-5BFA-BE52-C294-7C36571BD944}"/>
              </a:ext>
            </a:extLst>
          </p:cNvPr>
          <p:cNvSpPr/>
          <p:nvPr/>
        </p:nvSpPr>
        <p:spPr>
          <a:xfrm>
            <a:off x="6700736" y="3172787"/>
            <a:ext cx="93555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0x01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93A14BF1-5298-B181-96E3-81DD2C4E6C5B}"/>
              </a:ext>
            </a:extLst>
          </p:cNvPr>
          <p:cNvCxnSpPr>
            <a:cxnSpLocks/>
          </p:cNvCxnSpPr>
          <p:nvPr/>
        </p:nvCxnSpPr>
        <p:spPr>
          <a:xfrm flipV="1">
            <a:off x="4791018" y="1803981"/>
            <a:ext cx="0" cy="1226830"/>
          </a:xfrm>
          <a:prstGeom prst="straightConnector1">
            <a:avLst/>
          </a:prstGeom>
          <a:ln w="31750">
            <a:solidFill>
              <a:srgbClr val="00B0F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4A6080F0-E19E-A621-948F-305E9D4D1A7C}"/>
              </a:ext>
            </a:extLst>
          </p:cNvPr>
          <p:cNvCxnSpPr>
            <a:cxnSpLocks/>
          </p:cNvCxnSpPr>
          <p:nvPr/>
        </p:nvCxnSpPr>
        <p:spPr>
          <a:xfrm flipH="1" flipV="1">
            <a:off x="5718989" y="1785020"/>
            <a:ext cx="7586" cy="1572433"/>
          </a:xfrm>
          <a:prstGeom prst="straightConnector1">
            <a:avLst/>
          </a:prstGeom>
          <a:ln w="3175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5A9E46D7-E3FA-E987-6FDC-6F7889BABF0A}"/>
              </a:ext>
            </a:extLst>
          </p:cNvPr>
          <p:cNvGrpSpPr/>
          <p:nvPr/>
        </p:nvGrpSpPr>
        <p:grpSpPr>
          <a:xfrm>
            <a:off x="2317323" y="4155887"/>
            <a:ext cx="3742224" cy="312089"/>
            <a:chOff x="1085950" y="2250436"/>
            <a:chExt cx="3742224" cy="312089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D75DD32-68A9-1585-7E02-7468D2702401}"/>
                </a:ext>
              </a:extLst>
            </p:cNvPr>
            <p:cNvSpPr/>
            <p:nvPr/>
          </p:nvSpPr>
          <p:spPr>
            <a:xfrm>
              <a:off x="1085950" y="2250438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0x00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A0E4D4D-F470-F514-3244-4669A75D92F5}"/>
                </a:ext>
              </a:extLst>
            </p:cNvPr>
            <p:cNvSpPr/>
            <p:nvPr/>
          </p:nvSpPr>
          <p:spPr>
            <a:xfrm>
              <a:off x="2021506" y="2250437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0x00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BEEE6C0-9B6A-9851-58EC-9B709E7A79B5}"/>
                </a:ext>
              </a:extLst>
            </p:cNvPr>
            <p:cNvSpPr/>
            <p:nvPr/>
          </p:nvSpPr>
          <p:spPr>
            <a:xfrm>
              <a:off x="2957062" y="2250437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</a:t>
              </a:r>
              <a:r>
                <a:rPr lang="en-US" sz="2000" dirty="0">
                  <a:solidFill>
                    <a:srgbClr val="FF0000"/>
                  </a:solidFill>
                </a:rPr>
                <a:t>10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A3AE0D-A96B-6707-0548-A06B3A077A55}"/>
                </a:ext>
              </a:extLst>
            </p:cNvPr>
            <p:cNvSpPr/>
            <p:nvPr/>
          </p:nvSpPr>
          <p:spPr>
            <a:xfrm>
              <a:off x="3892618" y="2250436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</a:t>
              </a:r>
              <a:r>
                <a:rPr lang="en-US" sz="2000" dirty="0">
                  <a:solidFill>
                    <a:srgbClr val="FF0000"/>
                  </a:solidFill>
                </a:rPr>
                <a:t>00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9E0B362E-E407-E6F6-1C8A-75B240D87533}"/>
              </a:ext>
            </a:extLst>
          </p:cNvPr>
          <p:cNvSpPr txBox="1"/>
          <p:nvPr/>
        </p:nvSpPr>
        <p:spPr>
          <a:xfrm>
            <a:off x="7636292" y="3172787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0x0000</a:t>
            </a:r>
            <a:r>
              <a:rPr lang="en-US" dirty="0">
                <a:solidFill>
                  <a:srgbClr val="FF0000"/>
                </a:solidFill>
              </a:rPr>
              <a:t>1000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B0778BC-924F-472B-9C14-E68D9AD386ED}"/>
              </a:ext>
            </a:extLst>
          </p:cNvPr>
          <p:cNvSpPr txBox="1"/>
          <p:nvPr/>
        </p:nvSpPr>
        <p:spPr>
          <a:xfrm>
            <a:off x="7642384" y="2814961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0x00001001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6D6F702-EA19-A8F4-BEAA-97DEEFFBEC37}"/>
              </a:ext>
            </a:extLst>
          </p:cNvPr>
          <p:cNvSpPr txBox="1"/>
          <p:nvPr/>
        </p:nvSpPr>
        <p:spPr>
          <a:xfrm>
            <a:off x="7601638" y="2521762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0x00001002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81CC90F-5862-A602-F437-0498736E7890}"/>
              </a:ext>
            </a:extLst>
          </p:cNvPr>
          <p:cNvSpPr txBox="1"/>
          <p:nvPr/>
        </p:nvSpPr>
        <p:spPr>
          <a:xfrm>
            <a:off x="7607730" y="2163936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0x00001003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FFD8632-62A8-91EF-584D-3AC6FCBE602D}"/>
              </a:ext>
            </a:extLst>
          </p:cNvPr>
          <p:cNvSpPr/>
          <p:nvPr/>
        </p:nvSpPr>
        <p:spPr>
          <a:xfrm>
            <a:off x="6700736" y="1835224"/>
            <a:ext cx="93555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0x??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4ABD4AD-06F8-DBA8-3514-9D9DCD2F2487}"/>
              </a:ext>
            </a:extLst>
          </p:cNvPr>
          <p:cNvSpPr/>
          <p:nvPr/>
        </p:nvSpPr>
        <p:spPr>
          <a:xfrm>
            <a:off x="6700736" y="3756965"/>
            <a:ext cx="93555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0x??</a:t>
            </a:r>
          </a:p>
        </p:txBody>
      </p:sp>
      <p:sp>
        <p:nvSpPr>
          <p:cNvPr id="18" name="Bent Arrow 17">
            <a:extLst>
              <a:ext uri="{FF2B5EF4-FFF2-40B4-BE49-F238E27FC236}">
                <a16:creationId xmlns:a16="http://schemas.microsoft.com/office/drawing/2014/main" id="{B765AACE-8F78-5458-8B98-D9CA213A3CA1}"/>
              </a:ext>
            </a:extLst>
          </p:cNvPr>
          <p:cNvSpPr/>
          <p:nvPr/>
        </p:nvSpPr>
        <p:spPr>
          <a:xfrm rot="5400000" flipH="1">
            <a:off x="6817861" y="2749427"/>
            <a:ext cx="761925" cy="2278558"/>
          </a:xfrm>
          <a:prstGeom prst="bentArrow">
            <a:avLst>
              <a:gd name="adj1" fmla="val 9905"/>
              <a:gd name="adj2" fmla="val 14380"/>
              <a:gd name="adj3" fmla="val 25000"/>
              <a:gd name="adj4" fmla="val 4375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8BDB8A6-1B62-952C-5EC9-910B5AC9088C}"/>
              </a:ext>
            </a:extLst>
          </p:cNvPr>
          <p:cNvSpPr txBox="1"/>
          <p:nvPr/>
        </p:nvSpPr>
        <p:spPr>
          <a:xfrm>
            <a:off x="2350787" y="3825055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r0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5C3C226-47F1-C2EC-CCB2-6E597D12A842}"/>
              </a:ext>
            </a:extLst>
          </p:cNvPr>
          <p:cNvCxnSpPr>
            <a:cxnSpLocks/>
          </p:cNvCxnSpPr>
          <p:nvPr/>
        </p:nvCxnSpPr>
        <p:spPr>
          <a:xfrm flipH="1">
            <a:off x="5718989" y="3334489"/>
            <a:ext cx="999823" cy="0"/>
          </a:xfrm>
          <a:prstGeom prst="straightConnector1">
            <a:avLst/>
          </a:prstGeom>
          <a:ln w="31750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C7B8180-C132-899A-4DFB-210076F61772}"/>
              </a:ext>
            </a:extLst>
          </p:cNvPr>
          <p:cNvCxnSpPr>
            <a:cxnSpLocks/>
          </p:cNvCxnSpPr>
          <p:nvPr/>
        </p:nvCxnSpPr>
        <p:spPr>
          <a:xfrm flipH="1">
            <a:off x="4783434" y="3016743"/>
            <a:ext cx="1935377" cy="0"/>
          </a:xfrm>
          <a:prstGeom prst="straightConnector1">
            <a:avLst/>
          </a:prstGeom>
          <a:ln w="31750">
            <a:solidFill>
              <a:srgbClr val="00B0F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C5F71BC5-43A1-CE05-4448-DC95458E4EB9}"/>
              </a:ext>
            </a:extLst>
          </p:cNvPr>
          <p:cNvCxnSpPr>
            <a:cxnSpLocks/>
          </p:cNvCxnSpPr>
          <p:nvPr/>
        </p:nvCxnSpPr>
        <p:spPr>
          <a:xfrm flipV="1">
            <a:off x="3847878" y="1794202"/>
            <a:ext cx="0" cy="912226"/>
          </a:xfrm>
          <a:prstGeom prst="straightConnector1">
            <a:avLst/>
          </a:prstGeom>
          <a:ln w="317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B57BF24A-B6C8-3E6B-01A3-D533B4F22034}"/>
              </a:ext>
            </a:extLst>
          </p:cNvPr>
          <p:cNvCxnSpPr>
            <a:cxnSpLocks/>
          </p:cNvCxnSpPr>
          <p:nvPr/>
        </p:nvCxnSpPr>
        <p:spPr>
          <a:xfrm flipH="1">
            <a:off x="3847878" y="2706428"/>
            <a:ext cx="2852858" cy="0"/>
          </a:xfrm>
          <a:prstGeom prst="straightConnector1">
            <a:avLst/>
          </a:prstGeom>
          <a:ln w="31750">
            <a:solidFill>
              <a:srgbClr val="00B05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5CAED960-919C-64F4-6921-2AC40BF6188C}"/>
              </a:ext>
            </a:extLst>
          </p:cNvPr>
          <p:cNvCxnSpPr>
            <a:cxnSpLocks/>
          </p:cNvCxnSpPr>
          <p:nvPr/>
        </p:nvCxnSpPr>
        <p:spPr>
          <a:xfrm flipV="1">
            <a:off x="2912322" y="1762361"/>
            <a:ext cx="0" cy="655035"/>
          </a:xfrm>
          <a:prstGeom prst="straightConnector1">
            <a:avLst/>
          </a:prstGeom>
          <a:ln w="31750">
            <a:solidFill>
              <a:srgbClr val="7030A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0D29CBFB-231F-E451-2DB7-16DE39450709}"/>
              </a:ext>
            </a:extLst>
          </p:cNvPr>
          <p:cNvCxnSpPr>
            <a:cxnSpLocks/>
          </p:cNvCxnSpPr>
          <p:nvPr/>
        </p:nvCxnSpPr>
        <p:spPr>
          <a:xfrm flipH="1">
            <a:off x="2912322" y="2417396"/>
            <a:ext cx="3806489" cy="0"/>
          </a:xfrm>
          <a:prstGeom prst="straightConnector1">
            <a:avLst/>
          </a:prstGeom>
          <a:ln w="31750">
            <a:solidFill>
              <a:srgbClr val="7030A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0752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ED76F-8737-9D4F-8551-FEFA7B586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993852" cy="389281"/>
          </a:xfrm>
        </p:spPr>
        <p:txBody>
          <a:bodyPr/>
          <a:lstStyle/>
          <a:p>
            <a:r>
              <a:rPr lang="en-US" dirty="0"/>
              <a:t>Double Indirection: </a:t>
            </a:r>
            <a:r>
              <a:rPr lang="en-US" dirty="0" err="1"/>
              <a:t>Lside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638C38-1ED1-C44E-8D22-12CAB66E4D9B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F278F84-474D-D44A-8F3E-80691C1A4426}"/>
              </a:ext>
            </a:extLst>
          </p:cNvPr>
          <p:cNvSpPr txBox="1"/>
          <p:nvPr/>
        </p:nvSpPr>
        <p:spPr>
          <a:xfrm>
            <a:off x="1827828" y="497571"/>
            <a:ext cx="3050061" cy="378565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z = 2;</a:t>
            </a: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y = 1;</a:t>
            </a: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*w;</a:t>
            </a: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*p;</a:t>
            </a: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**d;</a:t>
            </a:r>
          </a:p>
          <a:p>
            <a:endParaRPr lang="en-US" sz="24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 = &amp;z;</a:t>
            </a: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 = &amp;y;</a:t>
            </a: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 = &amp;p;</a:t>
            </a:r>
          </a:p>
          <a:p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**d = *w;</a:t>
            </a:r>
            <a:endParaRPr lang="en-US" sz="2400" dirty="0">
              <a:solidFill>
                <a:srgbClr val="FF0000"/>
              </a:solidFill>
              <a:cs typeface="Consolas" panose="020B0609020204030204" pitchFamily="49" charset="0"/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1A0DBF8-C510-7F8A-B4B5-A8534F04699E}"/>
              </a:ext>
            </a:extLst>
          </p:cNvPr>
          <p:cNvGrpSpPr/>
          <p:nvPr/>
        </p:nvGrpSpPr>
        <p:grpSpPr>
          <a:xfrm>
            <a:off x="6937262" y="512230"/>
            <a:ext cx="5064505" cy="3785652"/>
            <a:chOff x="6937262" y="512230"/>
            <a:chExt cx="5064505" cy="3785652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4BCC2255-654C-28E6-6916-7EEF3CDB092F}"/>
                </a:ext>
              </a:extLst>
            </p:cNvPr>
            <p:cNvSpPr/>
            <p:nvPr/>
          </p:nvSpPr>
          <p:spPr>
            <a:xfrm>
              <a:off x="8820836" y="915732"/>
              <a:ext cx="1121541" cy="3265809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9D64ACA-0835-A658-FA38-BDFEAACEF341}"/>
                </a:ext>
              </a:extLst>
            </p:cNvPr>
            <p:cNvSpPr txBox="1"/>
            <p:nvPr/>
          </p:nvSpPr>
          <p:spPr>
            <a:xfrm>
              <a:off x="8873555" y="2362700"/>
              <a:ext cx="99568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0x108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54A24BA-6A3B-D7B0-6CD5-9CE224C4FE61}"/>
                </a:ext>
              </a:extLst>
            </p:cNvPr>
            <p:cNvSpPr txBox="1"/>
            <p:nvPr/>
          </p:nvSpPr>
          <p:spPr>
            <a:xfrm>
              <a:off x="9995096" y="2872981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p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36BAF05-4151-1C67-9D22-518001D5BB82}"/>
                </a:ext>
              </a:extLst>
            </p:cNvPr>
            <p:cNvSpPr txBox="1"/>
            <p:nvPr/>
          </p:nvSpPr>
          <p:spPr>
            <a:xfrm>
              <a:off x="8873555" y="1608914"/>
              <a:ext cx="995680" cy="43088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/>
                <a:t>1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EC3F5EE-3938-F8E2-CF86-650FA728D156}"/>
                </a:ext>
              </a:extLst>
            </p:cNvPr>
            <p:cNvSpPr txBox="1"/>
            <p:nvPr/>
          </p:nvSpPr>
          <p:spPr>
            <a:xfrm>
              <a:off x="10089161" y="995960"/>
              <a:ext cx="3129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z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B379438-68C2-A023-CB72-BA068AA26623}"/>
                </a:ext>
              </a:extLst>
            </p:cNvPr>
            <p:cNvSpPr txBox="1"/>
            <p:nvPr/>
          </p:nvSpPr>
          <p:spPr>
            <a:xfrm>
              <a:off x="8883766" y="1053548"/>
              <a:ext cx="995680" cy="4001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</a:rPr>
                <a:t>2</a:t>
              </a:r>
            </a:p>
          </p:txBody>
        </p:sp>
        <p:sp>
          <p:nvSpPr>
            <p:cNvPr id="13" name="Arc 12">
              <a:extLst>
                <a:ext uri="{FF2B5EF4-FFF2-40B4-BE49-F238E27FC236}">
                  <a16:creationId xmlns:a16="http://schemas.microsoft.com/office/drawing/2014/main" id="{68ACE3D1-1016-DE5A-147A-E667AEDCE0B9}"/>
                </a:ext>
              </a:extLst>
            </p:cNvPr>
            <p:cNvSpPr/>
            <p:nvPr/>
          </p:nvSpPr>
          <p:spPr>
            <a:xfrm rot="3243134" flipH="1">
              <a:off x="9216881" y="1170563"/>
              <a:ext cx="672795" cy="752221"/>
            </a:xfrm>
            <a:prstGeom prst="arc">
              <a:avLst>
                <a:gd name="adj1" fmla="val 8419659"/>
                <a:gd name="adj2" fmla="val 20276156"/>
              </a:avLst>
            </a:prstGeom>
            <a:ln w="34925">
              <a:solidFill>
                <a:srgbClr val="FF0000"/>
              </a:solidFill>
              <a:prstDash val="sysDash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D6F0877-E378-D2E5-EEF4-319C079C9060}"/>
                </a:ext>
              </a:extLst>
            </p:cNvPr>
            <p:cNvSpPr txBox="1"/>
            <p:nvPr/>
          </p:nvSpPr>
          <p:spPr>
            <a:xfrm>
              <a:off x="10300171" y="1635614"/>
              <a:ext cx="155202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read integer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ADF1A47-0765-DAA8-B956-CA7C851E6DD5}"/>
                </a:ext>
              </a:extLst>
            </p:cNvPr>
            <p:cNvSpPr txBox="1"/>
            <p:nvPr/>
          </p:nvSpPr>
          <p:spPr>
            <a:xfrm>
              <a:off x="10099714" y="1271116"/>
              <a:ext cx="158088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write integer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0A2E0F1-E92A-2924-22AA-7F0DA9418A6A}"/>
                </a:ext>
              </a:extLst>
            </p:cNvPr>
            <p:cNvSpPr txBox="1"/>
            <p:nvPr/>
          </p:nvSpPr>
          <p:spPr>
            <a:xfrm>
              <a:off x="10321499" y="2357961"/>
              <a:ext cx="16802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read address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7E0F21F-14EA-660D-BBDC-2CA4286D216C}"/>
                </a:ext>
              </a:extLst>
            </p:cNvPr>
            <p:cNvSpPr txBox="1"/>
            <p:nvPr/>
          </p:nvSpPr>
          <p:spPr>
            <a:xfrm>
              <a:off x="10011654" y="1600002"/>
              <a:ext cx="3129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y</a:t>
              </a:r>
            </a:p>
          </p:txBody>
        </p:sp>
        <p:sp>
          <p:nvSpPr>
            <p:cNvPr id="18" name="U-Turn Arrow 17">
              <a:extLst>
                <a:ext uri="{FF2B5EF4-FFF2-40B4-BE49-F238E27FC236}">
                  <a16:creationId xmlns:a16="http://schemas.microsoft.com/office/drawing/2014/main" id="{FA8CC9AF-1B0F-1A07-3AD3-705A66BF259C}"/>
                </a:ext>
              </a:extLst>
            </p:cNvPr>
            <p:cNvSpPr/>
            <p:nvPr/>
          </p:nvSpPr>
          <p:spPr>
            <a:xfrm rot="5400000" flipH="1" flipV="1">
              <a:off x="8267474" y="1916171"/>
              <a:ext cx="794087" cy="547865"/>
            </a:xfrm>
            <a:prstGeom prst="uturnArrow">
              <a:avLst>
                <a:gd name="adj1" fmla="val 13051"/>
                <a:gd name="adj2" fmla="val 14545"/>
                <a:gd name="adj3" fmla="val 25000"/>
                <a:gd name="adj4" fmla="val 43750"/>
                <a:gd name="adj5" fmla="val 10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C5D6F84-2AC5-885D-2551-65E1004E800B}"/>
                </a:ext>
              </a:extLst>
            </p:cNvPr>
            <p:cNvSpPr txBox="1"/>
            <p:nvPr/>
          </p:nvSpPr>
          <p:spPr>
            <a:xfrm>
              <a:off x="8873555" y="2908449"/>
              <a:ext cx="99568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0x1c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B76B867-531A-9874-125F-A7FA907BC60B}"/>
                </a:ext>
              </a:extLst>
            </p:cNvPr>
            <p:cNvSpPr txBox="1"/>
            <p:nvPr/>
          </p:nvSpPr>
          <p:spPr>
            <a:xfrm>
              <a:off x="9929557" y="2336519"/>
              <a:ext cx="37061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w</a:t>
              </a:r>
            </a:p>
          </p:txBody>
        </p:sp>
        <p:sp>
          <p:nvSpPr>
            <p:cNvPr id="21" name="U-Turn Arrow 20">
              <a:extLst>
                <a:ext uri="{FF2B5EF4-FFF2-40B4-BE49-F238E27FC236}">
                  <a16:creationId xmlns:a16="http://schemas.microsoft.com/office/drawing/2014/main" id="{A6D89975-A992-E6FA-B3D8-A181ACE096B5}"/>
                </a:ext>
              </a:extLst>
            </p:cNvPr>
            <p:cNvSpPr/>
            <p:nvPr/>
          </p:nvSpPr>
          <p:spPr>
            <a:xfrm rot="5400000" flipH="1" flipV="1">
              <a:off x="7393388" y="1660185"/>
              <a:ext cx="2018714" cy="916252"/>
            </a:xfrm>
            <a:prstGeom prst="uturnArrow">
              <a:avLst>
                <a:gd name="adj1" fmla="val 13051"/>
                <a:gd name="adj2" fmla="val 14545"/>
                <a:gd name="adj3" fmla="val 25000"/>
                <a:gd name="adj4" fmla="val 43750"/>
                <a:gd name="adj5" fmla="val 10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17269B2-BC0C-BACE-0A6A-CC1A7935DE4F}"/>
                </a:ext>
              </a:extLst>
            </p:cNvPr>
            <p:cNvSpPr txBox="1"/>
            <p:nvPr/>
          </p:nvSpPr>
          <p:spPr>
            <a:xfrm>
              <a:off x="10218203" y="2908449"/>
              <a:ext cx="16802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read address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CD6CE5F-0AE4-BBBB-0437-2DBEFE9ABDAE}"/>
                </a:ext>
              </a:extLst>
            </p:cNvPr>
            <p:cNvSpPr txBox="1"/>
            <p:nvPr/>
          </p:nvSpPr>
          <p:spPr>
            <a:xfrm>
              <a:off x="6937262" y="512230"/>
              <a:ext cx="1544012" cy="37856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Address</a:t>
              </a:r>
            </a:p>
            <a:p>
              <a:r>
                <a:rPr lang="en-US" sz="24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0x10c</a:t>
              </a:r>
            </a:p>
            <a:p>
              <a:endPara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400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0x108</a:t>
              </a:r>
            </a:p>
            <a:p>
              <a:endPara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400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0x104</a:t>
              </a:r>
              <a:r>
                <a:rPr lang="en-US" sz="24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</a:p>
            <a:p>
              <a:endPara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4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0x100</a:t>
              </a:r>
            </a:p>
            <a:p>
              <a:endPara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4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0x0fc</a:t>
              </a:r>
              <a:r>
                <a:rPr lang="en-US" sz="24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38A99EE-AD86-3A4E-16E0-BC90171D1F51}"/>
                </a:ext>
              </a:extLst>
            </p:cNvPr>
            <p:cNvSpPr txBox="1"/>
            <p:nvPr/>
          </p:nvSpPr>
          <p:spPr>
            <a:xfrm>
              <a:off x="8895511" y="3623012"/>
              <a:ext cx="99568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0x100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5417484-E22D-4E96-6176-7E5DB1E13867}"/>
                </a:ext>
              </a:extLst>
            </p:cNvPr>
            <p:cNvSpPr txBox="1"/>
            <p:nvPr/>
          </p:nvSpPr>
          <p:spPr>
            <a:xfrm>
              <a:off x="10024403" y="3592354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d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6143A2B-A6C8-C87E-C629-B41233B1247B}"/>
                </a:ext>
              </a:extLst>
            </p:cNvPr>
            <p:cNvSpPr txBox="1"/>
            <p:nvPr/>
          </p:nvSpPr>
          <p:spPr>
            <a:xfrm>
              <a:off x="10247510" y="3627822"/>
              <a:ext cx="16802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read address</a:t>
              </a:r>
            </a:p>
          </p:txBody>
        </p:sp>
        <p:sp>
          <p:nvSpPr>
            <p:cNvPr id="25" name="U-Turn Arrow 24">
              <a:extLst>
                <a:ext uri="{FF2B5EF4-FFF2-40B4-BE49-F238E27FC236}">
                  <a16:creationId xmlns:a16="http://schemas.microsoft.com/office/drawing/2014/main" id="{CF2CA339-6B0B-ED21-B9FA-E219DA9A608A}"/>
                </a:ext>
              </a:extLst>
            </p:cNvPr>
            <p:cNvSpPr/>
            <p:nvPr/>
          </p:nvSpPr>
          <p:spPr>
            <a:xfrm rot="5400000" flipH="1" flipV="1">
              <a:off x="8189895" y="3250172"/>
              <a:ext cx="794087" cy="547865"/>
            </a:xfrm>
            <a:prstGeom prst="uturnArrow">
              <a:avLst>
                <a:gd name="adj1" fmla="val 13051"/>
                <a:gd name="adj2" fmla="val 14545"/>
                <a:gd name="adj3" fmla="val 25000"/>
                <a:gd name="adj4" fmla="val 43750"/>
                <a:gd name="adj5" fmla="val 10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DFAF41A9-5F06-347D-F8B1-0B359DE67D54}"/>
              </a:ext>
            </a:extLst>
          </p:cNvPr>
          <p:cNvGrpSpPr/>
          <p:nvPr/>
        </p:nvGrpSpPr>
        <p:grpSpPr>
          <a:xfrm>
            <a:off x="268098" y="4605305"/>
            <a:ext cx="7664400" cy="1772696"/>
            <a:chOff x="268098" y="4605305"/>
            <a:chExt cx="7664400" cy="1772696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94101AFF-2066-6046-A048-B7089EC444B2}"/>
                </a:ext>
              </a:extLst>
            </p:cNvPr>
            <p:cNvGrpSpPr/>
            <p:nvPr/>
          </p:nvGrpSpPr>
          <p:grpSpPr>
            <a:xfrm>
              <a:off x="2303247" y="4614298"/>
              <a:ext cx="5629251" cy="1763703"/>
              <a:chOff x="7697098" y="4699138"/>
              <a:chExt cx="5629251" cy="1763703"/>
            </a:xfrm>
          </p:grpSpPr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DAFE23A6-4D09-1D4B-9877-F4FA955B1120}"/>
                  </a:ext>
                </a:extLst>
              </p:cNvPr>
              <p:cNvSpPr txBox="1"/>
              <p:nvPr/>
            </p:nvSpPr>
            <p:spPr>
              <a:xfrm>
                <a:off x="8588205" y="4730910"/>
                <a:ext cx="995680" cy="3860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48F476EB-03A2-5542-892E-0338B47023A0}"/>
                  </a:ext>
                </a:extLst>
              </p:cNvPr>
              <p:cNvSpPr txBox="1"/>
              <p:nvPr/>
            </p:nvSpPr>
            <p:spPr>
              <a:xfrm>
                <a:off x="8200048" y="5702116"/>
                <a:ext cx="37061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chemeClr val="tx2"/>
                    </a:solidFill>
                  </a:rPr>
                  <a:t>w</a:t>
                </a:r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D24FEB95-BFCA-EB47-B391-8DBA49B61CC9}"/>
                  </a:ext>
                </a:extLst>
              </p:cNvPr>
              <p:cNvSpPr txBox="1"/>
              <p:nvPr/>
            </p:nvSpPr>
            <p:spPr>
              <a:xfrm>
                <a:off x="10677171" y="4716881"/>
                <a:ext cx="995680" cy="43088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200" dirty="0">
                    <a:solidFill>
                      <a:schemeClr val="tx2"/>
                    </a:solidFill>
                  </a:rPr>
                  <a:t>2</a:t>
                </a:r>
              </a:p>
            </p:txBody>
          </p:sp>
          <p:cxnSp>
            <p:nvCxnSpPr>
              <p:cNvPr id="72" name="Straight Arrow Connector 71">
                <a:extLst>
                  <a:ext uri="{FF2B5EF4-FFF2-40B4-BE49-F238E27FC236}">
                    <a16:creationId xmlns:a16="http://schemas.microsoft.com/office/drawing/2014/main" id="{FCAF64F4-BB26-9245-B6EF-07409C49FF3B}"/>
                  </a:ext>
                </a:extLst>
              </p:cNvPr>
              <p:cNvCxnSpPr>
                <a:cxnSpLocks/>
                <a:endCxn id="71" idx="1"/>
              </p:cNvCxnSpPr>
              <p:nvPr/>
            </p:nvCxnSpPr>
            <p:spPr>
              <a:xfrm>
                <a:off x="9086045" y="4932325"/>
                <a:ext cx="1591126" cy="0"/>
              </a:xfrm>
              <a:prstGeom prst="straightConnector1">
                <a:avLst/>
              </a:prstGeom>
              <a:ln w="412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E78613F6-FCE7-E848-9670-750ABF0D6E54}"/>
                  </a:ext>
                </a:extLst>
              </p:cNvPr>
              <p:cNvSpPr txBox="1"/>
              <p:nvPr/>
            </p:nvSpPr>
            <p:spPr>
              <a:xfrm>
                <a:off x="11719694" y="5722577"/>
                <a:ext cx="96693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chemeClr val="tx2"/>
                    </a:solidFill>
                  </a:rPr>
                  <a:t>y or *w</a:t>
                </a:r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CE6E1F99-25DD-E34E-8283-4E105C129DFC}"/>
                  </a:ext>
                </a:extLst>
              </p:cNvPr>
              <p:cNvSpPr txBox="1"/>
              <p:nvPr/>
            </p:nvSpPr>
            <p:spPr>
              <a:xfrm>
                <a:off x="10677171" y="5722577"/>
                <a:ext cx="995680" cy="40011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tx2"/>
                    </a:solidFill>
                  </a:rPr>
                  <a:t>1</a:t>
                </a:r>
              </a:p>
            </p:txBody>
          </p: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50BAF469-FA33-7948-B483-A3AB6B9A50D2}"/>
                  </a:ext>
                </a:extLst>
              </p:cNvPr>
              <p:cNvSpPr txBox="1"/>
              <p:nvPr/>
            </p:nvSpPr>
            <p:spPr>
              <a:xfrm>
                <a:off x="11692568" y="4699138"/>
                <a:ext cx="163378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chemeClr val="tx2"/>
                    </a:solidFill>
                  </a:rPr>
                  <a:t>z or **d or *p</a:t>
                </a:r>
              </a:p>
            </p:txBody>
          </p: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EB0D7A7B-0AC7-3747-8C7D-669C6400808F}"/>
                  </a:ext>
                </a:extLst>
              </p:cNvPr>
              <p:cNvSpPr txBox="1"/>
              <p:nvPr/>
            </p:nvSpPr>
            <p:spPr>
              <a:xfrm>
                <a:off x="8606577" y="5695283"/>
                <a:ext cx="995680" cy="3860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cxnSp>
            <p:nvCxnSpPr>
              <p:cNvPr id="77" name="Straight Arrow Connector 76">
                <a:extLst>
                  <a:ext uri="{FF2B5EF4-FFF2-40B4-BE49-F238E27FC236}">
                    <a16:creationId xmlns:a16="http://schemas.microsoft.com/office/drawing/2014/main" id="{2E170D41-E432-654A-A56E-2467F3070CE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04417" y="5896698"/>
                <a:ext cx="1591126" cy="0"/>
              </a:xfrm>
              <a:prstGeom prst="straightConnector1">
                <a:avLst/>
              </a:prstGeom>
              <a:ln w="412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4B66AD65-79AE-564A-8055-F5F664468A00}"/>
                  </a:ext>
                </a:extLst>
              </p:cNvPr>
              <p:cNvSpPr txBox="1"/>
              <p:nvPr/>
            </p:nvSpPr>
            <p:spPr>
              <a:xfrm>
                <a:off x="7697098" y="4819820"/>
                <a:ext cx="93807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chemeClr val="tx2"/>
                    </a:solidFill>
                  </a:rPr>
                  <a:t>p or *d</a:t>
                </a:r>
              </a:p>
            </p:txBody>
          </p: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DF09AFBF-8012-7E48-AAAE-280691855379}"/>
                  </a:ext>
                </a:extLst>
              </p:cNvPr>
              <p:cNvSpPr txBox="1"/>
              <p:nvPr/>
            </p:nvSpPr>
            <p:spPr>
              <a:xfrm>
                <a:off x="8321500" y="5098359"/>
                <a:ext cx="168026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rgbClr val="FF0000"/>
                    </a:solidFill>
                  </a:rPr>
                  <a:t>read address</a:t>
                </a:r>
              </a:p>
            </p:txBody>
          </p: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D55ABD2A-8DDF-2B44-80FA-E9B6DE6B8FA8}"/>
                  </a:ext>
                </a:extLst>
              </p:cNvPr>
              <p:cNvSpPr txBox="1"/>
              <p:nvPr/>
            </p:nvSpPr>
            <p:spPr>
              <a:xfrm>
                <a:off x="8321500" y="6062731"/>
                <a:ext cx="168026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rgbClr val="FF0000"/>
                    </a:solidFill>
                  </a:rPr>
                  <a:t>read address</a:t>
                </a:r>
              </a:p>
            </p:txBody>
          </p:sp>
          <p:cxnSp>
            <p:nvCxnSpPr>
              <p:cNvPr id="81" name="Straight Arrow Connector 80">
                <a:extLst>
                  <a:ext uri="{FF2B5EF4-FFF2-40B4-BE49-F238E27FC236}">
                    <a16:creationId xmlns:a16="http://schemas.microsoft.com/office/drawing/2014/main" id="{CE6A622A-CE28-9743-A383-F315D0B8B123}"/>
                  </a:ext>
                </a:extLst>
              </p:cNvPr>
              <p:cNvCxnSpPr>
                <a:cxnSpLocks/>
                <a:stCxn id="74" idx="0"/>
                <a:endCxn id="71" idx="2"/>
              </p:cNvCxnSpPr>
              <p:nvPr/>
            </p:nvCxnSpPr>
            <p:spPr>
              <a:xfrm flipV="1">
                <a:off x="11175011" y="5147768"/>
                <a:ext cx="0" cy="574809"/>
              </a:xfrm>
              <a:prstGeom prst="straightConnector1">
                <a:avLst/>
              </a:prstGeom>
              <a:ln w="41275">
                <a:solidFill>
                  <a:srgbClr val="FF0000"/>
                </a:solidFill>
                <a:prstDash val="sys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E11447E1-A014-BF45-8D91-DBC6B6C9BF19}"/>
                  </a:ext>
                </a:extLst>
              </p:cNvPr>
              <p:cNvSpPr txBox="1"/>
              <p:nvPr/>
            </p:nvSpPr>
            <p:spPr>
              <a:xfrm>
                <a:off x="10849619" y="6060374"/>
                <a:ext cx="69762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rgbClr val="FF0000"/>
                    </a:solidFill>
                  </a:rPr>
                  <a:t>read</a:t>
                </a:r>
              </a:p>
            </p:txBody>
          </p: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5F14D180-C23B-6A42-A89B-45374F270C20}"/>
                  </a:ext>
                </a:extLst>
              </p:cNvPr>
              <p:cNvSpPr txBox="1"/>
              <p:nvPr/>
            </p:nvSpPr>
            <p:spPr>
              <a:xfrm>
                <a:off x="10462958" y="5076225"/>
                <a:ext cx="72648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rgbClr val="FF0000"/>
                    </a:solidFill>
                  </a:rPr>
                  <a:t>write</a:t>
                </a:r>
              </a:p>
            </p:txBody>
          </p: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CD075FE-69BF-9CB8-5DE7-8B3FD1080BF0}"/>
                </a:ext>
              </a:extLst>
            </p:cNvPr>
            <p:cNvSpPr txBox="1"/>
            <p:nvPr/>
          </p:nvSpPr>
          <p:spPr>
            <a:xfrm>
              <a:off x="649414" y="4605305"/>
              <a:ext cx="995680" cy="3860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32C953E-955A-19E5-C15C-9397265BF27B}"/>
                </a:ext>
              </a:extLst>
            </p:cNvPr>
            <p:cNvSpPr txBox="1"/>
            <p:nvPr/>
          </p:nvSpPr>
          <p:spPr>
            <a:xfrm>
              <a:off x="306905" y="4618992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tx2"/>
                  </a:solidFill>
                </a:rPr>
                <a:t>d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357FE25-78CB-7C2A-980C-FD90B92ED0F6}"/>
                </a:ext>
              </a:extLst>
            </p:cNvPr>
            <p:cNvSpPr txBox="1"/>
            <p:nvPr/>
          </p:nvSpPr>
          <p:spPr>
            <a:xfrm>
              <a:off x="268098" y="4991385"/>
              <a:ext cx="16802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read address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4285888E-D863-5206-32C4-5912DDDE83AD}"/>
                </a:ext>
              </a:extLst>
            </p:cNvPr>
            <p:cNvCxnSpPr>
              <a:cxnSpLocks/>
            </p:cNvCxnSpPr>
            <p:nvPr/>
          </p:nvCxnSpPr>
          <p:spPr>
            <a:xfrm>
              <a:off x="1645094" y="4760707"/>
              <a:ext cx="1591126" cy="0"/>
            </a:xfrm>
            <a:prstGeom prst="straightConnector1">
              <a:avLst/>
            </a:prstGeom>
            <a:ln w="412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02520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1BE35-F839-A54A-9363-71A51C2022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72" y="119999"/>
            <a:ext cx="12034345" cy="715294"/>
          </a:xfrm>
        </p:spPr>
        <p:txBody>
          <a:bodyPr/>
          <a:lstStyle/>
          <a:p>
            <a:r>
              <a:rPr lang="en-US" sz="2800" dirty="0"/>
              <a:t>Storing 32-bit Registers To Memory, 16-bit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89EB21E-4912-7C49-A8DD-0424272BD36C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41" name="Content Placeholder 6">
            <a:extLst>
              <a:ext uri="{FF2B5EF4-FFF2-40B4-BE49-F238E27FC236}">
                <a16:creationId xmlns:a16="http://schemas.microsoft.com/office/drawing/2014/main" id="{C2FEFF1B-5580-2C8E-FED9-96B6F119D206}"/>
              </a:ext>
            </a:extLst>
          </p:cNvPr>
          <p:cNvSpPr txBox="1">
            <a:spLocks/>
          </p:cNvSpPr>
          <p:nvPr/>
        </p:nvSpPr>
        <p:spPr>
          <a:xfrm>
            <a:off x="2228394" y="1078560"/>
            <a:ext cx="7024813" cy="34523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B80F280-8F39-795F-F87B-A0CAA1A1FF32}"/>
              </a:ext>
            </a:extLst>
          </p:cNvPr>
          <p:cNvSpPr/>
          <p:nvPr/>
        </p:nvSpPr>
        <p:spPr>
          <a:xfrm>
            <a:off x="2215926" y="4514194"/>
            <a:ext cx="4056787" cy="9906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>
                <a:solidFill>
                  <a:schemeClr val="tx2"/>
                </a:solidFill>
              </a:rPr>
              <a:t>strh</a:t>
            </a:r>
            <a:r>
              <a:rPr lang="en-US" sz="2800" dirty="0">
                <a:solidFill>
                  <a:schemeClr val="tx2"/>
                </a:solidFill>
              </a:rPr>
              <a:t> r1, [r0]</a:t>
            </a:r>
            <a:endParaRPr lang="en-US" sz="2400" dirty="0">
              <a:solidFill>
                <a:schemeClr val="tx2"/>
              </a:solidFill>
            </a:endParaRP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F6579A6-0795-85C3-6D52-668C50E37353}"/>
              </a:ext>
            </a:extLst>
          </p:cNvPr>
          <p:cNvGrpSpPr/>
          <p:nvPr/>
        </p:nvGrpSpPr>
        <p:grpSpPr>
          <a:xfrm>
            <a:off x="2444544" y="1472933"/>
            <a:ext cx="3742224" cy="312089"/>
            <a:chOff x="1085950" y="2250436"/>
            <a:chExt cx="3742224" cy="312089"/>
          </a:xfrm>
        </p:grpSpPr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86B3BD69-6F50-A63A-4A88-1DCDE3A95204}"/>
                </a:ext>
              </a:extLst>
            </p:cNvPr>
            <p:cNvSpPr/>
            <p:nvPr/>
          </p:nvSpPr>
          <p:spPr>
            <a:xfrm>
              <a:off x="1085950" y="2250438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0x04</a:t>
              </a: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A715C6C4-5A67-128E-7100-79839E715D32}"/>
                </a:ext>
              </a:extLst>
            </p:cNvPr>
            <p:cNvSpPr/>
            <p:nvPr/>
          </p:nvSpPr>
          <p:spPr>
            <a:xfrm>
              <a:off x="2021506" y="2250437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0x03</a:t>
              </a: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711D818F-9F5B-FC91-E1DB-889E5ADE3C4A}"/>
                </a:ext>
              </a:extLst>
            </p:cNvPr>
            <p:cNvSpPr/>
            <p:nvPr/>
          </p:nvSpPr>
          <p:spPr>
            <a:xfrm>
              <a:off x="2957062" y="2250437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0x02</a:t>
              </a: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B512346A-D7A4-6313-893E-D5787413F4E4}"/>
                </a:ext>
              </a:extLst>
            </p:cNvPr>
            <p:cNvSpPr/>
            <p:nvPr/>
          </p:nvSpPr>
          <p:spPr>
            <a:xfrm>
              <a:off x="3892618" y="2250436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0x01</a:t>
              </a: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14A309EF-B51E-6E91-5D5F-1F2590D0BA3E}"/>
              </a:ext>
            </a:extLst>
          </p:cNvPr>
          <p:cNvSpPr txBox="1"/>
          <p:nvPr/>
        </p:nvSpPr>
        <p:spPr>
          <a:xfrm>
            <a:off x="6711525" y="1496744"/>
            <a:ext cx="2159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memory     address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880AC96-1050-C545-D2FA-9A3272DD88A6}"/>
              </a:ext>
            </a:extLst>
          </p:cNvPr>
          <p:cNvSpPr txBox="1"/>
          <p:nvPr/>
        </p:nvSpPr>
        <p:spPr>
          <a:xfrm>
            <a:off x="2462831" y="1151035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r1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A3BF13F3-73C0-3B4C-545D-6D494AA7D6C1}"/>
              </a:ext>
            </a:extLst>
          </p:cNvPr>
          <p:cNvSpPr/>
          <p:nvPr/>
        </p:nvSpPr>
        <p:spPr>
          <a:xfrm>
            <a:off x="6700736" y="2251574"/>
            <a:ext cx="93555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0x??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E1285D42-C5D1-6AF0-C134-316B626F1FF3}"/>
              </a:ext>
            </a:extLst>
          </p:cNvPr>
          <p:cNvSpPr/>
          <p:nvPr/>
        </p:nvSpPr>
        <p:spPr>
          <a:xfrm>
            <a:off x="6700736" y="2556137"/>
            <a:ext cx="93555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0x??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1A95C65F-D313-0E69-298B-6129E04FECA6}"/>
              </a:ext>
            </a:extLst>
          </p:cNvPr>
          <p:cNvSpPr/>
          <p:nvPr/>
        </p:nvSpPr>
        <p:spPr>
          <a:xfrm>
            <a:off x="6700736" y="2860700"/>
            <a:ext cx="93555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0x02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E2F9B4EA-5BFA-BE52-C294-7C36571BD944}"/>
              </a:ext>
            </a:extLst>
          </p:cNvPr>
          <p:cNvSpPr/>
          <p:nvPr/>
        </p:nvSpPr>
        <p:spPr>
          <a:xfrm>
            <a:off x="6700736" y="3172787"/>
            <a:ext cx="93555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0x01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93A14BF1-5298-B181-96E3-81DD2C4E6C5B}"/>
              </a:ext>
            </a:extLst>
          </p:cNvPr>
          <p:cNvCxnSpPr>
            <a:cxnSpLocks/>
          </p:cNvCxnSpPr>
          <p:nvPr/>
        </p:nvCxnSpPr>
        <p:spPr>
          <a:xfrm flipV="1">
            <a:off x="4791018" y="1803981"/>
            <a:ext cx="0" cy="1226830"/>
          </a:xfrm>
          <a:prstGeom prst="straightConnector1">
            <a:avLst/>
          </a:prstGeom>
          <a:ln w="31750">
            <a:solidFill>
              <a:srgbClr val="00B0F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4A6080F0-E19E-A621-948F-305E9D4D1A7C}"/>
              </a:ext>
            </a:extLst>
          </p:cNvPr>
          <p:cNvCxnSpPr>
            <a:cxnSpLocks/>
          </p:cNvCxnSpPr>
          <p:nvPr/>
        </p:nvCxnSpPr>
        <p:spPr>
          <a:xfrm flipH="1" flipV="1">
            <a:off x="5718989" y="1785020"/>
            <a:ext cx="7586" cy="1572433"/>
          </a:xfrm>
          <a:prstGeom prst="straightConnector1">
            <a:avLst/>
          </a:prstGeom>
          <a:ln w="3175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5A9E46D7-E3FA-E987-6FDC-6F7889BABF0A}"/>
              </a:ext>
            </a:extLst>
          </p:cNvPr>
          <p:cNvGrpSpPr/>
          <p:nvPr/>
        </p:nvGrpSpPr>
        <p:grpSpPr>
          <a:xfrm>
            <a:off x="2317323" y="4155887"/>
            <a:ext cx="3742224" cy="312089"/>
            <a:chOff x="1085950" y="2250436"/>
            <a:chExt cx="3742224" cy="312089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D75DD32-68A9-1585-7E02-7468D2702401}"/>
                </a:ext>
              </a:extLst>
            </p:cNvPr>
            <p:cNvSpPr/>
            <p:nvPr/>
          </p:nvSpPr>
          <p:spPr>
            <a:xfrm>
              <a:off x="1085950" y="2250438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0x00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A0E4D4D-F470-F514-3244-4669A75D92F5}"/>
                </a:ext>
              </a:extLst>
            </p:cNvPr>
            <p:cNvSpPr/>
            <p:nvPr/>
          </p:nvSpPr>
          <p:spPr>
            <a:xfrm>
              <a:off x="2021506" y="2250437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0x00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BEEE6C0-9B6A-9851-58EC-9B709E7A79B5}"/>
                </a:ext>
              </a:extLst>
            </p:cNvPr>
            <p:cNvSpPr/>
            <p:nvPr/>
          </p:nvSpPr>
          <p:spPr>
            <a:xfrm>
              <a:off x="2957062" y="2250437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</a:t>
              </a:r>
              <a:r>
                <a:rPr lang="en-US" sz="2000" dirty="0">
                  <a:solidFill>
                    <a:srgbClr val="FF0000"/>
                  </a:solidFill>
                </a:rPr>
                <a:t>10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A3AE0D-A96B-6707-0548-A06B3A077A55}"/>
                </a:ext>
              </a:extLst>
            </p:cNvPr>
            <p:cNvSpPr/>
            <p:nvPr/>
          </p:nvSpPr>
          <p:spPr>
            <a:xfrm>
              <a:off x="3892618" y="2250436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</a:t>
              </a:r>
              <a:r>
                <a:rPr lang="en-US" sz="2000" dirty="0">
                  <a:solidFill>
                    <a:srgbClr val="FF0000"/>
                  </a:solidFill>
                </a:rPr>
                <a:t>00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9E0B362E-E407-E6F6-1C8A-75B240D87533}"/>
              </a:ext>
            </a:extLst>
          </p:cNvPr>
          <p:cNvSpPr txBox="1"/>
          <p:nvPr/>
        </p:nvSpPr>
        <p:spPr>
          <a:xfrm>
            <a:off x="7636292" y="3172787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0x0000</a:t>
            </a:r>
            <a:r>
              <a:rPr lang="en-US" dirty="0">
                <a:solidFill>
                  <a:srgbClr val="FF0000"/>
                </a:solidFill>
              </a:rPr>
              <a:t>1000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B0778BC-924F-472B-9C14-E68D9AD386ED}"/>
              </a:ext>
            </a:extLst>
          </p:cNvPr>
          <p:cNvSpPr txBox="1"/>
          <p:nvPr/>
        </p:nvSpPr>
        <p:spPr>
          <a:xfrm>
            <a:off x="7642384" y="2814961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0x00001001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6D6F702-EA19-A8F4-BEAA-97DEEFFBEC37}"/>
              </a:ext>
            </a:extLst>
          </p:cNvPr>
          <p:cNvSpPr txBox="1"/>
          <p:nvPr/>
        </p:nvSpPr>
        <p:spPr>
          <a:xfrm>
            <a:off x="7601638" y="2521762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0x00001002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81CC90F-5862-A602-F437-0498736E7890}"/>
              </a:ext>
            </a:extLst>
          </p:cNvPr>
          <p:cNvSpPr txBox="1"/>
          <p:nvPr/>
        </p:nvSpPr>
        <p:spPr>
          <a:xfrm>
            <a:off x="7607730" y="2163936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0x00001003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FFD8632-62A8-91EF-584D-3AC6FCBE602D}"/>
              </a:ext>
            </a:extLst>
          </p:cNvPr>
          <p:cNvSpPr/>
          <p:nvPr/>
        </p:nvSpPr>
        <p:spPr>
          <a:xfrm>
            <a:off x="6700736" y="1835224"/>
            <a:ext cx="93555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0x??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4ABD4AD-06F8-DBA8-3514-9D9DCD2F2487}"/>
              </a:ext>
            </a:extLst>
          </p:cNvPr>
          <p:cNvSpPr/>
          <p:nvPr/>
        </p:nvSpPr>
        <p:spPr>
          <a:xfrm>
            <a:off x="6700736" y="3756965"/>
            <a:ext cx="93555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0x??</a:t>
            </a:r>
          </a:p>
        </p:txBody>
      </p:sp>
      <p:sp>
        <p:nvSpPr>
          <p:cNvPr id="18" name="Bent Arrow 17">
            <a:extLst>
              <a:ext uri="{FF2B5EF4-FFF2-40B4-BE49-F238E27FC236}">
                <a16:creationId xmlns:a16="http://schemas.microsoft.com/office/drawing/2014/main" id="{B765AACE-8F78-5458-8B98-D9CA213A3CA1}"/>
              </a:ext>
            </a:extLst>
          </p:cNvPr>
          <p:cNvSpPr/>
          <p:nvPr/>
        </p:nvSpPr>
        <p:spPr>
          <a:xfrm rot="5400000" flipH="1">
            <a:off x="6817861" y="2749427"/>
            <a:ext cx="761925" cy="2278558"/>
          </a:xfrm>
          <a:prstGeom prst="bentArrow">
            <a:avLst>
              <a:gd name="adj1" fmla="val 9905"/>
              <a:gd name="adj2" fmla="val 14380"/>
              <a:gd name="adj3" fmla="val 25000"/>
              <a:gd name="adj4" fmla="val 4375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8BDB8A6-1B62-952C-5EC9-910B5AC9088C}"/>
              </a:ext>
            </a:extLst>
          </p:cNvPr>
          <p:cNvSpPr txBox="1"/>
          <p:nvPr/>
        </p:nvSpPr>
        <p:spPr>
          <a:xfrm>
            <a:off x="2350787" y="3825055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r0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5C3C226-47F1-C2EC-CCB2-6E597D12A842}"/>
              </a:ext>
            </a:extLst>
          </p:cNvPr>
          <p:cNvCxnSpPr>
            <a:cxnSpLocks/>
          </p:cNvCxnSpPr>
          <p:nvPr/>
        </p:nvCxnSpPr>
        <p:spPr>
          <a:xfrm flipH="1">
            <a:off x="5718989" y="3334489"/>
            <a:ext cx="999823" cy="0"/>
          </a:xfrm>
          <a:prstGeom prst="straightConnector1">
            <a:avLst/>
          </a:prstGeom>
          <a:ln w="31750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C7B8180-C132-899A-4DFB-210076F61772}"/>
              </a:ext>
            </a:extLst>
          </p:cNvPr>
          <p:cNvCxnSpPr>
            <a:cxnSpLocks/>
          </p:cNvCxnSpPr>
          <p:nvPr/>
        </p:nvCxnSpPr>
        <p:spPr>
          <a:xfrm flipH="1">
            <a:off x="4783434" y="3016743"/>
            <a:ext cx="1935377" cy="0"/>
          </a:xfrm>
          <a:prstGeom prst="straightConnector1">
            <a:avLst/>
          </a:prstGeom>
          <a:ln w="31750">
            <a:solidFill>
              <a:srgbClr val="00B0F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2072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1BE35-F839-A54A-9363-71A51C2022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72" y="119999"/>
            <a:ext cx="12034345" cy="715294"/>
          </a:xfrm>
        </p:spPr>
        <p:txBody>
          <a:bodyPr/>
          <a:lstStyle/>
          <a:p>
            <a:r>
              <a:rPr lang="en-US" sz="2800" dirty="0"/>
              <a:t>Storing 32-bit Registers To Memory, 8-bit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89EB21E-4912-7C49-A8DD-0424272BD36C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41" name="Content Placeholder 6">
            <a:extLst>
              <a:ext uri="{FF2B5EF4-FFF2-40B4-BE49-F238E27FC236}">
                <a16:creationId xmlns:a16="http://schemas.microsoft.com/office/drawing/2014/main" id="{C2FEFF1B-5580-2C8E-FED9-96B6F119D206}"/>
              </a:ext>
            </a:extLst>
          </p:cNvPr>
          <p:cNvSpPr txBox="1">
            <a:spLocks/>
          </p:cNvSpPr>
          <p:nvPr/>
        </p:nvSpPr>
        <p:spPr>
          <a:xfrm>
            <a:off x="2228394" y="1078560"/>
            <a:ext cx="7024813" cy="34523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B80F280-8F39-795F-F87B-A0CAA1A1FF32}"/>
              </a:ext>
            </a:extLst>
          </p:cNvPr>
          <p:cNvSpPr/>
          <p:nvPr/>
        </p:nvSpPr>
        <p:spPr>
          <a:xfrm>
            <a:off x="2215926" y="4514194"/>
            <a:ext cx="4056787" cy="9906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>
                <a:solidFill>
                  <a:schemeClr val="tx2"/>
                </a:solidFill>
              </a:rPr>
              <a:t>strb</a:t>
            </a:r>
            <a:r>
              <a:rPr lang="en-US" sz="2800" dirty="0">
                <a:solidFill>
                  <a:schemeClr val="tx2"/>
                </a:solidFill>
              </a:rPr>
              <a:t> r1, [r0]</a:t>
            </a:r>
            <a:endParaRPr lang="en-US" sz="2400" dirty="0">
              <a:solidFill>
                <a:schemeClr val="tx2"/>
              </a:solidFill>
            </a:endParaRP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F6579A6-0795-85C3-6D52-668C50E37353}"/>
              </a:ext>
            </a:extLst>
          </p:cNvPr>
          <p:cNvGrpSpPr/>
          <p:nvPr/>
        </p:nvGrpSpPr>
        <p:grpSpPr>
          <a:xfrm>
            <a:off x="2444544" y="1472933"/>
            <a:ext cx="3742224" cy="312089"/>
            <a:chOff x="1085950" y="2250436"/>
            <a:chExt cx="3742224" cy="312089"/>
          </a:xfrm>
        </p:grpSpPr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86B3BD69-6F50-A63A-4A88-1DCDE3A95204}"/>
                </a:ext>
              </a:extLst>
            </p:cNvPr>
            <p:cNvSpPr/>
            <p:nvPr/>
          </p:nvSpPr>
          <p:spPr>
            <a:xfrm>
              <a:off x="1085950" y="2250438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0x04</a:t>
              </a: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A715C6C4-5A67-128E-7100-79839E715D32}"/>
                </a:ext>
              </a:extLst>
            </p:cNvPr>
            <p:cNvSpPr/>
            <p:nvPr/>
          </p:nvSpPr>
          <p:spPr>
            <a:xfrm>
              <a:off x="2021506" y="2250437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0x03</a:t>
              </a: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711D818F-9F5B-FC91-E1DB-889E5ADE3C4A}"/>
                </a:ext>
              </a:extLst>
            </p:cNvPr>
            <p:cNvSpPr/>
            <p:nvPr/>
          </p:nvSpPr>
          <p:spPr>
            <a:xfrm>
              <a:off x="2957062" y="2250437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0x02</a:t>
              </a: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B512346A-D7A4-6313-893E-D5787413F4E4}"/>
                </a:ext>
              </a:extLst>
            </p:cNvPr>
            <p:cNvSpPr/>
            <p:nvPr/>
          </p:nvSpPr>
          <p:spPr>
            <a:xfrm>
              <a:off x="3892618" y="2250436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0x01</a:t>
              </a: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14A309EF-B51E-6E91-5D5F-1F2590D0BA3E}"/>
              </a:ext>
            </a:extLst>
          </p:cNvPr>
          <p:cNvSpPr txBox="1"/>
          <p:nvPr/>
        </p:nvSpPr>
        <p:spPr>
          <a:xfrm>
            <a:off x="6711525" y="1496744"/>
            <a:ext cx="2159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memory     address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880AC96-1050-C545-D2FA-9A3272DD88A6}"/>
              </a:ext>
            </a:extLst>
          </p:cNvPr>
          <p:cNvSpPr txBox="1"/>
          <p:nvPr/>
        </p:nvSpPr>
        <p:spPr>
          <a:xfrm>
            <a:off x="2462831" y="1151035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r1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A3BF13F3-73C0-3B4C-545D-6D494AA7D6C1}"/>
              </a:ext>
            </a:extLst>
          </p:cNvPr>
          <p:cNvSpPr/>
          <p:nvPr/>
        </p:nvSpPr>
        <p:spPr>
          <a:xfrm>
            <a:off x="6700736" y="2251574"/>
            <a:ext cx="93555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0x??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E1285D42-C5D1-6AF0-C134-316B626F1FF3}"/>
              </a:ext>
            </a:extLst>
          </p:cNvPr>
          <p:cNvSpPr/>
          <p:nvPr/>
        </p:nvSpPr>
        <p:spPr>
          <a:xfrm>
            <a:off x="6700736" y="2556137"/>
            <a:ext cx="93555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0x??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1A95C65F-D313-0E69-298B-6129E04FECA6}"/>
              </a:ext>
            </a:extLst>
          </p:cNvPr>
          <p:cNvSpPr/>
          <p:nvPr/>
        </p:nvSpPr>
        <p:spPr>
          <a:xfrm>
            <a:off x="6700736" y="2860700"/>
            <a:ext cx="93555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0x??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E2F9B4EA-5BFA-BE52-C294-7C36571BD944}"/>
              </a:ext>
            </a:extLst>
          </p:cNvPr>
          <p:cNvSpPr/>
          <p:nvPr/>
        </p:nvSpPr>
        <p:spPr>
          <a:xfrm>
            <a:off x="6700736" y="3172787"/>
            <a:ext cx="93555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0x01</a:t>
            </a: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4A6080F0-E19E-A621-948F-305E9D4D1A7C}"/>
              </a:ext>
            </a:extLst>
          </p:cNvPr>
          <p:cNvCxnSpPr>
            <a:cxnSpLocks/>
          </p:cNvCxnSpPr>
          <p:nvPr/>
        </p:nvCxnSpPr>
        <p:spPr>
          <a:xfrm flipH="1" flipV="1">
            <a:off x="5718989" y="1785020"/>
            <a:ext cx="7586" cy="1572433"/>
          </a:xfrm>
          <a:prstGeom prst="straightConnector1">
            <a:avLst/>
          </a:prstGeom>
          <a:ln w="3175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5A9E46D7-E3FA-E987-6FDC-6F7889BABF0A}"/>
              </a:ext>
            </a:extLst>
          </p:cNvPr>
          <p:cNvGrpSpPr/>
          <p:nvPr/>
        </p:nvGrpSpPr>
        <p:grpSpPr>
          <a:xfrm>
            <a:off x="2317323" y="4155887"/>
            <a:ext cx="3742224" cy="312089"/>
            <a:chOff x="1085950" y="2250436"/>
            <a:chExt cx="3742224" cy="312089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D75DD32-68A9-1585-7E02-7468D2702401}"/>
                </a:ext>
              </a:extLst>
            </p:cNvPr>
            <p:cNvSpPr/>
            <p:nvPr/>
          </p:nvSpPr>
          <p:spPr>
            <a:xfrm>
              <a:off x="1085950" y="2250438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0x00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A0E4D4D-F470-F514-3244-4669A75D92F5}"/>
                </a:ext>
              </a:extLst>
            </p:cNvPr>
            <p:cNvSpPr/>
            <p:nvPr/>
          </p:nvSpPr>
          <p:spPr>
            <a:xfrm>
              <a:off x="2021506" y="2250437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0x00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BEEE6C0-9B6A-9851-58EC-9B709E7A79B5}"/>
                </a:ext>
              </a:extLst>
            </p:cNvPr>
            <p:cNvSpPr/>
            <p:nvPr/>
          </p:nvSpPr>
          <p:spPr>
            <a:xfrm>
              <a:off x="2957062" y="2250437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</a:t>
              </a:r>
              <a:r>
                <a:rPr lang="en-US" sz="2000" dirty="0">
                  <a:solidFill>
                    <a:srgbClr val="FF0000"/>
                  </a:solidFill>
                </a:rPr>
                <a:t>10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A3AE0D-A96B-6707-0548-A06B3A077A55}"/>
                </a:ext>
              </a:extLst>
            </p:cNvPr>
            <p:cNvSpPr/>
            <p:nvPr/>
          </p:nvSpPr>
          <p:spPr>
            <a:xfrm>
              <a:off x="3892618" y="2250436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</a:t>
              </a:r>
              <a:r>
                <a:rPr lang="en-US" sz="2000" dirty="0">
                  <a:solidFill>
                    <a:srgbClr val="FF0000"/>
                  </a:solidFill>
                </a:rPr>
                <a:t>00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9E0B362E-E407-E6F6-1C8A-75B240D87533}"/>
              </a:ext>
            </a:extLst>
          </p:cNvPr>
          <p:cNvSpPr txBox="1"/>
          <p:nvPr/>
        </p:nvSpPr>
        <p:spPr>
          <a:xfrm>
            <a:off x="7636292" y="3172787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0x0000</a:t>
            </a:r>
            <a:r>
              <a:rPr lang="en-US" dirty="0">
                <a:solidFill>
                  <a:srgbClr val="FF0000"/>
                </a:solidFill>
              </a:rPr>
              <a:t>1000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B0778BC-924F-472B-9C14-E68D9AD386ED}"/>
              </a:ext>
            </a:extLst>
          </p:cNvPr>
          <p:cNvSpPr txBox="1"/>
          <p:nvPr/>
        </p:nvSpPr>
        <p:spPr>
          <a:xfrm>
            <a:off x="7642384" y="2814961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0x00001001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6D6F702-EA19-A8F4-BEAA-97DEEFFBEC37}"/>
              </a:ext>
            </a:extLst>
          </p:cNvPr>
          <p:cNvSpPr txBox="1"/>
          <p:nvPr/>
        </p:nvSpPr>
        <p:spPr>
          <a:xfrm>
            <a:off x="7601638" y="2521762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0x00001002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81CC90F-5862-A602-F437-0498736E7890}"/>
              </a:ext>
            </a:extLst>
          </p:cNvPr>
          <p:cNvSpPr txBox="1"/>
          <p:nvPr/>
        </p:nvSpPr>
        <p:spPr>
          <a:xfrm>
            <a:off x="7607730" y="2163936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0x00001003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FFD8632-62A8-91EF-584D-3AC6FCBE602D}"/>
              </a:ext>
            </a:extLst>
          </p:cNvPr>
          <p:cNvSpPr/>
          <p:nvPr/>
        </p:nvSpPr>
        <p:spPr>
          <a:xfrm>
            <a:off x="6700736" y="1835224"/>
            <a:ext cx="93555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0x??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4ABD4AD-06F8-DBA8-3514-9D9DCD2F2487}"/>
              </a:ext>
            </a:extLst>
          </p:cNvPr>
          <p:cNvSpPr/>
          <p:nvPr/>
        </p:nvSpPr>
        <p:spPr>
          <a:xfrm>
            <a:off x="6700736" y="3756965"/>
            <a:ext cx="93555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0x??</a:t>
            </a:r>
          </a:p>
        </p:txBody>
      </p:sp>
      <p:sp>
        <p:nvSpPr>
          <p:cNvPr id="18" name="Bent Arrow 17">
            <a:extLst>
              <a:ext uri="{FF2B5EF4-FFF2-40B4-BE49-F238E27FC236}">
                <a16:creationId xmlns:a16="http://schemas.microsoft.com/office/drawing/2014/main" id="{B765AACE-8F78-5458-8B98-D9CA213A3CA1}"/>
              </a:ext>
            </a:extLst>
          </p:cNvPr>
          <p:cNvSpPr/>
          <p:nvPr/>
        </p:nvSpPr>
        <p:spPr>
          <a:xfrm rot="5400000" flipH="1">
            <a:off x="6817861" y="2749427"/>
            <a:ext cx="761925" cy="2278558"/>
          </a:xfrm>
          <a:prstGeom prst="bentArrow">
            <a:avLst>
              <a:gd name="adj1" fmla="val 9905"/>
              <a:gd name="adj2" fmla="val 14380"/>
              <a:gd name="adj3" fmla="val 25000"/>
              <a:gd name="adj4" fmla="val 4375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8BDB8A6-1B62-952C-5EC9-910B5AC9088C}"/>
              </a:ext>
            </a:extLst>
          </p:cNvPr>
          <p:cNvSpPr txBox="1"/>
          <p:nvPr/>
        </p:nvSpPr>
        <p:spPr>
          <a:xfrm>
            <a:off x="2350787" y="3825055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r0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5C3C226-47F1-C2EC-CCB2-6E597D12A842}"/>
              </a:ext>
            </a:extLst>
          </p:cNvPr>
          <p:cNvCxnSpPr>
            <a:cxnSpLocks/>
          </p:cNvCxnSpPr>
          <p:nvPr/>
        </p:nvCxnSpPr>
        <p:spPr>
          <a:xfrm flipH="1">
            <a:off x="5718989" y="3334489"/>
            <a:ext cx="999823" cy="0"/>
          </a:xfrm>
          <a:prstGeom prst="straightConnector1">
            <a:avLst/>
          </a:prstGeom>
          <a:ln w="31750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1676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1BE35-F839-A54A-9363-71A51C2022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72" y="119999"/>
            <a:ext cx="12034345" cy="715294"/>
          </a:xfrm>
        </p:spPr>
        <p:txBody>
          <a:bodyPr/>
          <a:lstStyle/>
          <a:p>
            <a:r>
              <a:rPr lang="en-US" sz="2800" dirty="0"/>
              <a:t>Storing 32-bit Registers To Memory, 8-bit – Storing different byte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89EB21E-4912-7C49-A8DD-0424272BD36C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41" name="Content Placeholder 6">
            <a:extLst>
              <a:ext uri="{FF2B5EF4-FFF2-40B4-BE49-F238E27FC236}">
                <a16:creationId xmlns:a16="http://schemas.microsoft.com/office/drawing/2014/main" id="{C2FEFF1B-5580-2C8E-FED9-96B6F119D206}"/>
              </a:ext>
            </a:extLst>
          </p:cNvPr>
          <p:cNvSpPr txBox="1">
            <a:spLocks/>
          </p:cNvSpPr>
          <p:nvPr/>
        </p:nvSpPr>
        <p:spPr>
          <a:xfrm>
            <a:off x="858252" y="1079818"/>
            <a:ext cx="9149175" cy="458315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B80F280-8F39-795F-F87B-A0CAA1A1FF32}"/>
              </a:ext>
            </a:extLst>
          </p:cNvPr>
          <p:cNvSpPr/>
          <p:nvPr/>
        </p:nvSpPr>
        <p:spPr>
          <a:xfrm>
            <a:off x="2353811" y="5646308"/>
            <a:ext cx="4056787" cy="9906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>
                <a:solidFill>
                  <a:schemeClr val="tx2"/>
                </a:solidFill>
              </a:rPr>
              <a:t>strb</a:t>
            </a:r>
            <a:r>
              <a:rPr lang="en-US" sz="2800" dirty="0">
                <a:solidFill>
                  <a:schemeClr val="tx2"/>
                </a:solidFill>
              </a:rPr>
              <a:t> r1, [r0]</a:t>
            </a:r>
            <a:endParaRPr lang="en-US" sz="2400" dirty="0">
              <a:solidFill>
                <a:schemeClr val="tx2"/>
              </a:solidFill>
            </a:endParaRP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F6579A6-0795-85C3-6D52-668C50E37353}"/>
              </a:ext>
            </a:extLst>
          </p:cNvPr>
          <p:cNvGrpSpPr/>
          <p:nvPr/>
        </p:nvGrpSpPr>
        <p:grpSpPr>
          <a:xfrm>
            <a:off x="2582429" y="2605047"/>
            <a:ext cx="3742224" cy="312089"/>
            <a:chOff x="1085950" y="2250436"/>
            <a:chExt cx="3742224" cy="312089"/>
          </a:xfrm>
        </p:grpSpPr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86B3BD69-6F50-A63A-4A88-1DCDE3A95204}"/>
                </a:ext>
              </a:extLst>
            </p:cNvPr>
            <p:cNvSpPr/>
            <p:nvPr/>
          </p:nvSpPr>
          <p:spPr>
            <a:xfrm>
              <a:off x="1085950" y="2250438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0x00</a:t>
              </a: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A715C6C4-5A67-128E-7100-79839E715D32}"/>
                </a:ext>
              </a:extLst>
            </p:cNvPr>
            <p:cNvSpPr/>
            <p:nvPr/>
          </p:nvSpPr>
          <p:spPr>
            <a:xfrm>
              <a:off x="2021506" y="2250437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0x04</a:t>
              </a: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711D818F-9F5B-FC91-E1DB-889E5ADE3C4A}"/>
                </a:ext>
              </a:extLst>
            </p:cNvPr>
            <p:cNvSpPr/>
            <p:nvPr/>
          </p:nvSpPr>
          <p:spPr>
            <a:xfrm>
              <a:off x="2957062" y="2250437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0x03</a:t>
              </a: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B512346A-D7A4-6313-893E-D5787413F4E4}"/>
                </a:ext>
              </a:extLst>
            </p:cNvPr>
            <p:cNvSpPr/>
            <p:nvPr/>
          </p:nvSpPr>
          <p:spPr>
            <a:xfrm>
              <a:off x="3892618" y="2250436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0x02</a:t>
              </a: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14A309EF-B51E-6E91-5D5F-1F2590D0BA3E}"/>
              </a:ext>
            </a:extLst>
          </p:cNvPr>
          <p:cNvSpPr txBox="1"/>
          <p:nvPr/>
        </p:nvSpPr>
        <p:spPr>
          <a:xfrm>
            <a:off x="6849410" y="2628858"/>
            <a:ext cx="2159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memory     address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880AC96-1050-C545-D2FA-9A3272DD88A6}"/>
              </a:ext>
            </a:extLst>
          </p:cNvPr>
          <p:cNvSpPr txBox="1"/>
          <p:nvPr/>
        </p:nvSpPr>
        <p:spPr>
          <a:xfrm>
            <a:off x="2600716" y="2283149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r1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A3BF13F3-73C0-3B4C-545D-6D494AA7D6C1}"/>
              </a:ext>
            </a:extLst>
          </p:cNvPr>
          <p:cNvSpPr/>
          <p:nvPr/>
        </p:nvSpPr>
        <p:spPr>
          <a:xfrm>
            <a:off x="6838621" y="3383688"/>
            <a:ext cx="93555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0x??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E1285D42-C5D1-6AF0-C134-316B626F1FF3}"/>
              </a:ext>
            </a:extLst>
          </p:cNvPr>
          <p:cNvSpPr/>
          <p:nvPr/>
        </p:nvSpPr>
        <p:spPr>
          <a:xfrm>
            <a:off x="6838621" y="3688251"/>
            <a:ext cx="93555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0x??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1A95C65F-D313-0E69-298B-6129E04FECA6}"/>
              </a:ext>
            </a:extLst>
          </p:cNvPr>
          <p:cNvSpPr/>
          <p:nvPr/>
        </p:nvSpPr>
        <p:spPr>
          <a:xfrm>
            <a:off x="6838621" y="3992814"/>
            <a:ext cx="93555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0x??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E2F9B4EA-5BFA-BE52-C294-7C36571BD944}"/>
              </a:ext>
            </a:extLst>
          </p:cNvPr>
          <p:cNvSpPr/>
          <p:nvPr/>
        </p:nvSpPr>
        <p:spPr>
          <a:xfrm>
            <a:off x="6838621" y="4304901"/>
            <a:ext cx="93555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0x02</a:t>
            </a: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4A6080F0-E19E-A621-948F-305E9D4D1A7C}"/>
              </a:ext>
            </a:extLst>
          </p:cNvPr>
          <p:cNvCxnSpPr>
            <a:cxnSpLocks/>
          </p:cNvCxnSpPr>
          <p:nvPr/>
        </p:nvCxnSpPr>
        <p:spPr>
          <a:xfrm flipH="1" flipV="1">
            <a:off x="5856874" y="2917134"/>
            <a:ext cx="7586" cy="1572433"/>
          </a:xfrm>
          <a:prstGeom prst="straightConnector1">
            <a:avLst/>
          </a:prstGeom>
          <a:ln w="3175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5A9E46D7-E3FA-E987-6FDC-6F7889BABF0A}"/>
              </a:ext>
            </a:extLst>
          </p:cNvPr>
          <p:cNvGrpSpPr/>
          <p:nvPr/>
        </p:nvGrpSpPr>
        <p:grpSpPr>
          <a:xfrm>
            <a:off x="2455208" y="5288001"/>
            <a:ext cx="3742224" cy="312089"/>
            <a:chOff x="1085950" y="2250436"/>
            <a:chExt cx="3742224" cy="312089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D75DD32-68A9-1585-7E02-7468D2702401}"/>
                </a:ext>
              </a:extLst>
            </p:cNvPr>
            <p:cNvSpPr/>
            <p:nvPr/>
          </p:nvSpPr>
          <p:spPr>
            <a:xfrm>
              <a:off x="1085950" y="2250438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0x00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A0E4D4D-F470-F514-3244-4669A75D92F5}"/>
                </a:ext>
              </a:extLst>
            </p:cNvPr>
            <p:cNvSpPr/>
            <p:nvPr/>
          </p:nvSpPr>
          <p:spPr>
            <a:xfrm>
              <a:off x="2021506" y="2250437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0x00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BEEE6C0-9B6A-9851-58EC-9B709E7A79B5}"/>
                </a:ext>
              </a:extLst>
            </p:cNvPr>
            <p:cNvSpPr/>
            <p:nvPr/>
          </p:nvSpPr>
          <p:spPr>
            <a:xfrm>
              <a:off x="2957062" y="2250437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</a:t>
              </a:r>
              <a:r>
                <a:rPr lang="en-US" sz="2000" dirty="0">
                  <a:solidFill>
                    <a:srgbClr val="FF0000"/>
                  </a:solidFill>
                </a:rPr>
                <a:t>10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A3AE0D-A96B-6707-0548-A06B3A077A55}"/>
                </a:ext>
              </a:extLst>
            </p:cNvPr>
            <p:cNvSpPr/>
            <p:nvPr/>
          </p:nvSpPr>
          <p:spPr>
            <a:xfrm>
              <a:off x="3892618" y="2250436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</a:t>
              </a:r>
              <a:r>
                <a:rPr lang="en-US" sz="2000" dirty="0">
                  <a:solidFill>
                    <a:srgbClr val="FF0000"/>
                  </a:solidFill>
                </a:rPr>
                <a:t>00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9E0B362E-E407-E6F6-1C8A-75B240D87533}"/>
              </a:ext>
            </a:extLst>
          </p:cNvPr>
          <p:cNvSpPr txBox="1"/>
          <p:nvPr/>
        </p:nvSpPr>
        <p:spPr>
          <a:xfrm>
            <a:off x="7774177" y="4304901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0x0000</a:t>
            </a:r>
            <a:r>
              <a:rPr lang="en-US" dirty="0">
                <a:solidFill>
                  <a:srgbClr val="FF0000"/>
                </a:solidFill>
              </a:rPr>
              <a:t>1000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B0778BC-924F-472B-9C14-E68D9AD386ED}"/>
              </a:ext>
            </a:extLst>
          </p:cNvPr>
          <p:cNvSpPr txBox="1"/>
          <p:nvPr/>
        </p:nvSpPr>
        <p:spPr>
          <a:xfrm>
            <a:off x="7780269" y="3947075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0x00001001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6D6F702-EA19-A8F4-BEAA-97DEEFFBEC37}"/>
              </a:ext>
            </a:extLst>
          </p:cNvPr>
          <p:cNvSpPr txBox="1"/>
          <p:nvPr/>
        </p:nvSpPr>
        <p:spPr>
          <a:xfrm>
            <a:off x="7739523" y="3653876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0x00001002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81CC90F-5862-A602-F437-0498736E7890}"/>
              </a:ext>
            </a:extLst>
          </p:cNvPr>
          <p:cNvSpPr txBox="1"/>
          <p:nvPr/>
        </p:nvSpPr>
        <p:spPr>
          <a:xfrm>
            <a:off x="7745615" y="3296050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0x00001003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FFD8632-62A8-91EF-584D-3AC6FCBE602D}"/>
              </a:ext>
            </a:extLst>
          </p:cNvPr>
          <p:cNvSpPr/>
          <p:nvPr/>
        </p:nvSpPr>
        <p:spPr>
          <a:xfrm>
            <a:off x="6838621" y="2967338"/>
            <a:ext cx="93555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0x??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4ABD4AD-06F8-DBA8-3514-9D9DCD2F2487}"/>
              </a:ext>
            </a:extLst>
          </p:cNvPr>
          <p:cNvSpPr/>
          <p:nvPr/>
        </p:nvSpPr>
        <p:spPr>
          <a:xfrm>
            <a:off x="6838621" y="4889079"/>
            <a:ext cx="93555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0x??</a:t>
            </a:r>
          </a:p>
        </p:txBody>
      </p:sp>
      <p:sp>
        <p:nvSpPr>
          <p:cNvPr id="18" name="Bent Arrow 17">
            <a:extLst>
              <a:ext uri="{FF2B5EF4-FFF2-40B4-BE49-F238E27FC236}">
                <a16:creationId xmlns:a16="http://schemas.microsoft.com/office/drawing/2014/main" id="{B765AACE-8F78-5458-8B98-D9CA213A3CA1}"/>
              </a:ext>
            </a:extLst>
          </p:cNvPr>
          <p:cNvSpPr/>
          <p:nvPr/>
        </p:nvSpPr>
        <p:spPr>
          <a:xfrm rot="5400000" flipH="1">
            <a:off x="6955746" y="3881541"/>
            <a:ext cx="761925" cy="2278558"/>
          </a:xfrm>
          <a:prstGeom prst="bentArrow">
            <a:avLst>
              <a:gd name="adj1" fmla="val 9905"/>
              <a:gd name="adj2" fmla="val 14380"/>
              <a:gd name="adj3" fmla="val 25000"/>
              <a:gd name="adj4" fmla="val 4375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8BDB8A6-1B62-952C-5EC9-910B5AC9088C}"/>
              </a:ext>
            </a:extLst>
          </p:cNvPr>
          <p:cNvSpPr txBox="1"/>
          <p:nvPr/>
        </p:nvSpPr>
        <p:spPr>
          <a:xfrm>
            <a:off x="2488672" y="4957169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r0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5C3C226-47F1-C2EC-CCB2-6E597D12A842}"/>
              </a:ext>
            </a:extLst>
          </p:cNvPr>
          <p:cNvCxnSpPr>
            <a:cxnSpLocks/>
          </p:cNvCxnSpPr>
          <p:nvPr/>
        </p:nvCxnSpPr>
        <p:spPr>
          <a:xfrm flipH="1">
            <a:off x="5856874" y="4466603"/>
            <a:ext cx="999823" cy="0"/>
          </a:xfrm>
          <a:prstGeom prst="straightConnector1">
            <a:avLst/>
          </a:prstGeom>
          <a:ln w="31750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323A7EB6-419F-9B0C-B0BB-F8AC959F943D}"/>
              </a:ext>
            </a:extLst>
          </p:cNvPr>
          <p:cNvGrpSpPr/>
          <p:nvPr/>
        </p:nvGrpSpPr>
        <p:grpSpPr>
          <a:xfrm>
            <a:off x="2582429" y="1669361"/>
            <a:ext cx="3742224" cy="312089"/>
            <a:chOff x="1085950" y="2250436"/>
            <a:chExt cx="3742224" cy="312089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B50C4E7-9ABA-32DC-B1C0-3683DD535A90}"/>
                </a:ext>
              </a:extLst>
            </p:cNvPr>
            <p:cNvSpPr/>
            <p:nvPr/>
          </p:nvSpPr>
          <p:spPr>
            <a:xfrm>
              <a:off x="1085950" y="2250438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0x04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87DD0C4-8FDA-DA4F-DC05-5D930FA91E42}"/>
                </a:ext>
              </a:extLst>
            </p:cNvPr>
            <p:cNvSpPr/>
            <p:nvPr/>
          </p:nvSpPr>
          <p:spPr>
            <a:xfrm>
              <a:off x="2021506" y="2250437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0x03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C49C85A-7C39-7912-EFDC-A3362856F002}"/>
                </a:ext>
              </a:extLst>
            </p:cNvPr>
            <p:cNvSpPr/>
            <p:nvPr/>
          </p:nvSpPr>
          <p:spPr>
            <a:xfrm>
              <a:off x="2957062" y="2250437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0x02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B7995B7-6A99-3842-664C-AE2ACB0A8214}"/>
                </a:ext>
              </a:extLst>
            </p:cNvPr>
            <p:cNvSpPr/>
            <p:nvPr/>
          </p:nvSpPr>
          <p:spPr>
            <a:xfrm>
              <a:off x="3892618" y="2250436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0x01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31109FCE-AB71-7B7F-54FE-46EED1BF1437}"/>
              </a:ext>
            </a:extLst>
          </p:cNvPr>
          <p:cNvSpPr txBox="1"/>
          <p:nvPr/>
        </p:nvSpPr>
        <p:spPr>
          <a:xfrm>
            <a:off x="2600716" y="1347463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r2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F4FF8AF-BF6D-C42D-E782-6E725B152AD0}"/>
              </a:ext>
            </a:extLst>
          </p:cNvPr>
          <p:cNvSpPr txBox="1"/>
          <p:nvPr/>
        </p:nvSpPr>
        <p:spPr>
          <a:xfrm>
            <a:off x="992563" y="2200962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0070C0"/>
                </a:solidFill>
              </a:rPr>
              <a:t>lsr</a:t>
            </a:r>
            <a:r>
              <a:rPr lang="en-US" dirty="0">
                <a:solidFill>
                  <a:srgbClr val="0070C0"/>
                </a:solidFill>
              </a:rPr>
              <a:t> r1, r2, 8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C196C4A-460B-9A59-72C2-042787983490}"/>
              </a:ext>
            </a:extLst>
          </p:cNvPr>
          <p:cNvCxnSpPr>
            <a:cxnSpLocks/>
          </p:cNvCxnSpPr>
          <p:nvPr/>
        </p:nvCxnSpPr>
        <p:spPr>
          <a:xfrm flipH="1" flipV="1">
            <a:off x="3129717" y="1981448"/>
            <a:ext cx="728825" cy="623599"/>
          </a:xfrm>
          <a:prstGeom prst="straightConnector1">
            <a:avLst/>
          </a:prstGeom>
          <a:ln w="31750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D1B89CC-0BBF-697D-58FF-30332869E659}"/>
              </a:ext>
            </a:extLst>
          </p:cNvPr>
          <p:cNvCxnSpPr>
            <a:cxnSpLocks/>
          </p:cNvCxnSpPr>
          <p:nvPr/>
        </p:nvCxnSpPr>
        <p:spPr>
          <a:xfrm flipH="1" flipV="1">
            <a:off x="4166902" y="1958339"/>
            <a:ext cx="728825" cy="623599"/>
          </a:xfrm>
          <a:prstGeom prst="straightConnector1">
            <a:avLst/>
          </a:prstGeom>
          <a:ln w="31750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A6568B9-B75B-BBFA-5C2E-1040CB7E9B3B}"/>
              </a:ext>
            </a:extLst>
          </p:cNvPr>
          <p:cNvCxnSpPr>
            <a:cxnSpLocks/>
          </p:cNvCxnSpPr>
          <p:nvPr/>
        </p:nvCxnSpPr>
        <p:spPr>
          <a:xfrm flipH="1" flipV="1">
            <a:off x="5015096" y="2004558"/>
            <a:ext cx="728825" cy="623599"/>
          </a:xfrm>
          <a:prstGeom prst="straightConnector1">
            <a:avLst/>
          </a:prstGeom>
          <a:ln w="31750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B837924C-37E7-102D-2BF8-74D0354B585C}"/>
              </a:ext>
            </a:extLst>
          </p:cNvPr>
          <p:cNvSpPr txBox="1"/>
          <p:nvPr/>
        </p:nvSpPr>
        <p:spPr>
          <a:xfrm>
            <a:off x="1524236" y="1645661"/>
            <a:ext cx="684803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0x00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43B8A49-834C-09FB-4DE7-54C3F4A15412}"/>
              </a:ext>
            </a:extLst>
          </p:cNvPr>
          <p:cNvCxnSpPr>
            <a:cxnSpLocks/>
          </p:cNvCxnSpPr>
          <p:nvPr/>
        </p:nvCxnSpPr>
        <p:spPr>
          <a:xfrm flipH="1" flipV="1">
            <a:off x="2184572" y="1995921"/>
            <a:ext cx="451775" cy="656560"/>
          </a:xfrm>
          <a:prstGeom prst="straightConnector1">
            <a:avLst/>
          </a:prstGeom>
          <a:ln w="31750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36EFF640-1E49-2290-939D-BB9D60CF0486}"/>
              </a:ext>
            </a:extLst>
          </p:cNvPr>
          <p:cNvSpPr txBox="1"/>
          <p:nvPr/>
        </p:nvSpPr>
        <p:spPr>
          <a:xfrm>
            <a:off x="4417006" y="1071199"/>
            <a:ext cx="5412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We want store this byte to memory location 0x1000</a:t>
            </a:r>
          </a:p>
        </p:txBody>
      </p:sp>
      <p:sp>
        <p:nvSpPr>
          <p:cNvPr id="32" name="Down Arrow 31">
            <a:extLst>
              <a:ext uri="{FF2B5EF4-FFF2-40B4-BE49-F238E27FC236}">
                <a16:creationId xmlns:a16="http://schemas.microsoft.com/office/drawing/2014/main" id="{C5C482EA-DAC8-A57B-A31A-57B320153CBD}"/>
              </a:ext>
            </a:extLst>
          </p:cNvPr>
          <p:cNvSpPr/>
          <p:nvPr/>
        </p:nvSpPr>
        <p:spPr>
          <a:xfrm>
            <a:off x="4895727" y="1432564"/>
            <a:ext cx="277852" cy="24854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95F6E61-8D15-DDD5-BE07-786917C16C34}"/>
              </a:ext>
            </a:extLst>
          </p:cNvPr>
          <p:cNvSpPr txBox="1"/>
          <p:nvPr/>
        </p:nvSpPr>
        <p:spPr>
          <a:xfrm>
            <a:off x="847300" y="3059668"/>
            <a:ext cx="2518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you could also do a </a:t>
            </a:r>
            <a:r>
              <a:rPr lang="en-US" dirty="0" err="1">
                <a:solidFill>
                  <a:srgbClr val="0070C0"/>
                </a:solidFill>
              </a:rPr>
              <a:t>ror</a:t>
            </a:r>
            <a:endParaRPr 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7957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46597B-5645-4145-B9D9-F53A5B3FCB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657" y="19756"/>
            <a:ext cx="10515600" cy="715294"/>
          </a:xfrm>
        </p:spPr>
        <p:txBody>
          <a:bodyPr/>
          <a:lstStyle/>
          <a:p>
            <a:r>
              <a:rPr lang="en-US" dirty="0" err="1"/>
              <a:t>ldr</a:t>
            </a:r>
            <a:r>
              <a:rPr lang="en-US" dirty="0"/>
              <a:t>/str practice - 1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5ACD6AA-5F18-9541-A6F0-EAA05D8C4624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211015" y="1063548"/>
            <a:ext cx="11632223" cy="4273384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r1 contains </a:t>
            </a:r>
            <a:r>
              <a:rPr lang="en-US" sz="22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the Address of X (defined as int X) 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in memory; r1 points at X</a:t>
            </a:r>
          </a:p>
          <a:p>
            <a:pPr marL="0" indent="0">
              <a:buNone/>
            </a:pP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r2 contains the 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Address of Y (defined as int *Y) 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in memory; r2 points at Y</a:t>
            </a:r>
          </a:p>
          <a:p>
            <a:pPr marL="0" indent="0">
              <a:buNone/>
            </a:pP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write Y = &amp;X;</a:t>
            </a: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	r1, [r2]       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y </a:t>
            </a:r>
            <a:r>
              <a:rPr lang="en-US" sz="18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 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&amp;x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053FDB8-9673-7E43-A38F-E67C5AF67BC7}"/>
              </a:ext>
            </a:extLst>
          </p:cNvPr>
          <p:cNvSpPr/>
          <p:nvPr/>
        </p:nvSpPr>
        <p:spPr>
          <a:xfrm>
            <a:off x="3184918" y="2744508"/>
            <a:ext cx="1447800" cy="591142"/>
          </a:xfrm>
          <a:prstGeom prst="rect">
            <a:avLst/>
          </a:prstGeom>
          <a:solidFill>
            <a:srgbClr val="92D050">
              <a:alpha val="39825"/>
            </a:srgbClr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i="1" dirty="0">
                <a:solidFill>
                  <a:schemeClr val="tx2"/>
                </a:solidFill>
              </a:rPr>
              <a:t>address of y</a:t>
            </a:r>
          </a:p>
          <a:p>
            <a:pPr algn="ctr"/>
            <a:r>
              <a:rPr lang="en-US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0x0100c</a:t>
            </a:r>
          </a:p>
          <a:p>
            <a:pPr algn="ctr"/>
            <a:endParaRPr lang="en-US" i="1" dirty="0">
              <a:solidFill>
                <a:schemeClr val="tx2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15952F-BE04-8E4C-A50D-8E120CFC45FB}"/>
              </a:ext>
            </a:extLst>
          </p:cNvPr>
          <p:cNvSpPr txBox="1"/>
          <p:nvPr/>
        </p:nvSpPr>
        <p:spPr>
          <a:xfrm>
            <a:off x="2761239" y="3551875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r1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B51A1FE-735C-3C42-9163-CF99E657A754}"/>
              </a:ext>
            </a:extLst>
          </p:cNvPr>
          <p:cNvSpPr txBox="1"/>
          <p:nvPr/>
        </p:nvSpPr>
        <p:spPr>
          <a:xfrm>
            <a:off x="2821082" y="2853952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r2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F983E02-431E-2047-9DE3-9B51AB57BB4B}"/>
              </a:ext>
            </a:extLst>
          </p:cNvPr>
          <p:cNvSpPr txBox="1"/>
          <p:nvPr/>
        </p:nvSpPr>
        <p:spPr>
          <a:xfrm>
            <a:off x="5609749" y="3678003"/>
            <a:ext cx="1859937" cy="338554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contents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815CB20-C27D-4B4F-9773-CE938B7416F7}"/>
              </a:ext>
            </a:extLst>
          </p:cNvPr>
          <p:cNvCxnSpPr>
            <a:cxnSpLocks/>
          </p:cNvCxnSpPr>
          <p:nvPr/>
        </p:nvCxnSpPr>
        <p:spPr>
          <a:xfrm>
            <a:off x="4630504" y="3851141"/>
            <a:ext cx="959176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A5BD856-1BB9-5E4C-A0B8-2E6B7FE59AAE}"/>
              </a:ext>
            </a:extLst>
          </p:cNvPr>
          <p:cNvCxnSpPr>
            <a:cxnSpLocks/>
            <a:endCxn id="37" idx="1"/>
          </p:cNvCxnSpPr>
          <p:nvPr/>
        </p:nvCxnSpPr>
        <p:spPr>
          <a:xfrm flipV="1">
            <a:off x="4634108" y="3153452"/>
            <a:ext cx="984779" cy="10296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E508F927-C13C-394B-9D29-ACA8B54F8C91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9225A92-BEAB-CBC6-EC6F-28127BD4DD3F}"/>
              </a:ext>
            </a:extLst>
          </p:cNvPr>
          <p:cNvSpPr txBox="1"/>
          <p:nvPr/>
        </p:nvSpPr>
        <p:spPr>
          <a:xfrm>
            <a:off x="5618887" y="4024288"/>
            <a:ext cx="1859937" cy="338554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??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B17DAD9-D516-5C44-282A-A1C2AFE646DC}"/>
              </a:ext>
            </a:extLst>
          </p:cNvPr>
          <p:cNvSpPr txBox="1"/>
          <p:nvPr/>
        </p:nvSpPr>
        <p:spPr>
          <a:xfrm>
            <a:off x="5618887" y="2984175"/>
            <a:ext cx="1859937" cy="338554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 contents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C93441F-C18B-1080-358D-5CAC969FCB77}"/>
              </a:ext>
            </a:extLst>
          </p:cNvPr>
          <p:cNvSpPr txBox="1"/>
          <p:nvPr/>
        </p:nvSpPr>
        <p:spPr>
          <a:xfrm>
            <a:off x="5618887" y="3329474"/>
            <a:ext cx="1859937" cy="338554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??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F77DA5E-8DD2-2F89-6AE0-88584CC061D2}"/>
              </a:ext>
            </a:extLst>
          </p:cNvPr>
          <p:cNvSpPr txBox="1"/>
          <p:nvPr/>
        </p:nvSpPr>
        <p:spPr>
          <a:xfrm>
            <a:off x="7424439" y="3364514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0x01008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C807513-DA45-A639-2E42-E7F8A0B46884}"/>
              </a:ext>
            </a:extLst>
          </p:cNvPr>
          <p:cNvSpPr txBox="1"/>
          <p:nvPr/>
        </p:nvSpPr>
        <p:spPr>
          <a:xfrm>
            <a:off x="7424439" y="2995182"/>
            <a:ext cx="3097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0x0100c    /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 this is y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E6DB617-402E-A872-420B-850CF03CDFD9}"/>
              </a:ext>
            </a:extLst>
          </p:cNvPr>
          <p:cNvSpPr txBox="1"/>
          <p:nvPr/>
        </p:nvSpPr>
        <p:spPr>
          <a:xfrm>
            <a:off x="7438071" y="3703068"/>
            <a:ext cx="2970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0x01004   // this is x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6A3239D-7EEC-2F6E-D458-0379D48FA3DA}"/>
              </a:ext>
            </a:extLst>
          </p:cNvPr>
          <p:cNvSpPr txBox="1"/>
          <p:nvPr/>
        </p:nvSpPr>
        <p:spPr>
          <a:xfrm>
            <a:off x="7469686" y="4014255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0x01000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C50A8594-8B68-AC55-9CFD-2E6C1E84E4DD}"/>
              </a:ext>
            </a:extLst>
          </p:cNvPr>
          <p:cNvSpPr/>
          <p:nvPr/>
        </p:nvSpPr>
        <p:spPr>
          <a:xfrm>
            <a:off x="3182704" y="3491164"/>
            <a:ext cx="1447800" cy="591142"/>
          </a:xfrm>
          <a:prstGeom prst="rect">
            <a:avLst/>
          </a:prstGeom>
          <a:solidFill>
            <a:srgbClr val="92D050">
              <a:alpha val="39825"/>
            </a:srgbClr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i="1" dirty="0">
                <a:solidFill>
                  <a:schemeClr val="tx2"/>
                </a:solidFill>
              </a:rPr>
              <a:t>address of x</a:t>
            </a:r>
          </a:p>
          <a:p>
            <a:pPr algn="ctr"/>
            <a:r>
              <a:rPr lang="en-US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0x01004</a:t>
            </a:r>
          </a:p>
          <a:p>
            <a:pPr algn="ctr"/>
            <a:endParaRPr lang="en-US" i="1" dirty="0">
              <a:solidFill>
                <a:schemeClr val="tx2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CD06F7F-18CB-959E-AB08-FE1FAB572246}"/>
              </a:ext>
            </a:extLst>
          </p:cNvPr>
          <p:cNvSpPr txBox="1"/>
          <p:nvPr/>
        </p:nvSpPr>
        <p:spPr>
          <a:xfrm>
            <a:off x="5616146" y="2633043"/>
            <a:ext cx="1859937" cy="338554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??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170DAEF-81AB-3B6A-5577-2D8D7D086B41}"/>
              </a:ext>
            </a:extLst>
          </p:cNvPr>
          <p:cNvSpPr txBox="1"/>
          <p:nvPr/>
        </p:nvSpPr>
        <p:spPr>
          <a:xfrm>
            <a:off x="7466945" y="2623010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0x01010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EC93274-8C21-4747-739F-B989D34D9F64}"/>
              </a:ext>
            </a:extLst>
          </p:cNvPr>
          <p:cNvSpPr txBox="1"/>
          <p:nvPr/>
        </p:nvSpPr>
        <p:spPr>
          <a:xfrm>
            <a:off x="5616146" y="2999087"/>
            <a:ext cx="1859937" cy="338554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0x01004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03FC9324-89FF-7565-ABE1-1B609013EDD0}"/>
              </a:ext>
            </a:extLst>
          </p:cNvPr>
          <p:cNvCxnSpPr>
            <a:cxnSpLocks/>
          </p:cNvCxnSpPr>
          <p:nvPr/>
        </p:nvCxnSpPr>
        <p:spPr>
          <a:xfrm flipV="1">
            <a:off x="4626884" y="3163748"/>
            <a:ext cx="1514391" cy="504280"/>
          </a:xfrm>
          <a:prstGeom prst="straightConnector1">
            <a:avLst/>
          </a:prstGeom>
          <a:ln w="254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6408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animBg="1"/>
      <p:bldP spid="34" grpId="0"/>
      <p:bldP spid="48" grpId="0" animBg="1"/>
    </p:bld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46597B-5645-4145-B9D9-F53A5B3FCB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777" y="100755"/>
            <a:ext cx="10515600" cy="715294"/>
          </a:xfrm>
        </p:spPr>
        <p:txBody>
          <a:bodyPr/>
          <a:lstStyle/>
          <a:p>
            <a:r>
              <a:rPr lang="en-US" dirty="0" err="1"/>
              <a:t>ldr</a:t>
            </a:r>
            <a:r>
              <a:rPr lang="en-US" dirty="0"/>
              <a:t>/str practice - 2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57A3006-70AE-5A41-A839-25DF9E502E2E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834984" y="941133"/>
            <a:ext cx="11017048" cy="5676933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r1 contains the </a:t>
            </a:r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Address of X (defined as int *X)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in memory r1 points at X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r2 contains the 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Address of Y (defined as int Y)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in memory; r2 points at Y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write Y = *X;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ldr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	r3, [r1]  // r3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 x (read 1)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ldr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	r0, [r3]  // r0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 *x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(read 2)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	r0, [r2]  // y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 *x</a:t>
            </a:r>
            <a:endParaRPr lang="en-US" sz="2000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508F927-C13C-394B-9D29-ACA8B54F8C91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99EE306-E8B8-AE7F-F7F2-F13A86F91338}"/>
              </a:ext>
            </a:extLst>
          </p:cNvPr>
          <p:cNvSpPr/>
          <p:nvPr/>
        </p:nvSpPr>
        <p:spPr>
          <a:xfrm>
            <a:off x="4535791" y="2672967"/>
            <a:ext cx="1447800" cy="591142"/>
          </a:xfrm>
          <a:prstGeom prst="rect">
            <a:avLst/>
          </a:prstGeom>
          <a:solidFill>
            <a:srgbClr val="92D050">
              <a:alpha val="39825"/>
            </a:srgbClr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i="1" dirty="0">
                <a:solidFill>
                  <a:schemeClr val="tx2"/>
                </a:solidFill>
              </a:rPr>
              <a:t>address of y</a:t>
            </a:r>
          </a:p>
          <a:p>
            <a:pPr algn="ctr"/>
            <a:r>
              <a:rPr lang="en-US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0x0100c</a:t>
            </a:r>
          </a:p>
          <a:p>
            <a:pPr algn="ctr"/>
            <a:endParaRPr lang="en-US" i="1" dirty="0">
              <a:solidFill>
                <a:schemeClr val="tx2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12B9668-378D-55BC-BE49-414AB1233E62}"/>
              </a:ext>
            </a:extLst>
          </p:cNvPr>
          <p:cNvSpPr txBox="1"/>
          <p:nvPr/>
        </p:nvSpPr>
        <p:spPr>
          <a:xfrm>
            <a:off x="4112112" y="3480334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r1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7059D62-6CFD-A6A8-DAEC-6E391D917CBC}"/>
              </a:ext>
            </a:extLst>
          </p:cNvPr>
          <p:cNvSpPr txBox="1"/>
          <p:nvPr/>
        </p:nvSpPr>
        <p:spPr>
          <a:xfrm>
            <a:off x="4171955" y="2782411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r2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EF2F4A7-E616-7FE0-244C-6A8986722957}"/>
              </a:ext>
            </a:extLst>
          </p:cNvPr>
          <p:cNvSpPr txBox="1"/>
          <p:nvPr/>
        </p:nvSpPr>
        <p:spPr>
          <a:xfrm>
            <a:off x="6960621" y="3620520"/>
            <a:ext cx="1859937" cy="338554"/>
          </a:xfrm>
          <a:prstGeom prst="rect">
            <a:avLst/>
          </a:prstGeom>
          <a:solidFill>
            <a:srgbClr val="2C895B"/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= 0x01010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FFA289B5-AEBC-1415-5A4F-D33FEF10F357}"/>
              </a:ext>
            </a:extLst>
          </p:cNvPr>
          <p:cNvCxnSpPr>
            <a:cxnSpLocks/>
          </p:cNvCxnSpPr>
          <p:nvPr/>
        </p:nvCxnSpPr>
        <p:spPr>
          <a:xfrm>
            <a:off x="5981377" y="3779600"/>
            <a:ext cx="959176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A05CBC7-E9F6-CD46-1F46-3705B963A227}"/>
              </a:ext>
            </a:extLst>
          </p:cNvPr>
          <p:cNvCxnSpPr>
            <a:cxnSpLocks/>
            <a:endCxn id="44" idx="1"/>
          </p:cNvCxnSpPr>
          <p:nvPr/>
        </p:nvCxnSpPr>
        <p:spPr>
          <a:xfrm flipV="1">
            <a:off x="5984981" y="3081911"/>
            <a:ext cx="984779" cy="10296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B97FBA10-FD00-C5DC-A281-6064A873651B}"/>
              </a:ext>
            </a:extLst>
          </p:cNvPr>
          <p:cNvSpPr txBox="1"/>
          <p:nvPr/>
        </p:nvSpPr>
        <p:spPr>
          <a:xfrm>
            <a:off x="6969760" y="3952747"/>
            <a:ext cx="1859937" cy="338554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??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BA8C7C4-7A2F-3138-2E42-11B6B1B78406}"/>
              </a:ext>
            </a:extLst>
          </p:cNvPr>
          <p:cNvSpPr txBox="1"/>
          <p:nvPr/>
        </p:nvSpPr>
        <p:spPr>
          <a:xfrm>
            <a:off x="6969760" y="2912634"/>
            <a:ext cx="1859937" cy="338554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 contents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B03F743-48ED-5411-6FB2-4DF5FBA13945}"/>
              </a:ext>
            </a:extLst>
          </p:cNvPr>
          <p:cNvSpPr txBox="1"/>
          <p:nvPr/>
        </p:nvSpPr>
        <p:spPr>
          <a:xfrm>
            <a:off x="6969760" y="3257933"/>
            <a:ext cx="1859937" cy="338554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??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FA3454A-95D8-EBE3-8345-F6CEE92FF232}"/>
              </a:ext>
            </a:extLst>
          </p:cNvPr>
          <p:cNvSpPr txBox="1"/>
          <p:nvPr/>
        </p:nvSpPr>
        <p:spPr>
          <a:xfrm>
            <a:off x="8775312" y="3292973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0x01008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1D73844-5CBA-D697-8A54-492EDC6361B3}"/>
              </a:ext>
            </a:extLst>
          </p:cNvPr>
          <p:cNvSpPr txBox="1"/>
          <p:nvPr/>
        </p:nvSpPr>
        <p:spPr>
          <a:xfrm>
            <a:off x="8775312" y="2923641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0x0100c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AC1A5A5-0328-3762-0B95-CEC700E60237}"/>
              </a:ext>
            </a:extLst>
          </p:cNvPr>
          <p:cNvSpPr txBox="1"/>
          <p:nvPr/>
        </p:nvSpPr>
        <p:spPr>
          <a:xfrm>
            <a:off x="8788944" y="3631527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0x01004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87BB409-1ABD-DCF0-4379-DED8AA885E23}"/>
              </a:ext>
            </a:extLst>
          </p:cNvPr>
          <p:cNvSpPr txBox="1"/>
          <p:nvPr/>
        </p:nvSpPr>
        <p:spPr>
          <a:xfrm>
            <a:off x="8820559" y="3942714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0x01000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F1979E99-43A4-1FE0-AA8B-F9165DC64800}"/>
              </a:ext>
            </a:extLst>
          </p:cNvPr>
          <p:cNvSpPr/>
          <p:nvPr/>
        </p:nvSpPr>
        <p:spPr>
          <a:xfrm>
            <a:off x="4533577" y="3419623"/>
            <a:ext cx="1447800" cy="591142"/>
          </a:xfrm>
          <a:prstGeom prst="rect">
            <a:avLst/>
          </a:prstGeom>
          <a:solidFill>
            <a:srgbClr val="92D050">
              <a:alpha val="39825"/>
            </a:srgbClr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i="1" dirty="0">
                <a:solidFill>
                  <a:schemeClr val="tx2"/>
                </a:solidFill>
              </a:rPr>
              <a:t>address of x</a:t>
            </a:r>
          </a:p>
          <a:p>
            <a:pPr algn="ctr"/>
            <a:r>
              <a:rPr lang="en-US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0x01004</a:t>
            </a:r>
          </a:p>
          <a:p>
            <a:pPr algn="ctr"/>
            <a:endParaRPr lang="en-US" i="1" dirty="0">
              <a:solidFill>
                <a:schemeClr val="tx2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A9FA7A7-C9D2-18AB-563B-F805492F2B28}"/>
              </a:ext>
            </a:extLst>
          </p:cNvPr>
          <p:cNvSpPr txBox="1"/>
          <p:nvPr/>
        </p:nvSpPr>
        <p:spPr>
          <a:xfrm>
            <a:off x="6967019" y="2561502"/>
            <a:ext cx="1859937" cy="338554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55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649AF6D-7666-3B8B-113A-35343A5C33F5}"/>
              </a:ext>
            </a:extLst>
          </p:cNvPr>
          <p:cNvSpPr txBox="1"/>
          <p:nvPr/>
        </p:nvSpPr>
        <p:spPr>
          <a:xfrm>
            <a:off x="8817818" y="2551469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0x01010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6E33CE5-22C2-C930-7332-4E4109EB8AF1}"/>
              </a:ext>
            </a:extLst>
          </p:cNvPr>
          <p:cNvSpPr txBox="1"/>
          <p:nvPr/>
        </p:nvSpPr>
        <p:spPr>
          <a:xfrm>
            <a:off x="6960621" y="2915910"/>
            <a:ext cx="1859937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55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9946F4F-6EEB-870C-43BB-7F4507F262FF}"/>
              </a:ext>
            </a:extLst>
          </p:cNvPr>
          <p:cNvSpPr/>
          <p:nvPr/>
        </p:nvSpPr>
        <p:spPr>
          <a:xfrm>
            <a:off x="4523935" y="1978364"/>
            <a:ext cx="1447800" cy="591142"/>
          </a:xfrm>
          <a:prstGeom prst="rect">
            <a:avLst/>
          </a:prstGeom>
          <a:solidFill>
            <a:srgbClr val="92D050">
              <a:alpha val="39825"/>
            </a:srgbClr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i="1" dirty="0">
                <a:solidFill>
                  <a:schemeClr val="tx2"/>
                </a:solidFill>
              </a:rPr>
              <a:t>?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9542A5B-9DB2-FAC2-1AE7-B82BEF201F0C}"/>
              </a:ext>
            </a:extLst>
          </p:cNvPr>
          <p:cNvSpPr txBox="1"/>
          <p:nvPr/>
        </p:nvSpPr>
        <p:spPr>
          <a:xfrm>
            <a:off x="4160099" y="2087808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r3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C2B7ADE1-D83A-8641-6532-DCA7948E1B17}"/>
              </a:ext>
            </a:extLst>
          </p:cNvPr>
          <p:cNvSpPr/>
          <p:nvPr/>
        </p:nvSpPr>
        <p:spPr>
          <a:xfrm>
            <a:off x="4539959" y="1976514"/>
            <a:ext cx="1447800" cy="591142"/>
          </a:xfrm>
          <a:prstGeom prst="rect">
            <a:avLst/>
          </a:prstGeom>
          <a:solidFill>
            <a:srgbClr val="2C895B"/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i="1" dirty="0">
                <a:solidFill>
                  <a:schemeClr val="bg1"/>
                </a:solidFill>
              </a:rPr>
              <a:t>0x01010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1C478D42-07A5-A91C-2622-8F6B03225C11}"/>
              </a:ext>
            </a:extLst>
          </p:cNvPr>
          <p:cNvSpPr txBox="1"/>
          <p:nvPr/>
        </p:nvSpPr>
        <p:spPr>
          <a:xfrm>
            <a:off x="4080497" y="42650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r0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2F195AB7-356D-0FE7-F1AE-3C2498CF3927}"/>
              </a:ext>
            </a:extLst>
          </p:cNvPr>
          <p:cNvSpPr/>
          <p:nvPr/>
        </p:nvSpPr>
        <p:spPr>
          <a:xfrm>
            <a:off x="4501962" y="4204315"/>
            <a:ext cx="1447800" cy="591142"/>
          </a:xfrm>
          <a:prstGeom prst="rect">
            <a:avLst/>
          </a:prstGeom>
          <a:solidFill>
            <a:srgbClr val="92D050">
              <a:alpha val="39825"/>
            </a:srgbClr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i="1" dirty="0">
                <a:solidFill>
                  <a:schemeClr val="tx2"/>
                </a:solidFill>
              </a:rPr>
              <a:t>?</a:t>
            </a:r>
            <a:endParaRPr lang="en-US" b="1" dirty="0">
              <a:solidFill>
                <a:schemeClr val="tx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en-US" i="1" dirty="0">
              <a:solidFill>
                <a:schemeClr val="tx2"/>
              </a:solidFill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CAF2F2E9-9682-53C9-5BCA-0AC616491EBF}"/>
              </a:ext>
            </a:extLst>
          </p:cNvPr>
          <p:cNvSpPr/>
          <p:nvPr/>
        </p:nvSpPr>
        <p:spPr>
          <a:xfrm>
            <a:off x="4491586" y="4204315"/>
            <a:ext cx="1447800" cy="591142"/>
          </a:xfrm>
          <a:prstGeom prst="rect">
            <a:avLst/>
          </a:prstGeom>
          <a:solidFill>
            <a:schemeClr val="accent5"/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i="1" dirty="0">
                <a:solidFill>
                  <a:schemeClr val="bg1"/>
                </a:solidFill>
              </a:rPr>
              <a:t>55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8F5E96A5-7F9D-17C6-0405-C5DD59A7B262}"/>
              </a:ext>
            </a:extLst>
          </p:cNvPr>
          <p:cNvCxnSpPr>
            <a:cxnSpLocks/>
          </p:cNvCxnSpPr>
          <p:nvPr/>
        </p:nvCxnSpPr>
        <p:spPr>
          <a:xfrm flipH="1" flipV="1">
            <a:off x="6022709" y="2540757"/>
            <a:ext cx="936159" cy="1154834"/>
          </a:xfrm>
          <a:prstGeom prst="straightConnector1">
            <a:avLst/>
          </a:prstGeom>
          <a:ln w="254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F6E56D13-3E79-C436-E3A7-AEBEDFEC0FD5}"/>
              </a:ext>
            </a:extLst>
          </p:cNvPr>
          <p:cNvCxnSpPr>
            <a:cxnSpLocks/>
            <a:endCxn id="61" idx="3"/>
          </p:cNvCxnSpPr>
          <p:nvPr/>
        </p:nvCxnSpPr>
        <p:spPr>
          <a:xfrm flipH="1">
            <a:off x="5939386" y="2811334"/>
            <a:ext cx="1070456" cy="1688552"/>
          </a:xfrm>
          <a:prstGeom prst="straightConnector1">
            <a:avLst/>
          </a:prstGeom>
          <a:ln w="254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E97F4DDD-BB4D-8189-E660-E425AE517F32}"/>
              </a:ext>
            </a:extLst>
          </p:cNvPr>
          <p:cNvCxnSpPr>
            <a:cxnSpLocks/>
          </p:cNvCxnSpPr>
          <p:nvPr/>
        </p:nvCxnSpPr>
        <p:spPr>
          <a:xfrm flipV="1">
            <a:off x="5934198" y="3118174"/>
            <a:ext cx="1209874" cy="1381712"/>
          </a:xfrm>
          <a:prstGeom prst="straightConnector1">
            <a:avLst/>
          </a:prstGeom>
          <a:ln w="254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27461DF-838D-E99D-247D-1C5936F174D4}"/>
              </a:ext>
            </a:extLst>
          </p:cNvPr>
          <p:cNvCxnSpPr>
            <a:cxnSpLocks/>
            <a:endCxn id="51" idx="1"/>
          </p:cNvCxnSpPr>
          <p:nvPr/>
        </p:nvCxnSpPr>
        <p:spPr>
          <a:xfrm>
            <a:off x="6022709" y="2246682"/>
            <a:ext cx="944310" cy="484097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1603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 animBg="1"/>
      <p:bldP spid="34" grpId="0"/>
      <p:bldP spid="55" grpId="0" animBg="1"/>
      <p:bldP spid="58" grpId="0" animBg="1"/>
      <p:bldP spid="61" grpId="0" animBg="1"/>
    </p:bld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D1E1FEE-4AF2-524C-8D81-BD42412043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10208"/>
            <a:ext cx="9799455" cy="436880"/>
          </a:xfrm>
        </p:spPr>
        <p:txBody>
          <a:bodyPr/>
          <a:lstStyle/>
          <a:p>
            <a:r>
              <a:rPr lang="en-US" dirty="0"/>
              <a:t>using </a:t>
            </a:r>
            <a:r>
              <a:rPr lang="en-US" dirty="0" err="1"/>
              <a:t>ldr</a:t>
            </a:r>
            <a:r>
              <a:rPr lang="en-US" dirty="0"/>
              <a:t>/str: array copy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BF8FDE7-54AE-1846-B73F-51C254A7FCB4}"/>
              </a:ext>
            </a:extLst>
          </p:cNvPr>
          <p:cNvSpPr/>
          <p:nvPr/>
        </p:nvSpPr>
        <p:spPr bwMode="auto">
          <a:xfrm>
            <a:off x="418974" y="827638"/>
            <a:ext cx="5731195" cy="4940618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#include &lt;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stdio.h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&gt;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#include &lt;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stdlib.h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&gt;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#define SZ 6</a:t>
            </a:r>
          </a:p>
          <a:p>
            <a:endParaRPr lang="en-US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void 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icpy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(int *, int *, int);</a:t>
            </a:r>
          </a:p>
          <a:p>
            <a:endParaRPr lang="en-US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int main(void)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{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int  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src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[SZ] = {1, 2, 3, 4, 5, 6};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int  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dst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[SZ];</a:t>
            </a:r>
            <a:b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endParaRPr lang="en-US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icpy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src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dst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SZ);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for (int 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0; 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&lt; SZ; 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++)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    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printf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("%d\n", *(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dst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+ 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));</a:t>
            </a:r>
          </a:p>
          <a:p>
            <a:endParaRPr lang="en-US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return EXIT_SUCCESS;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5E5BDA-EC34-7A42-90A1-3D6F736655E4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FBEC35A7-5AA9-9920-5857-0B1A2EA61BC5}"/>
              </a:ext>
            </a:extLst>
          </p:cNvPr>
          <p:cNvSpPr/>
          <p:nvPr/>
        </p:nvSpPr>
        <p:spPr bwMode="auto">
          <a:xfrm>
            <a:off x="6168289" y="1715492"/>
            <a:ext cx="5604737" cy="3230404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void 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icpy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(int *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src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int *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dst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int 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cnt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{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   int *end = 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src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+ 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cnt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endParaRPr lang="en-US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   if (</a:t>
            </a:r>
            <a:r>
              <a:rPr lang="en-US" dirty="0" err="1">
                <a:solidFill>
                  <a:srgbClr val="000000"/>
                </a:solidFill>
                <a:latin typeface="Menlo" panose="020B0609030804020204" pitchFamily="49" charset="0"/>
              </a:rPr>
              <a:t>cnt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&lt;= 0)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       return;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do {</a:t>
            </a:r>
            <a:endParaRPr lang="en-US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    *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dst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++ = *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src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++;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   } while (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src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&lt; end);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return;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059140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5AFE72B2-4B7F-F997-0163-B17FDAC21425}"/>
              </a:ext>
            </a:extLst>
          </p:cNvPr>
          <p:cNvSpPr/>
          <p:nvPr/>
        </p:nvSpPr>
        <p:spPr bwMode="auto">
          <a:xfrm>
            <a:off x="5705441" y="1132946"/>
            <a:ext cx="6222337" cy="414885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cmp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    r2, 0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ble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    .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Ldone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 </a:t>
            </a:r>
          </a:p>
          <a:p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sz="1600" dirty="0" err="1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lsl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    r2, r2, </a:t>
            </a:r>
            <a:r>
              <a:rPr lang="en-US" sz="1600" dirty="0">
                <a:solidFill>
                  <a:srgbClr val="00B050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 //convert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cnt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to int size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add     r3, r0, r2 // loop term pointer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Ldo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ldr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    r4, [r0]   // load from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src</a:t>
            </a:r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str     r4, [r1]   // store to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dest</a:t>
            </a:r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add     r0, r0, 4  //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src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++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add     r1, r1, 4  //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dst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++</a:t>
            </a:r>
          </a:p>
          <a:p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cmp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    r0, r3     //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src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&lt; term pointer?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blt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    .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Ldo</a:t>
            </a:r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.</a:t>
            </a:r>
            <a:r>
              <a:rPr lang="en-US" sz="1600" dirty="0" err="1">
                <a:solidFill>
                  <a:srgbClr val="000000"/>
                </a:solidFill>
                <a:latin typeface="Menlo" panose="020B0609030804020204" pitchFamily="49" charset="0"/>
              </a:rPr>
              <a:t>Ldone</a:t>
            </a:r>
            <a:r>
              <a:rPr 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: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   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D1E1FEE-4AF2-524C-8D81-BD42412043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75579"/>
            <a:ext cx="6792686" cy="715294"/>
          </a:xfrm>
        </p:spPr>
        <p:txBody>
          <a:bodyPr/>
          <a:lstStyle/>
          <a:p>
            <a:r>
              <a:rPr lang="en-US" dirty="0"/>
              <a:t>Base Register version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BF8FDE7-54AE-1846-B73F-51C254A7FCB4}"/>
              </a:ext>
            </a:extLst>
          </p:cNvPr>
          <p:cNvSpPr/>
          <p:nvPr/>
        </p:nvSpPr>
        <p:spPr bwMode="auto">
          <a:xfrm>
            <a:off x="773978" y="629102"/>
            <a:ext cx="4548793" cy="6117729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.arch armv6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.arm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fpu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vfp</a:t>
            </a:r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.syntax unified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.text     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.global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icpy</a:t>
            </a:r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.type  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icpy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%function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equ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FP_OFF, 12</a:t>
            </a:r>
          </a:p>
          <a:p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// r0 contains int *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src</a:t>
            </a:r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// r1 contains int *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dst</a:t>
            </a:r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// r2 contains int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cnt</a:t>
            </a:r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// r3 use as loop term pointer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// r4 use as temp</a:t>
            </a:r>
            <a:b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icpy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push    {r4, r5,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fp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lr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add    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fp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sp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FP_OFF</a:t>
            </a:r>
          </a:p>
          <a:p>
            <a:r>
              <a:rPr lang="en-US" sz="1600" dirty="0">
                <a:solidFill>
                  <a:srgbClr val="FF0000"/>
                </a:solidFill>
                <a:latin typeface="Menlo" panose="020B0609030804020204" pitchFamily="49" charset="0"/>
              </a:rPr>
              <a:t>// see right -&gt;</a:t>
            </a:r>
            <a:endParaRPr lang="en-US" sz="1600" dirty="0">
              <a:solidFill>
                <a:srgbClr val="FF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sub    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sp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fp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FP_OFF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pop     {r4, r5,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fp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lr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bx     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lr</a:t>
            </a:r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.size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icpy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(. -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icpy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.end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5E5BDA-EC34-7A42-90A1-3D6F736655E4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3" name="U-Turn Arrow 12">
            <a:extLst>
              <a:ext uri="{FF2B5EF4-FFF2-40B4-BE49-F238E27FC236}">
                <a16:creationId xmlns:a16="http://schemas.microsoft.com/office/drawing/2014/main" id="{4C3A8027-2CA0-EBA8-0EFC-C25B31B7E1C0}"/>
              </a:ext>
            </a:extLst>
          </p:cNvPr>
          <p:cNvSpPr/>
          <p:nvPr/>
        </p:nvSpPr>
        <p:spPr>
          <a:xfrm rot="16200000">
            <a:off x="4779025" y="3154546"/>
            <a:ext cx="2092331" cy="743363"/>
          </a:xfrm>
          <a:prstGeom prst="uturnArrow">
            <a:avLst>
              <a:gd name="adj1" fmla="val 4237"/>
              <a:gd name="adj2" fmla="val 10700"/>
              <a:gd name="adj3" fmla="val 25000"/>
              <a:gd name="adj4" fmla="val 43750"/>
              <a:gd name="adj5" fmla="val 5834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10E1F7-D155-9219-0320-B1611B373DC0}"/>
              </a:ext>
            </a:extLst>
          </p:cNvPr>
          <p:cNvSpPr txBox="1"/>
          <p:nvPr/>
        </p:nvSpPr>
        <p:spPr>
          <a:xfrm>
            <a:off x="8726230" y="4572394"/>
            <a:ext cx="1274708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loop guard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79F11DE-C2F2-8FAB-972C-744D3FEACA6E}"/>
              </a:ext>
            </a:extLst>
          </p:cNvPr>
          <p:cNvSpPr txBox="1"/>
          <p:nvPr/>
        </p:nvSpPr>
        <p:spPr>
          <a:xfrm>
            <a:off x="8328685" y="1273094"/>
            <a:ext cx="1672253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pre loop guard</a:t>
            </a:r>
          </a:p>
        </p:txBody>
      </p:sp>
    </p:spTree>
    <p:extLst>
      <p:ext uri="{BB962C8B-B14F-4D97-AF65-F5344CB8AC3E}">
        <p14:creationId xmlns:p14="http://schemas.microsoft.com/office/powerpoint/2010/main" val="1910257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619FE6AB-E81E-B444-B591-D0FED0BF917C}"/>
              </a:ext>
            </a:extLst>
          </p:cNvPr>
          <p:cNvSpPr/>
          <p:nvPr/>
        </p:nvSpPr>
        <p:spPr>
          <a:xfrm>
            <a:off x="544148" y="687203"/>
            <a:ext cx="10952912" cy="304278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B6B42E9-51EC-5946-974B-0187868341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817" y="16798"/>
            <a:ext cx="11521966" cy="593499"/>
          </a:xfrm>
        </p:spPr>
        <p:txBody>
          <a:bodyPr/>
          <a:lstStyle/>
          <a:p>
            <a:r>
              <a:rPr lang="en-US" dirty="0"/>
              <a:t>Load/Store: Register Base Addressing + Register Offset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F3948C1-6E57-4545-A59D-E0C27906CCA4}"/>
              </a:ext>
            </a:extLst>
          </p:cNvPr>
          <p:cNvSpPr/>
          <p:nvPr/>
        </p:nvSpPr>
        <p:spPr>
          <a:xfrm>
            <a:off x="4299138" y="934948"/>
            <a:ext cx="3146001" cy="6750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000000"/>
                </a:solidFill>
                <a:effectLst/>
                <a:ea typeface="Arial"/>
              </a:rPr>
              <a:t>32-bit memory</a:t>
            </a:r>
            <a:endParaRPr lang="en-US" sz="2400" dirty="0">
              <a:solidFill>
                <a:srgbClr val="000000"/>
              </a:solidFill>
              <a:effectLst/>
              <a:latin typeface="Arial"/>
              <a:ea typeface="Arial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7CAC8F8-F5D4-8447-839F-F37551C6D43A}"/>
              </a:ext>
            </a:extLst>
          </p:cNvPr>
          <p:cNvSpPr/>
          <p:nvPr/>
        </p:nvSpPr>
        <p:spPr>
          <a:xfrm>
            <a:off x="4532242" y="2765966"/>
            <a:ext cx="2862621" cy="67498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000000"/>
                </a:solidFill>
                <a:effectLst/>
                <a:ea typeface="Arial"/>
              </a:rPr>
              <a:t>register r0</a:t>
            </a:r>
            <a:endParaRPr lang="en-US" sz="2400" dirty="0">
              <a:solidFill>
                <a:srgbClr val="000000"/>
              </a:solidFill>
              <a:effectLst/>
              <a:latin typeface="Arial"/>
              <a:ea typeface="Arial"/>
            </a:endParaRPr>
          </a:p>
        </p:txBody>
      </p:sp>
      <p:sp>
        <p:nvSpPr>
          <p:cNvPr id="8" name="Down Arrow 7">
            <a:extLst>
              <a:ext uri="{FF2B5EF4-FFF2-40B4-BE49-F238E27FC236}">
                <a16:creationId xmlns:a16="http://schemas.microsoft.com/office/drawing/2014/main" id="{37190895-4F89-3540-98CE-DCCCB6E167D4}"/>
              </a:ext>
            </a:extLst>
          </p:cNvPr>
          <p:cNvSpPr/>
          <p:nvPr/>
        </p:nvSpPr>
        <p:spPr>
          <a:xfrm>
            <a:off x="5496571" y="1736442"/>
            <a:ext cx="680587" cy="859342"/>
          </a:xfrm>
          <a:prstGeom prst="downArrow">
            <a:avLst/>
          </a:prstGeom>
          <a:solidFill>
            <a:srgbClr val="0070C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E0672C6-6E2F-1246-838E-D16861B6BB89}"/>
              </a:ext>
            </a:extLst>
          </p:cNvPr>
          <p:cNvSpPr/>
          <p:nvPr/>
        </p:nvSpPr>
        <p:spPr>
          <a:xfrm>
            <a:off x="8234427" y="859650"/>
            <a:ext cx="3145096" cy="67498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000000"/>
                </a:solidFill>
                <a:effectLst/>
                <a:ea typeface="Arial"/>
              </a:rPr>
              <a:t>register r1 (address)</a:t>
            </a:r>
            <a:endParaRPr lang="en-US" sz="2400" dirty="0">
              <a:solidFill>
                <a:srgbClr val="000000"/>
              </a:solidFill>
              <a:effectLst/>
              <a:latin typeface="Arial"/>
              <a:ea typeface="Arial"/>
            </a:endParaRPr>
          </a:p>
        </p:txBody>
      </p:sp>
      <p:sp>
        <p:nvSpPr>
          <p:cNvPr id="5" name="Left Arrow 4">
            <a:extLst>
              <a:ext uri="{FF2B5EF4-FFF2-40B4-BE49-F238E27FC236}">
                <a16:creationId xmlns:a16="http://schemas.microsoft.com/office/drawing/2014/main" id="{2814B572-D0CB-8A4E-A07E-FD738CE58FF1}"/>
              </a:ext>
            </a:extLst>
          </p:cNvPr>
          <p:cNvSpPr/>
          <p:nvPr/>
        </p:nvSpPr>
        <p:spPr>
          <a:xfrm>
            <a:off x="7445139" y="1140317"/>
            <a:ext cx="734837" cy="269443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FE3FA5-0D7F-3744-92E4-AB3BD3E80B32}"/>
              </a:ext>
            </a:extLst>
          </p:cNvPr>
          <p:cNvSpPr txBox="1"/>
          <p:nvPr/>
        </p:nvSpPr>
        <p:spPr>
          <a:xfrm>
            <a:off x="671994" y="859650"/>
            <a:ext cx="3860249" cy="2581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tabLst>
                <a:tab pos="342900" algn="l"/>
                <a:tab pos="628650" algn="l"/>
              </a:tabLst>
            </a:pPr>
            <a:r>
              <a:rPr lang="en-US" sz="2400" b="1" dirty="0" err="1">
                <a:solidFill>
                  <a:srgbClr val="0070C0"/>
                </a:solidFill>
                <a:latin typeface="Consolas"/>
                <a:ea typeface="Calibri"/>
                <a:cs typeface="Calibri"/>
              </a:rPr>
              <a:t>ldr</a:t>
            </a:r>
            <a:r>
              <a:rPr lang="en-US" sz="2400" b="1" dirty="0">
                <a:solidFill>
                  <a:srgbClr val="0070C0"/>
                </a:solidFill>
                <a:latin typeface="Consolas"/>
                <a:ea typeface="Calibri"/>
                <a:cs typeface="Calibri"/>
              </a:rPr>
              <a:t>	r0, [r1, r4]</a:t>
            </a:r>
          </a:p>
          <a:p>
            <a:pPr>
              <a:lnSpc>
                <a:spcPct val="115000"/>
              </a:lnSpc>
              <a:tabLst>
                <a:tab pos="342900" algn="l"/>
                <a:tab pos="628650" algn="l"/>
              </a:tabLst>
            </a:pPr>
            <a:endParaRPr lang="en-US" b="1" dirty="0">
              <a:solidFill>
                <a:srgbClr val="000000"/>
              </a:solidFill>
              <a:latin typeface="Consolas"/>
              <a:ea typeface="Arial"/>
              <a:cs typeface="Calibri"/>
            </a:endParaRPr>
          </a:p>
          <a:p>
            <a:pPr>
              <a:lnSpc>
                <a:spcPct val="115000"/>
              </a:lnSpc>
              <a:tabLst>
                <a:tab pos="342900" algn="l"/>
                <a:tab pos="1600200" algn="l"/>
              </a:tabLst>
            </a:pPr>
            <a:r>
              <a:rPr lang="en-US" sz="2000" dirty="0">
                <a:solidFill>
                  <a:srgbClr val="000000"/>
                </a:solidFill>
                <a:latin typeface="Consolas"/>
                <a:ea typeface="Calibri"/>
                <a:cs typeface="Calibri"/>
              </a:rPr>
              <a:t>Copies a 32-bit word</a:t>
            </a:r>
            <a:endParaRPr lang="en-US" sz="2000" dirty="0">
              <a:solidFill>
                <a:srgbClr val="000000"/>
              </a:solidFill>
              <a:ea typeface="Arial"/>
              <a:cs typeface="Calibri"/>
            </a:endParaRPr>
          </a:p>
          <a:p>
            <a:pPr>
              <a:lnSpc>
                <a:spcPct val="115000"/>
              </a:lnSpc>
              <a:tabLst>
                <a:tab pos="342900" algn="l"/>
                <a:tab pos="1600200" algn="l"/>
              </a:tabLst>
            </a:pPr>
            <a:r>
              <a:rPr lang="en-US" sz="2000" dirty="0">
                <a:solidFill>
                  <a:srgbClr val="000000"/>
                </a:solidFill>
                <a:latin typeface="Consolas"/>
                <a:ea typeface="Calibri"/>
                <a:cs typeface="Calibri"/>
              </a:rPr>
              <a:t>from the memory location </a:t>
            </a:r>
          </a:p>
          <a:p>
            <a:pPr>
              <a:lnSpc>
                <a:spcPct val="115000"/>
              </a:lnSpc>
              <a:tabLst>
                <a:tab pos="342900" algn="l"/>
                <a:tab pos="1600200" algn="l"/>
              </a:tabLst>
            </a:pPr>
            <a:r>
              <a:rPr lang="en-US" sz="2000" dirty="0">
                <a:solidFill>
                  <a:srgbClr val="000000"/>
                </a:solidFill>
                <a:latin typeface="Consolas"/>
                <a:ea typeface="Arial"/>
                <a:cs typeface="Calibri"/>
              </a:rPr>
              <a:t>whose address is contained</a:t>
            </a:r>
          </a:p>
          <a:p>
            <a:pPr>
              <a:lnSpc>
                <a:spcPct val="115000"/>
              </a:lnSpc>
              <a:tabLst>
                <a:tab pos="342900" algn="l"/>
                <a:tab pos="1600200" algn="l"/>
              </a:tabLst>
            </a:pPr>
            <a:r>
              <a:rPr lang="en-US" sz="2000" dirty="0">
                <a:solidFill>
                  <a:srgbClr val="000000"/>
                </a:solidFill>
                <a:latin typeface="Consolas"/>
                <a:ea typeface="Arial"/>
                <a:cs typeface="Calibri"/>
              </a:rPr>
              <a:t>in r1 + r4 (r1 is a pointer) into register r0</a:t>
            </a:r>
            <a:endParaRPr lang="en-US" sz="2000" dirty="0">
              <a:solidFill>
                <a:srgbClr val="000000"/>
              </a:solidFill>
              <a:ea typeface="Arial"/>
              <a:cs typeface="Calibri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907FC23-65A2-A446-BB79-19622BF1C8EC}"/>
              </a:ext>
            </a:extLst>
          </p:cNvPr>
          <p:cNvGrpSpPr/>
          <p:nvPr/>
        </p:nvGrpSpPr>
        <p:grpSpPr>
          <a:xfrm>
            <a:off x="502498" y="3930695"/>
            <a:ext cx="10962231" cy="2695197"/>
            <a:chOff x="502498" y="3920756"/>
            <a:chExt cx="10962231" cy="2695197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3101E7C-518A-0346-9D9A-3F6B9427401A}"/>
                </a:ext>
              </a:extLst>
            </p:cNvPr>
            <p:cNvSpPr/>
            <p:nvPr/>
          </p:nvSpPr>
          <p:spPr>
            <a:xfrm>
              <a:off x="511817" y="3920756"/>
              <a:ext cx="10952912" cy="269519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70DF693-E3C0-B642-B002-BCC38B552352}"/>
                </a:ext>
              </a:extLst>
            </p:cNvPr>
            <p:cNvSpPr txBox="1"/>
            <p:nvPr/>
          </p:nvSpPr>
          <p:spPr>
            <a:xfrm>
              <a:off x="502498" y="3933340"/>
              <a:ext cx="4199240" cy="24858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0070C0"/>
                  </a:solidFill>
                  <a:latin typeface="Consolas"/>
                  <a:ea typeface="Calibri"/>
                  <a:cs typeface="Calibri"/>
                </a:rPr>
                <a:t>str	r0, [r1, r4]</a:t>
              </a:r>
              <a:endParaRPr lang="en-US" dirty="0"/>
            </a:p>
            <a:p>
              <a:endParaRPr lang="en-US" dirty="0"/>
            </a:p>
            <a:p>
              <a:pPr>
                <a:lnSpc>
                  <a:spcPct val="115000"/>
                </a:lnSpc>
                <a:tabLst>
                  <a:tab pos="342900" algn="l"/>
                  <a:tab pos="1600200" algn="l"/>
                </a:tabLst>
              </a:pPr>
              <a:r>
                <a:rPr lang="en-US" sz="2000" dirty="0">
                  <a:solidFill>
                    <a:srgbClr val="000000"/>
                  </a:solidFill>
                  <a:latin typeface="Consolas"/>
                  <a:ea typeface="Calibri"/>
                  <a:cs typeface="Calibri"/>
                </a:rPr>
                <a:t>Copies all 32 bits of the value held in register r0 to the 32-bit memory</a:t>
              </a:r>
              <a:r>
                <a:rPr lang="en-US" sz="2000" dirty="0">
                  <a:solidFill>
                    <a:srgbClr val="000000"/>
                  </a:solidFill>
                  <a:latin typeface="Arial"/>
                  <a:ea typeface="Calibri"/>
                  <a:cs typeface="Calibri"/>
                </a:rPr>
                <a:t> </a:t>
              </a:r>
              <a:r>
                <a:rPr lang="en-US" sz="2000" dirty="0">
                  <a:solidFill>
                    <a:srgbClr val="000000"/>
                  </a:solidFill>
                  <a:latin typeface="Consolas"/>
                  <a:ea typeface="Calibri"/>
                  <a:cs typeface="Calibri"/>
                </a:rPr>
                <a:t>location contained in register r1+r4 (r1 pointer)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1E0DCC8-9CA1-2D48-8DAD-EBD99D1178A1}"/>
                </a:ext>
              </a:extLst>
            </p:cNvPr>
            <p:cNvSpPr/>
            <p:nvPr/>
          </p:nvSpPr>
          <p:spPr>
            <a:xfrm>
              <a:off x="4532243" y="5786552"/>
              <a:ext cx="2967347" cy="62155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5000"/>
                </a:lnSpc>
              </a:pPr>
              <a:r>
                <a:rPr lang="en-US" sz="2400" dirty="0">
                  <a:solidFill>
                    <a:srgbClr val="000000"/>
                  </a:solidFill>
                  <a:ea typeface="Arial"/>
                </a:rPr>
                <a:t>32-bit memory</a:t>
              </a:r>
            </a:p>
          </p:txBody>
        </p:sp>
        <p:sp>
          <p:nvSpPr>
            <p:cNvPr id="12" name="Down Arrow 11">
              <a:extLst>
                <a:ext uri="{FF2B5EF4-FFF2-40B4-BE49-F238E27FC236}">
                  <a16:creationId xmlns:a16="http://schemas.microsoft.com/office/drawing/2014/main" id="{9B3D6252-7ED2-6D44-B1C4-8EABA3185683}"/>
                </a:ext>
              </a:extLst>
            </p:cNvPr>
            <p:cNvSpPr/>
            <p:nvPr/>
          </p:nvSpPr>
          <p:spPr>
            <a:xfrm>
              <a:off x="5562045" y="4921762"/>
              <a:ext cx="689377" cy="791321"/>
            </a:xfrm>
            <a:prstGeom prst="downArrow">
              <a:avLst/>
            </a:prstGeom>
            <a:solidFill>
              <a:srgbClr val="0070C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440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15BD97E-EED7-C04B-AA1A-0EAC022A897F}"/>
                </a:ext>
              </a:extLst>
            </p:cNvPr>
            <p:cNvSpPr/>
            <p:nvPr/>
          </p:nvSpPr>
          <p:spPr>
            <a:xfrm>
              <a:off x="4299138" y="4098667"/>
              <a:ext cx="3185715" cy="62155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400" dirty="0">
                  <a:solidFill>
                    <a:srgbClr val="000000"/>
                  </a:solidFill>
                  <a:ea typeface="Arial"/>
                </a:rPr>
                <a:t>r</a:t>
              </a:r>
              <a:r>
                <a:rPr lang="en-US" sz="2400" dirty="0">
                  <a:solidFill>
                    <a:srgbClr val="000000"/>
                  </a:solidFill>
                  <a:effectLst/>
                  <a:ea typeface="Arial"/>
                </a:rPr>
                <a:t>egister r0</a:t>
              </a:r>
              <a:endParaRPr lang="en-US" sz="2400" dirty="0">
                <a:solidFill>
                  <a:srgbClr val="000000"/>
                </a:solidFill>
                <a:effectLst/>
                <a:latin typeface="Arial"/>
                <a:ea typeface="Arial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D2469FE-92B5-694A-8A86-405E6437C0BF}"/>
                </a:ext>
              </a:extLst>
            </p:cNvPr>
            <p:cNvSpPr/>
            <p:nvPr/>
          </p:nvSpPr>
          <p:spPr>
            <a:xfrm>
              <a:off x="8234427" y="5786552"/>
              <a:ext cx="3145096" cy="67498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400" dirty="0">
                  <a:solidFill>
                    <a:srgbClr val="000000"/>
                  </a:solidFill>
                  <a:effectLst/>
                  <a:ea typeface="Arial"/>
                </a:rPr>
                <a:t>register r1 (address)</a:t>
              </a:r>
              <a:endParaRPr lang="en-US" sz="2400" dirty="0">
                <a:solidFill>
                  <a:srgbClr val="000000"/>
                </a:solidFill>
                <a:effectLst/>
                <a:latin typeface="Arial"/>
                <a:ea typeface="Arial"/>
              </a:endParaRPr>
            </a:p>
          </p:txBody>
        </p:sp>
        <p:sp>
          <p:nvSpPr>
            <p:cNvPr id="18" name="Left Arrow 17">
              <a:extLst>
                <a:ext uri="{FF2B5EF4-FFF2-40B4-BE49-F238E27FC236}">
                  <a16:creationId xmlns:a16="http://schemas.microsoft.com/office/drawing/2014/main" id="{DDA3709D-80C7-194D-AA47-E2EF29D472E5}"/>
                </a:ext>
              </a:extLst>
            </p:cNvPr>
            <p:cNvSpPr/>
            <p:nvPr/>
          </p:nvSpPr>
          <p:spPr>
            <a:xfrm>
              <a:off x="7499590" y="5991921"/>
              <a:ext cx="734837" cy="269443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091FD6E7-8DF1-DA4E-B27F-30FEDBFB35A5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4" name="Cross 3">
            <a:extLst>
              <a:ext uri="{FF2B5EF4-FFF2-40B4-BE49-F238E27FC236}">
                <a16:creationId xmlns:a16="http://schemas.microsoft.com/office/drawing/2014/main" id="{11ABBD23-B367-908F-8779-3349C5CFA809}"/>
              </a:ext>
            </a:extLst>
          </p:cNvPr>
          <p:cNvSpPr/>
          <p:nvPr/>
        </p:nvSpPr>
        <p:spPr>
          <a:xfrm>
            <a:off x="9618132" y="1605644"/>
            <a:ext cx="377686" cy="388830"/>
          </a:xfrm>
          <a:prstGeom prst="plus">
            <a:avLst>
              <a:gd name="adj" fmla="val 41304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2248F19-91ED-8237-AFED-24F202674558}"/>
              </a:ext>
            </a:extLst>
          </p:cNvPr>
          <p:cNvSpPr/>
          <p:nvPr/>
        </p:nvSpPr>
        <p:spPr>
          <a:xfrm>
            <a:off x="8214683" y="2074286"/>
            <a:ext cx="3145096" cy="60717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000000"/>
                </a:solidFill>
                <a:effectLst/>
                <a:ea typeface="Arial"/>
              </a:rPr>
              <a:t>R4 offset</a:t>
            </a:r>
            <a:endParaRPr lang="en-US" sz="1600" dirty="0">
              <a:solidFill>
                <a:srgbClr val="000000"/>
              </a:solidFill>
              <a:effectLst/>
              <a:latin typeface="Arial"/>
              <a:ea typeface="Arial"/>
            </a:endParaRPr>
          </a:p>
        </p:txBody>
      </p:sp>
      <p:sp>
        <p:nvSpPr>
          <p:cNvPr id="23" name="Cross 22">
            <a:extLst>
              <a:ext uri="{FF2B5EF4-FFF2-40B4-BE49-F238E27FC236}">
                <a16:creationId xmlns:a16="http://schemas.microsoft.com/office/drawing/2014/main" id="{2AC3BEB1-342F-088E-CA8F-4759EC6E83FD}"/>
              </a:ext>
            </a:extLst>
          </p:cNvPr>
          <p:cNvSpPr/>
          <p:nvPr/>
        </p:nvSpPr>
        <p:spPr>
          <a:xfrm>
            <a:off x="9429289" y="5304933"/>
            <a:ext cx="377686" cy="388830"/>
          </a:xfrm>
          <a:prstGeom prst="plus">
            <a:avLst>
              <a:gd name="adj" fmla="val 41304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833408C-9912-0D0D-004D-44DF0481CF2A}"/>
              </a:ext>
            </a:extLst>
          </p:cNvPr>
          <p:cNvSpPr/>
          <p:nvPr/>
        </p:nvSpPr>
        <p:spPr>
          <a:xfrm>
            <a:off x="8179976" y="4628113"/>
            <a:ext cx="3145096" cy="60717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000000"/>
                </a:solidFill>
                <a:effectLst/>
                <a:ea typeface="Arial"/>
              </a:rPr>
              <a:t>R4 offset</a:t>
            </a:r>
            <a:endParaRPr lang="en-US" sz="1600" dirty="0">
              <a:solidFill>
                <a:srgbClr val="000000"/>
              </a:solidFill>
              <a:effectLst/>
              <a:latin typeface="Arial"/>
              <a:ea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42778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0FE162A9-B5C7-0548-987F-324C99264692}"/>
              </a:ext>
            </a:extLst>
          </p:cNvPr>
          <p:cNvSpPr/>
          <p:nvPr/>
        </p:nvSpPr>
        <p:spPr>
          <a:xfrm>
            <a:off x="1640732" y="553612"/>
            <a:ext cx="8910535" cy="327159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6E44B7E-615A-0745-AB8B-85866618DF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110" y="145357"/>
            <a:ext cx="10515600" cy="498044"/>
          </a:xfrm>
        </p:spPr>
        <p:txBody>
          <a:bodyPr/>
          <a:lstStyle/>
          <a:p>
            <a:r>
              <a:rPr lang="en-US" dirty="0" err="1"/>
              <a:t>ldr</a:t>
            </a:r>
            <a:r>
              <a:rPr lang="en-US" dirty="0"/>
              <a:t>/str Base Register + Register Offset Addressing 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3193D122-7FB5-D847-BF4D-55AFF51F9311}"/>
              </a:ext>
            </a:extLst>
          </p:cNvPr>
          <p:cNvGraphicFramePr>
            <a:graphicFrameLocks noGrp="1"/>
          </p:cNvGraphicFramePr>
          <p:nvPr/>
        </p:nvGraphicFramePr>
        <p:xfrm>
          <a:off x="102765" y="5223277"/>
          <a:ext cx="11996405" cy="1403956"/>
        </p:xfrm>
        <a:graphic>
          <a:graphicData uri="http://schemas.openxmlformats.org/drawingml/2006/table">
            <a:tbl>
              <a:tblPr/>
              <a:tblGrid>
                <a:gridCol w="54815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561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586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15845">
                <a:tc>
                  <a:txBody>
                    <a:bodyPr/>
                    <a:lstStyle/>
                    <a:p>
                      <a:pPr marL="0" marR="0" algn="ctr" eaLnBrk="0" fontAlgn="base" hangingPunct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kern="12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Syntax</a:t>
                      </a:r>
                      <a:endParaRPr lang="en-US" sz="2400" b="0" i="0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eaLnBrk="0" fontAlgn="base" hangingPunct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kern="12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Address</a:t>
                      </a:r>
                      <a:endParaRPr lang="en-US" sz="2400" b="0" i="0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eaLnBrk="0" fontAlgn="base" hangingPunct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kern="12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Examples</a:t>
                      </a:r>
                      <a:endParaRPr lang="en-US" sz="2400" b="0" i="0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3355">
                <a:tc>
                  <a:txBody>
                    <a:bodyPr/>
                    <a:lstStyle/>
                    <a:p>
                      <a:pPr marL="0" marR="0" algn="ctr" eaLnBrk="0" fontAlgn="base" hangingPunct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kern="120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ldr</a:t>
                      </a:r>
                      <a:r>
                        <a:rPr lang="en-US" sz="2400" b="0" i="0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/str Rd, [Rn +/- Rm</a:t>
                      </a:r>
                      <a:r>
                        <a:rPr lang="en-US" sz="2400" b="0" i="0" kern="120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2400" b="0" i="0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]</a:t>
                      </a:r>
                    </a:p>
                  </a:txBody>
                  <a:tcPr marL="45720" marR="45720" marT="36830" marB="3683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eaLnBrk="0" fontAlgn="base" hangingPunct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Rn + or – Rm</a:t>
                      </a:r>
                    </a:p>
                  </a:txBody>
                  <a:tcPr marL="45720" marR="45720" marT="36830" marB="3683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eaLnBrk="0" fontAlgn="base" hangingPunct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sz="2400" b="0" i="0" kern="120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ldr</a:t>
                      </a:r>
                      <a:r>
                        <a:rPr lang="en-US" sz="2400" b="0" i="0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r0, [r5, r4]</a:t>
                      </a:r>
                      <a:r>
                        <a:rPr lang="en-US" sz="2400" b="0" i="0" kern="1200" baseline="30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</a:t>
                      </a:r>
                      <a:endParaRPr lang="en-US" sz="2400" b="0" i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  <a:p>
                      <a:pPr marL="0" marR="0" lvl="0" indent="0" eaLnBrk="0" fontAlgn="base" hangingPunct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sz="2400" b="0" i="0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str r1, </a:t>
                      </a:r>
                      <a:r>
                        <a:rPr lang="en-US" sz="2400" b="0" i="0" kern="12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[r5, r4]</a:t>
                      </a:r>
                    </a:p>
                  </a:txBody>
                  <a:tcPr marL="45720" marR="45720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503D1368-71DC-EF47-8C4A-9EB56CED5E11}"/>
              </a:ext>
            </a:extLst>
          </p:cNvPr>
          <p:cNvSpPr txBox="1"/>
          <p:nvPr/>
        </p:nvSpPr>
        <p:spPr>
          <a:xfrm>
            <a:off x="3464555" y="1728344"/>
            <a:ext cx="1282198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err="1">
                <a:solidFill>
                  <a:schemeClr val="tx2"/>
                </a:solidFill>
              </a:rPr>
              <a:t>ldr</a:t>
            </a:r>
            <a:r>
              <a:rPr lang="en-US" sz="2000" b="1" dirty="0">
                <a:solidFill>
                  <a:schemeClr val="tx2"/>
                </a:solidFill>
              </a:rPr>
              <a:t>/str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C3B4307-B5DD-4244-8C7A-991693A81F80}"/>
              </a:ext>
            </a:extLst>
          </p:cNvPr>
          <p:cNvSpPr txBox="1"/>
          <p:nvPr/>
        </p:nvSpPr>
        <p:spPr>
          <a:xfrm>
            <a:off x="5773827" y="1728344"/>
            <a:ext cx="605812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tx2"/>
                </a:solidFill>
              </a:rPr>
              <a:t>Rd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F33AC76-DDF4-FE41-8C0A-93CD9FE895FD}"/>
              </a:ext>
            </a:extLst>
          </p:cNvPr>
          <p:cNvSpPr txBox="1"/>
          <p:nvPr/>
        </p:nvSpPr>
        <p:spPr>
          <a:xfrm>
            <a:off x="5168015" y="1728344"/>
            <a:ext cx="605812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tx2"/>
                </a:solidFill>
              </a:rPr>
              <a:t>Rn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9023A53-0BAD-564C-8781-570657542A19}"/>
              </a:ext>
            </a:extLst>
          </p:cNvPr>
          <p:cNvSpPr txBox="1"/>
          <p:nvPr/>
        </p:nvSpPr>
        <p:spPr>
          <a:xfrm>
            <a:off x="4762717" y="1728344"/>
            <a:ext cx="385596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tx2"/>
                </a:solidFill>
              </a:rPr>
              <a:t>U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08F6DB39-2E74-E84C-92F9-B63E321A62DF}"/>
              </a:ext>
            </a:extLst>
          </p:cNvPr>
          <p:cNvCxnSpPr>
            <a:cxnSpLocks/>
          </p:cNvCxnSpPr>
          <p:nvPr/>
        </p:nvCxnSpPr>
        <p:spPr>
          <a:xfrm>
            <a:off x="6678759" y="2109715"/>
            <a:ext cx="0" cy="914755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DF9BC16-2651-CD4F-AA4B-1496E5A9EB62}"/>
              </a:ext>
            </a:extLst>
          </p:cNvPr>
          <p:cNvCxnSpPr>
            <a:stCxn id="25" idx="2"/>
          </p:cNvCxnSpPr>
          <p:nvPr/>
        </p:nvCxnSpPr>
        <p:spPr>
          <a:xfrm>
            <a:off x="5470921" y="2128454"/>
            <a:ext cx="0" cy="1269546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689CDA9-92E3-2F4E-B59D-88403DB99351}"/>
              </a:ext>
            </a:extLst>
          </p:cNvPr>
          <p:cNvCxnSpPr>
            <a:cxnSpLocks/>
          </p:cNvCxnSpPr>
          <p:nvPr/>
        </p:nvCxnSpPr>
        <p:spPr>
          <a:xfrm flipV="1">
            <a:off x="5470921" y="3383698"/>
            <a:ext cx="908718" cy="13683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16A10F03-A38E-2446-A01B-E9DDD1F8ABE7}"/>
              </a:ext>
            </a:extLst>
          </p:cNvPr>
          <p:cNvSpPr/>
          <p:nvPr/>
        </p:nvSpPr>
        <p:spPr>
          <a:xfrm>
            <a:off x="6360972" y="3004646"/>
            <a:ext cx="718457" cy="71845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2">
                    <a:lumMod val="10000"/>
                  </a:schemeClr>
                </a:solidFill>
              </a:rPr>
              <a:t>+ -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0F31996-0384-2241-B267-C0131FBA2DD9}"/>
              </a:ext>
            </a:extLst>
          </p:cNvPr>
          <p:cNvSpPr txBox="1"/>
          <p:nvPr/>
        </p:nvSpPr>
        <p:spPr>
          <a:xfrm>
            <a:off x="3838481" y="2774106"/>
            <a:ext cx="1242648" cy="707886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</a:rPr>
              <a:t>0     -Rm</a:t>
            </a:r>
          </a:p>
          <a:p>
            <a:r>
              <a:rPr lang="en-US" sz="2000" b="1" dirty="0">
                <a:solidFill>
                  <a:srgbClr val="0070C0"/>
                </a:solidFill>
              </a:rPr>
              <a:t>1     +Rm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53EE2F7-3DFE-E04B-AE59-7AF3A6D42205}"/>
              </a:ext>
            </a:extLst>
          </p:cNvPr>
          <p:cNvCxnSpPr>
            <a:cxnSpLocks/>
            <a:stCxn id="30" idx="0"/>
            <a:endCxn id="26" idx="2"/>
          </p:cNvCxnSpPr>
          <p:nvPr/>
        </p:nvCxnSpPr>
        <p:spPr>
          <a:xfrm flipV="1">
            <a:off x="4459805" y="2128454"/>
            <a:ext cx="495710" cy="645652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73411AB8-D715-A941-A05B-2AA9B14D7F95}"/>
              </a:ext>
            </a:extLst>
          </p:cNvPr>
          <p:cNvCxnSpPr>
            <a:cxnSpLocks/>
          </p:cNvCxnSpPr>
          <p:nvPr/>
        </p:nvCxnSpPr>
        <p:spPr>
          <a:xfrm>
            <a:off x="7079429" y="3376484"/>
            <a:ext cx="989260" cy="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8632B62D-1CE4-3E48-B24B-8530624D2809}"/>
              </a:ext>
            </a:extLst>
          </p:cNvPr>
          <p:cNvSpPr txBox="1"/>
          <p:nvPr/>
        </p:nvSpPr>
        <p:spPr>
          <a:xfrm>
            <a:off x="8068689" y="3176429"/>
            <a:ext cx="2255874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</a:rPr>
              <a:t>Memory Address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A3F195B-AA41-6D4A-89F0-8934C4F1CD6C}"/>
              </a:ext>
            </a:extLst>
          </p:cNvPr>
          <p:cNvSpPr txBox="1"/>
          <p:nvPr/>
        </p:nvSpPr>
        <p:spPr>
          <a:xfrm>
            <a:off x="1661632" y="1665494"/>
            <a:ext cx="17732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</a:rPr>
              <a:t>Instruction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0140879-89B2-C24A-89ED-A6C24872283A}"/>
              </a:ext>
            </a:extLst>
          </p:cNvPr>
          <p:cNvSpPr txBox="1"/>
          <p:nvPr/>
        </p:nvSpPr>
        <p:spPr>
          <a:xfrm>
            <a:off x="4897439" y="695123"/>
            <a:ext cx="2390398" cy="707886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</a:rPr>
              <a:t>Source for str</a:t>
            </a:r>
          </a:p>
          <a:p>
            <a:r>
              <a:rPr lang="en-US" sz="2000" b="1" dirty="0">
                <a:solidFill>
                  <a:srgbClr val="0070C0"/>
                </a:solidFill>
              </a:rPr>
              <a:t>Destination for </a:t>
            </a:r>
            <a:r>
              <a:rPr lang="en-US" sz="2000" b="1" dirty="0" err="1">
                <a:solidFill>
                  <a:srgbClr val="0070C0"/>
                </a:solidFill>
              </a:rPr>
              <a:t>ldr</a:t>
            </a:r>
            <a:endParaRPr lang="en-US" sz="2000" b="1" dirty="0">
              <a:solidFill>
                <a:srgbClr val="0070C0"/>
              </a:solidFill>
            </a:endParaRP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1A6EE6D-6EDD-5048-95FA-5837A678A1CB}"/>
              </a:ext>
            </a:extLst>
          </p:cNvPr>
          <p:cNvCxnSpPr>
            <a:cxnSpLocks/>
          </p:cNvCxnSpPr>
          <p:nvPr/>
        </p:nvCxnSpPr>
        <p:spPr>
          <a:xfrm>
            <a:off x="6100968" y="1405239"/>
            <a:ext cx="0" cy="33454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EE20BD47-5236-2843-81DE-366C4BEEAC2D}"/>
              </a:ext>
            </a:extLst>
          </p:cNvPr>
          <p:cNvSpPr txBox="1"/>
          <p:nvPr/>
        </p:nvSpPr>
        <p:spPr>
          <a:xfrm>
            <a:off x="6379639" y="1728344"/>
            <a:ext cx="598241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Rm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E45FBFE-B72D-724F-AF56-B843EBF3FEBF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4DFF7CCE-3F02-2F7D-6471-2D48796EF7F1}"/>
              </a:ext>
            </a:extLst>
          </p:cNvPr>
          <p:cNvSpPr txBox="1">
            <a:spLocks/>
          </p:cNvSpPr>
          <p:nvPr/>
        </p:nvSpPr>
        <p:spPr>
          <a:xfrm>
            <a:off x="600013" y="3987427"/>
            <a:ext cx="11001907" cy="110102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200" b="1" dirty="0">
                <a:solidFill>
                  <a:srgbClr val="0070C0"/>
                </a:solidFill>
              </a:rPr>
              <a:t>Pointer Address = Base Register + Register Offset</a:t>
            </a:r>
          </a:p>
          <a:p>
            <a:pPr lvl="1"/>
            <a:r>
              <a:rPr lang="en-US" sz="2200" b="1" dirty="0">
                <a:solidFill>
                  <a:srgbClr val="0070C0"/>
                </a:solidFill>
              </a:rPr>
              <a:t>Unsigned</a:t>
            </a:r>
            <a:r>
              <a:rPr lang="en-US" sz="2200" dirty="0"/>
              <a:t> offset integer </a:t>
            </a:r>
            <a:r>
              <a:rPr lang="en-US" sz="2200" b="1" dirty="0">
                <a:solidFill>
                  <a:schemeClr val="accent5"/>
                </a:solidFill>
              </a:rPr>
              <a:t>in a register </a:t>
            </a:r>
            <a:r>
              <a:rPr lang="en-US" sz="2200" b="1" dirty="0">
                <a:solidFill>
                  <a:srgbClr val="FF0000"/>
                </a:solidFill>
              </a:rPr>
              <a:t>(bytes) </a:t>
            </a:r>
            <a:r>
              <a:rPr lang="en-US" sz="2200" dirty="0"/>
              <a:t>is either added/subtracted from the </a:t>
            </a:r>
            <a:r>
              <a:rPr lang="en-US" sz="2200" b="1" dirty="0"/>
              <a:t>pointer address </a:t>
            </a:r>
            <a:r>
              <a:rPr lang="en-US" sz="2200" dirty="0"/>
              <a:t>in the </a:t>
            </a:r>
            <a:r>
              <a:rPr lang="en-US" sz="2200" b="1" dirty="0">
                <a:solidFill>
                  <a:schemeClr val="accent5"/>
                </a:solidFill>
              </a:rPr>
              <a:t>base register</a:t>
            </a:r>
          </a:p>
        </p:txBody>
      </p:sp>
    </p:spTree>
    <p:extLst>
      <p:ext uri="{BB962C8B-B14F-4D97-AF65-F5344CB8AC3E}">
        <p14:creationId xmlns:p14="http://schemas.microsoft.com/office/powerpoint/2010/main" val="3192860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46597B-5645-4145-B9D9-F53A5B3FCB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657" y="19756"/>
            <a:ext cx="10515600" cy="715294"/>
          </a:xfrm>
        </p:spPr>
        <p:txBody>
          <a:bodyPr/>
          <a:lstStyle/>
          <a:p>
            <a:r>
              <a:rPr lang="en-US" dirty="0" err="1"/>
              <a:t>ldr</a:t>
            </a:r>
            <a:r>
              <a:rPr lang="en-US" dirty="0"/>
              <a:t>/str practice - 3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57A3006-70AE-5A41-A839-25DF9E502E2E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37322" y="735050"/>
            <a:ext cx="11256447" cy="5932450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r1 contains </a:t>
            </a:r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Address of X (defined as int *X)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in memory; r1 points at X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r2 contains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Address of Y (defined as int Y[2])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in memory; r2 points at &amp;(Y[0])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write *X  = Y[1];</a:t>
            </a: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sz="2000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ldr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r0, [r2, 4]       // r0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 y[1]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ldr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r3, [r1]          // r3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 x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    r0, [r3]         // *x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 y[1]</a:t>
            </a:r>
            <a:endParaRPr lang="en-US" sz="2000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508F927-C13C-394B-9D29-ACA8B54F8C91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C4B3027-53ED-0B48-9433-C196846BF638}"/>
              </a:ext>
            </a:extLst>
          </p:cNvPr>
          <p:cNvSpPr/>
          <p:nvPr/>
        </p:nvSpPr>
        <p:spPr>
          <a:xfrm>
            <a:off x="4324260" y="2766018"/>
            <a:ext cx="1447800" cy="591142"/>
          </a:xfrm>
          <a:prstGeom prst="rect">
            <a:avLst/>
          </a:prstGeom>
          <a:solidFill>
            <a:srgbClr val="92D050">
              <a:alpha val="39825"/>
            </a:srgbClr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i="1" dirty="0">
                <a:solidFill>
                  <a:schemeClr val="tx2"/>
                </a:solidFill>
              </a:rPr>
              <a:t>address of y</a:t>
            </a:r>
          </a:p>
          <a:p>
            <a:pPr algn="ctr"/>
            <a:r>
              <a:rPr lang="en-US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0x0100c</a:t>
            </a:r>
          </a:p>
          <a:p>
            <a:pPr algn="ctr"/>
            <a:endParaRPr lang="en-US" i="1" dirty="0">
              <a:solidFill>
                <a:schemeClr val="tx2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29B199E-3D80-C301-2A43-C82DD4A05D1E}"/>
              </a:ext>
            </a:extLst>
          </p:cNvPr>
          <p:cNvSpPr txBox="1"/>
          <p:nvPr/>
        </p:nvSpPr>
        <p:spPr>
          <a:xfrm>
            <a:off x="3900581" y="3573385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r1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694F59B-9B16-28FA-E9A0-EE591F9A28C4}"/>
              </a:ext>
            </a:extLst>
          </p:cNvPr>
          <p:cNvSpPr txBox="1"/>
          <p:nvPr/>
        </p:nvSpPr>
        <p:spPr>
          <a:xfrm>
            <a:off x="3960424" y="2875462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r2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6F05895-0A1C-9E2C-98AA-795CBF2375E3}"/>
              </a:ext>
            </a:extLst>
          </p:cNvPr>
          <p:cNvSpPr txBox="1"/>
          <p:nvPr/>
        </p:nvSpPr>
        <p:spPr>
          <a:xfrm>
            <a:off x="6749091" y="3699513"/>
            <a:ext cx="1859937" cy="338554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= 0x01000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8EC889CD-82D3-D8D4-D61B-B0CC3BEA7E33}"/>
              </a:ext>
            </a:extLst>
          </p:cNvPr>
          <p:cNvCxnSpPr>
            <a:cxnSpLocks/>
          </p:cNvCxnSpPr>
          <p:nvPr/>
        </p:nvCxnSpPr>
        <p:spPr>
          <a:xfrm>
            <a:off x="5769846" y="3872651"/>
            <a:ext cx="959176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A3E99693-0057-51D1-8E92-48AFB0B7131C}"/>
              </a:ext>
            </a:extLst>
          </p:cNvPr>
          <p:cNvCxnSpPr>
            <a:cxnSpLocks/>
            <a:endCxn id="44" idx="1"/>
          </p:cNvCxnSpPr>
          <p:nvPr/>
        </p:nvCxnSpPr>
        <p:spPr>
          <a:xfrm flipV="1">
            <a:off x="5773450" y="3174962"/>
            <a:ext cx="984779" cy="10296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9091E924-0A53-8E82-55BC-E41019429CF7}"/>
              </a:ext>
            </a:extLst>
          </p:cNvPr>
          <p:cNvSpPr txBox="1"/>
          <p:nvPr/>
        </p:nvSpPr>
        <p:spPr>
          <a:xfrm>
            <a:off x="6758229" y="4045798"/>
            <a:ext cx="1859937" cy="338554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??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521EFD4-E445-A54B-831E-C0B6A00225CA}"/>
              </a:ext>
            </a:extLst>
          </p:cNvPr>
          <p:cNvSpPr txBox="1"/>
          <p:nvPr/>
        </p:nvSpPr>
        <p:spPr>
          <a:xfrm>
            <a:off x="6758229" y="3005685"/>
            <a:ext cx="1859937" cy="338554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Y[0] contents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7D1F90C-E242-269C-5DBE-AAAC96DA1CC2}"/>
              </a:ext>
            </a:extLst>
          </p:cNvPr>
          <p:cNvSpPr txBox="1"/>
          <p:nvPr/>
        </p:nvSpPr>
        <p:spPr>
          <a:xfrm>
            <a:off x="6758229" y="3350984"/>
            <a:ext cx="1859937" cy="338554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??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4A1E3AB-F270-1BAA-D3EF-71E8C9D9EFD4}"/>
              </a:ext>
            </a:extLst>
          </p:cNvPr>
          <p:cNvSpPr txBox="1"/>
          <p:nvPr/>
        </p:nvSpPr>
        <p:spPr>
          <a:xfrm>
            <a:off x="8563781" y="3386024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0x01008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B7E7104-1296-73D5-6D25-39BED26CB80A}"/>
              </a:ext>
            </a:extLst>
          </p:cNvPr>
          <p:cNvSpPr txBox="1"/>
          <p:nvPr/>
        </p:nvSpPr>
        <p:spPr>
          <a:xfrm>
            <a:off x="8563781" y="3016692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0x0100c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B082672-E5FC-ACFD-7E76-18DC859CA74F}"/>
              </a:ext>
            </a:extLst>
          </p:cNvPr>
          <p:cNvSpPr txBox="1"/>
          <p:nvPr/>
        </p:nvSpPr>
        <p:spPr>
          <a:xfrm>
            <a:off x="8577413" y="3724578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0x01004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8C0F90F-BB67-8DF3-6C91-459A78660A63}"/>
              </a:ext>
            </a:extLst>
          </p:cNvPr>
          <p:cNvSpPr txBox="1"/>
          <p:nvPr/>
        </p:nvSpPr>
        <p:spPr>
          <a:xfrm>
            <a:off x="8609028" y="4035765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0x01000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E75FDC24-466B-0C48-EF58-E518D3646BC4}"/>
              </a:ext>
            </a:extLst>
          </p:cNvPr>
          <p:cNvSpPr/>
          <p:nvPr/>
        </p:nvSpPr>
        <p:spPr>
          <a:xfrm>
            <a:off x="4322046" y="3512674"/>
            <a:ext cx="1447800" cy="591142"/>
          </a:xfrm>
          <a:prstGeom prst="rect">
            <a:avLst/>
          </a:prstGeom>
          <a:solidFill>
            <a:srgbClr val="92D050">
              <a:alpha val="39825"/>
            </a:srgbClr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i="1" dirty="0">
                <a:solidFill>
                  <a:schemeClr val="tx2"/>
                </a:solidFill>
              </a:rPr>
              <a:t>address of x</a:t>
            </a:r>
          </a:p>
          <a:p>
            <a:pPr algn="ctr"/>
            <a:r>
              <a:rPr lang="en-US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0x01004</a:t>
            </a:r>
          </a:p>
          <a:p>
            <a:pPr algn="ctr"/>
            <a:endParaRPr lang="en-US" i="1" dirty="0">
              <a:solidFill>
                <a:schemeClr val="tx2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102DD16-21DA-644B-5D81-B516A7EA56D0}"/>
              </a:ext>
            </a:extLst>
          </p:cNvPr>
          <p:cNvSpPr txBox="1"/>
          <p:nvPr/>
        </p:nvSpPr>
        <p:spPr>
          <a:xfrm>
            <a:off x="6755488" y="2654553"/>
            <a:ext cx="1859937" cy="338554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Y[1] contents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5710E38-3FCC-0E10-966E-E0F4D962F6B1}"/>
              </a:ext>
            </a:extLst>
          </p:cNvPr>
          <p:cNvSpPr txBox="1"/>
          <p:nvPr/>
        </p:nvSpPr>
        <p:spPr>
          <a:xfrm>
            <a:off x="8606287" y="2644520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0x01010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0ABB558-0F1E-C3EE-7419-A3D31BD57DDA}"/>
              </a:ext>
            </a:extLst>
          </p:cNvPr>
          <p:cNvSpPr txBox="1"/>
          <p:nvPr/>
        </p:nvSpPr>
        <p:spPr>
          <a:xfrm>
            <a:off x="6733284" y="4044812"/>
            <a:ext cx="1859937" cy="338554"/>
          </a:xfrm>
          <a:prstGeom prst="rect">
            <a:avLst/>
          </a:prstGeom>
          <a:solidFill>
            <a:srgbClr val="2C895B"/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Y[1] contents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64F088B7-D6FA-DAAF-EE9D-49E4902BB555}"/>
              </a:ext>
            </a:extLst>
          </p:cNvPr>
          <p:cNvSpPr/>
          <p:nvPr/>
        </p:nvSpPr>
        <p:spPr>
          <a:xfrm>
            <a:off x="4312404" y="2071415"/>
            <a:ext cx="1447800" cy="591142"/>
          </a:xfrm>
          <a:prstGeom prst="rect">
            <a:avLst/>
          </a:prstGeom>
          <a:solidFill>
            <a:srgbClr val="92D050">
              <a:alpha val="39825"/>
            </a:srgbClr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i="1" dirty="0">
                <a:solidFill>
                  <a:schemeClr val="tx2"/>
                </a:solidFill>
              </a:rPr>
              <a:t>?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F77168C-4BD3-ECB2-565B-7FB165F5EFC8}"/>
              </a:ext>
            </a:extLst>
          </p:cNvPr>
          <p:cNvSpPr txBox="1"/>
          <p:nvPr/>
        </p:nvSpPr>
        <p:spPr>
          <a:xfrm>
            <a:off x="3948568" y="2180859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r3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B3CACC6-BEE6-CE13-433B-4878CCCBBFDD}"/>
              </a:ext>
            </a:extLst>
          </p:cNvPr>
          <p:cNvSpPr txBox="1"/>
          <p:nvPr/>
        </p:nvSpPr>
        <p:spPr>
          <a:xfrm>
            <a:off x="3868966" y="4358077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r0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17D92F2B-D3D0-22D9-556D-014E7A56B728}"/>
              </a:ext>
            </a:extLst>
          </p:cNvPr>
          <p:cNvSpPr/>
          <p:nvPr/>
        </p:nvSpPr>
        <p:spPr>
          <a:xfrm>
            <a:off x="4350274" y="4231065"/>
            <a:ext cx="1447800" cy="591142"/>
          </a:xfrm>
          <a:prstGeom prst="rect">
            <a:avLst/>
          </a:prstGeom>
          <a:solidFill>
            <a:srgbClr val="92D050">
              <a:alpha val="47989"/>
            </a:srgbClr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i="1" dirty="0">
                <a:solidFill>
                  <a:schemeClr val="tx2"/>
                </a:solidFill>
              </a:rPr>
              <a:t>?</a:t>
            </a:r>
            <a:endParaRPr lang="en-US" b="1" dirty="0">
              <a:solidFill>
                <a:schemeClr val="tx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en-US" i="1" dirty="0">
              <a:solidFill>
                <a:schemeClr val="tx2"/>
              </a:solidFill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8730ED8D-F9B3-7342-14AC-7AD475C41C48}"/>
              </a:ext>
            </a:extLst>
          </p:cNvPr>
          <p:cNvSpPr/>
          <p:nvPr/>
        </p:nvSpPr>
        <p:spPr>
          <a:xfrm>
            <a:off x="4312404" y="2088847"/>
            <a:ext cx="1447800" cy="591142"/>
          </a:xfrm>
          <a:prstGeom prst="rect">
            <a:avLst/>
          </a:prstGeom>
          <a:solidFill>
            <a:schemeClr val="accent5"/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i="1" dirty="0">
                <a:solidFill>
                  <a:schemeClr val="bg1"/>
                </a:solidFill>
              </a:rPr>
              <a:t>0x01000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C44AD5E5-C7DC-3BCC-AAF6-65D1447051C8}"/>
              </a:ext>
            </a:extLst>
          </p:cNvPr>
          <p:cNvSpPr/>
          <p:nvPr/>
        </p:nvSpPr>
        <p:spPr>
          <a:xfrm>
            <a:off x="4350274" y="4245241"/>
            <a:ext cx="1447800" cy="591142"/>
          </a:xfrm>
          <a:prstGeom prst="rect">
            <a:avLst/>
          </a:prstGeom>
          <a:solidFill>
            <a:srgbClr val="2C895B"/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i="1" dirty="0">
                <a:solidFill>
                  <a:schemeClr val="bg1"/>
                </a:solidFill>
              </a:rPr>
              <a:t>Y[1] contents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87E9ED5-CA80-C428-AEA4-6A86F16F78DF}"/>
              </a:ext>
            </a:extLst>
          </p:cNvPr>
          <p:cNvSpPr txBox="1"/>
          <p:nvPr/>
        </p:nvSpPr>
        <p:spPr>
          <a:xfrm>
            <a:off x="6307930" y="2640437"/>
            <a:ext cx="4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+4</a:t>
            </a: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7A1705BE-DAE9-E316-F5D3-472796614FD5}"/>
              </a:ext>
            </a:extLst>
          </p:cNvPr>
          <p:cNvCxnSpPr>
            <a:cxnSpLocks/>
            <a:endCxn id="56" idx="3"/>
          </p:cNvCxnSpPr>
          <p:nvPr/>
        </p:nvCxnSpPr>
        <p:spPr>
          <a:xfrm flipH="1">
            <a:off x="5798074" y="2860999"/>
            <a:ext cx="977567" cy="1679813"/>
          </a:xfrm>
          <a:prstGeom prst="straightConnector1">
            <a:avLst/>
          </a:prstGeom>
          <a:ln w="254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CFEA66E3-3D88-889C-0E27-16D51E73C09A}"/>
              </a:ext>
            </a:extLst>
          </p:cNvPr>
          <p:cNvCxnSpPr>
            <a:cxnSpLocks/>
            <a:endCxn id="59" idx="3"/>
          </p:cNvCxnSpPr>
          <p:nvPr/>
        </p:nvCxnSpPr>
        <p:spPr>
          <a:xfrm flipH="1" flipV="1">
            <a:off x="5760204" y="2384418"/>
            <a:ext cx="973080" cy="1450475"/>
          </a:xfrm>
          <a:prstGeom prst="straightConnector1">
            <a:avLst/>
          </a:prstGeom>
          <a:ln w="254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1C377385-044C-49DA-0743-30564AEB8E27}"/>
              </a:ext>
            </a:extLst>
          </p:cNvPr>
          <p:cNvCxnSpPr>
            <a:cxnSpLocks/>
            <a:endCxn id="53" idx="1"/>
          </p:cNvCxnSpPr>
          <p:nvPr/>
        </p:nvCxnSpPr>
        <p:spPr>
          <a:xfrm>
            <a:off x="5788010" y="2424391"/>
            <a:ext cx="945274" cy="1789698"/>
          </a:xfrm>
          <a:prstGeom prst="straightConnector1">
            <a:avLst/>
          </a:prstGeom>
          <a:ln w="254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6040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 animBg="1"/>
      <p:bldP spid="34" grpId="0"/>
      <p:bldP spid="53" grpId="0" animBg="1"/>
      <p:bldP spid="59" grpId="0" animBg="1"/>
      <p:bldP spid="5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ED76F-8737-9D4F-8551-FEFA7B586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993852" cy="389281"/>
          </a:xfrm>
        </p:spPr>
        <p:txBody>
          <a:bodyPr/>
          <a:lstStyle/>
          <a:p>
            <a:r>
              <a:rPr lang="en-US" dirty="0"/>
              <a:t>Double Indirection: </a:t>
            </a:r>
            <a:r>
              <a:rPr lang="en-US" dirty="0" err="1"/>
              <a:t>Rside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638C38-1ED1-C44E-8D22-12CAB66E4D9B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F278F84-474D-D44A-8F3E-80691C1A4426}"/>
              </a:ext>
            </a:extLst>
          </p:cNvPr>
          <p:cNvSpPr txBox="1"/>
          <p:nvPr/>
        </p:nvSpPr>
        <p:spPr>
          <a:xfrm>
            <a:off x="1021059" y="538826"/>
            <a:ext cx="3050061" cy="378565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z = 2;</a:t>
            </a: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y = 1;</a:t>
            </a: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*w;</a:t>
            </a: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*p;</a:t>
            </a: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**d;</a:t>
            </a:r>
          </a:p>
          <a:p>
            <a:endParaRPr lang="en-US" sz="24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 = &amp;z;</a:t>
            </a: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 = &amp;y;</a:t>
            </a: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 = &amp;p;</a:t>
            </a:r>
          </a:p>
          <a:p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**d = **d + *p;</a:t>
            </a:r>
            <a:endParaRPr lang="en-US" sz="2400" dirty="0">
              <a:solidFill>
                <a:srgbClr val="FF0000"/>
              </a:solidFill>
              <a:cs typeface="Consolas" panose="020B0609020204030204" pitchFamily="49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B972CFB-B62A-C910-96CB-FAD4F7A1B865}"/>
              </a:ext>
            </a:extLst>
          </p:cNvPr>
          <p:cNvGrpSpPr/>
          <p:nvPr/>
        </p:nvGrpSpPr>
        <p:grpSpPr>
          <a:xfrm>
            <a:off x="133354" y="3797360"/>
            <a:ext cx="6152366" cy="2940641"/>
            <a:chOff x="133354" y="3797360"/>
            <a:chExt cx="6152366" cy="2940641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94101AFF-2066-6046-A048-B7089EC444B2}"/>
                </a:ext>
              </a:extLst>
            </p:cNvPr>
            <p:cNvGrpSpPr/>
            <p:nvPr/>
          </p:nvGrpSpPr>
          <p:grpSpPr>
            <a:xfrm>
              <a:off x="2363679" y="4568925"/>
              <a:ext cx="3815009" cy="2169076"/>
              <a:chOff x="8217591" y="4353721"/>
              <a:chExt cx="3815009" cy="2169076"/>
            </a:xfrm>
          </p:grpSpPr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DAFE23A6-4D09-1D4B-9877-F4FA955B1120}"/>
                  </a:ext>
                </a:extLst>
              </p:cNvPr>
              <p:cNvSpPr txBox="1"/>
              <p:nvPr/>
            </p:nvSpPr>
            <p:spPr>
              <a:xfrm>
                <a:off x="8588205" y="4730910"/>
                <a:ext cx="995680" cy="3860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48F476EB-03A2-5542-892E-0338B47023A0}"/>
                  </a:ext>
                </a:extLst>
              </p:cNvPr>
              <p:cNvSpPr txBox="1"/>
              <p:nvPr/>
            </p:nvSpPr>
            <p:spPr>
              <a:xfrm>
                <a:off x="8217591" y="5703860"/>
                <a:ext cx="37061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chemeClr val="tx2"/>
                    </a:solidFill>
                  </a:rPr>
                  <a:t>w</a:t>
                </a:r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D24FEB95-BFCA-EB47-B391-8DBA49B61CC9}"/>
                  </a:ext>
                </a:extLst>
              </p:cNvPr>
              <p:cNvSpPr txBox="1"/>
              <p:nvPr/>
            </p:nvSpPr>
            <p:spPr>
              <a:xfrm>
                <a:off x="10677171" y="4716881"/>
                <a:ext cx="995680" cy="43088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200" dirty="0">
                    <a:solidFill>
                      <a:schemeClr val="tx2"/>
                    </a:solidFill>
                  </a:rPr>
                  <a:t>2</a:t>
                </a:r>
              </a:p>
            </p:txBody>
          </p:sp>
          <p:cxnSp>
            <p:nvCxnSpPr>
              <p:cNvPr id="72" name="Straight Arrow Connector 71">
                <a:extLst>
                  <a:ext uri="{FF2B5EF4-FFF2-40B4-BE49-F238E27FC236}">
                    <a16:creationId xmlns:a16="http://schemas.microsoft.com/office/drawing/2014/main" id="{FCAF64F4-BB26-9245-B6EF-07409C49FF3B}"/>
                  </a:ext>
                </a:extLst>
              </p:cNvPr>
              <p:cNvCxnSpPr>
                <a:cxnSpLocks/>
                <a:endCxn id="71" idx="1"/>
              </p:cNvCxnSpPr>
              <p:nvPr/>
            </p:nvCxnSpPr>
            <p:spPr>
              <a:xfrm>
                <a:off x="9086045" y="4932325"/>
                <a:ext cx="1591126" cy="0"/>
              </a:xfrm>
              <a:prstGeom prst="straightConnector1">
                <a:avLst/>
              </a:prstGeom>
              <a:ln w="412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E78613F6-FCE7-E848-9670-750ABF0D6E54}"/>
                  </a:ext>
                </a:extLst>
              </p:cNvPr>
              <p:cNvSpPr txBox="1"/>
              <p:nvPr/>
            </p:nvSpPr>
            <p:spPr>
              <a:xfrm>
                <a:off x="11719694" y="5722577"/>
                <a:ext cx="31290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chemeClr val="tx2"/>
                    </a:solidFill>
                  </a:rPr>
                  <a:t>y</a:t>
                </a:r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CE6E1F99-25DD-E34E-8283-4E105C129DFC}"/>
                  </a:ext>
                </a:extLst>
              </p:cNvPr>
              <p:cNvSpPr txBox="1"/>
              <p:nvPr/>
            </p:nvSpPr>
            <p:spPr>
              <a:xfrm>
                <a:off x="10677171" y="5722577"/>
                <a:ext cx="995680" cy="40011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tx2"/>
                    </a:solidFill>
                  </a:rPr>
                  <a:t>1</a:t>
                </a:r>
              </a:p>
            </p:txBody>
          </p: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50BAF469-FA33-7948-B483-A3AB6B9A50D2}"/>
                  </a:ext>
                </a:extLst>
              </p:cNvPr>
              <p:cNvSpPr txBox="1"/>
              <p:nvPr/>
            </p:nvSpPr>
            <p:spPr>
              <a:xfrm>
                <a:off x="11692568" y="4699138"/>
                <a:ext cx="31290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chemeClr val="tx2"/>
                    </a:solidFill>
                  </a:rPr>
                  <a:t>z</a:t>
                </a:r>
              </a:p>
            </p:txBody>
          </p: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EB0D7A7B-0AC7-3747-8C7D-669C6400808F}"/>
                  </a:ext>
                </a:extLst>
              </p:cNvPr>
              <p:cNvSpPr txBox="1"/>
              <p:nvPr/>
            </p:nvSpPr>
            <p:spPr>
              <a:xfrm>
                <a:off x="8606577" y="5695283"/>
                <a:ext cx="995680" cy="3860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cxnSp>
            <p:nvCxnSpPr>
              <p:cNvPr id="77" name="Straight Arrow Connector 76">
                <a:extLst>
                  <a:ext uri="{FF2B5EF4-FFF2-40B4-BE49-F238E27FC236}">
                    <a16:creationId xmlns:a16="http://schemas.microsoft.com/office/drawing/2014/main" id="{2E170D41-E432-654A-A56E-2467F3070CE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04417" y="5896698"/>
                <a:ext cx="1591126" cy="0"/>
              </a:xfrm>
              <a:prstGeom prst="straightConnector1">
                <a:avLst/>
              </a:prstGeom>
              <a:ln w="412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4B66AD65-79AE-564A-8055-F5F664468A00}"/>
                  </a:ext>
                </a:extLst>
              </p:cNvPr>
              <p:cNvSpPr txBox="1"/>
              <p:nvPr/>
            </p:nvSpPr>
            <p:spPr>
              <a:xfrm>
                <a:off x="8301315" y="4879641"/>
                <a:ext cx="32733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chemeClr val="tx2"/>
                    </a:solidFill>
                  </a:rPr>
                  <a:t>p</a:t>
                </a:r>
              </a:p>
            </p:txBody>
          </p: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DF09AFBF-8012-7E48-AAAE-280691855379}"/>
                  </a:ext>
                </a:extLst>
              </p:cNvPr>
              <p:cNvSpPr txBox="1"/>
              <p:nvPr/>
            </p:nvSpPr>
            <p:spPr>
              <a:xfrm>
                <a:off x="8268085" y="4353721"/>
                <a:ext cx="168026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rgbClr val="FF0000"/>
                    </a:solidFill>
                  </a:rPr>
                  <a:t>read address</a:t>
                </a:r>
              </a:p>
            </p:txBody>
          </p: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D55ABD2A-8DDF-2B44-80FA-E9B6DE6B8FA8}"/>
                  </a:ext>
                </a:extLst>
              </p:cNvPr>
              <p:cNvSpPr txBox="1"/>
              <p:nvPr/>
            </p:nvSpPr>
            <p:spPr>
              <a:xfrm>
                <a:off x="8301443" y="6122687"/>
                <a:ext cx="168026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rgbClr val="FF0000"/>
                    </a:solidFill>
                  </a:rPr>
                  <a:t>read address</a:t>
                </a:r>
              </a:p>
            </p:txBody>
          </p:sp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E11447E1-A014-BF45-8D91-DBC6B6C9BF19}"/>
                  </a:ext>
                </a:extLst>
              </p:cNvPr>
              <p:cNvSpPr txBox="1"/>
              <p:nvPr/>
            </p:nvSpPr>
            <p:spPr>
              <a:xfrm>
                <a:off x="10821111" y="6122687"/>
                <a:ext cx="69762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rgbClr val="FF0000"/>
                    </a:solidFill>
                  </a:rPr>
                  <a:t>read</a:t>
                </a:r>
              </a:p>
            </p:txBody>
          </p: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CD075FE-69BF-9CB8-5DE7-8B3FD1080BF0}"/>
                </a:ext>
              </a:extLst>
            </p:cNvPr>
            <p:cNvSpPr txBox="1"/>
            <p:nvPr/>
          </p:nvSpPr>
          <p:spPr>
            <a:xfrm>
              <a:off x="547517" y="4954489"/>
              <a:ext cx="995680" cy="3860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32C953E-955A-19E5-C15C-9397265BF27B}"/>
                </a:ext>
              </a:extLst>
            </p:cNvPr>
            <p:cNvSpPr txBox="1"/>
            <p:nvPr/>
          </p:nvSpPr>
          <p:spPr>
            <a:xfrm>
              <a:off x="205008" y="4968176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tx2"/>
                  </a:solidFill>
                </a:rPr>
                <a:t>d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357FE25-78CB-7C2A-980C-FD90B92ED0F6}"/>
                </a:ext>
              </a:extLst>
            </p:cNvPr>
            <p:cNvSpPr txBox="1"/>
            <p:nvPr/>
          </p:nvSpPr>
          <p:spPr>
            <a:xfrm>
              <a:off x="133354" y="4542795"/>
              <a:ext cx="16802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read address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4285888E-D863-5206-32C4-5912DDDE83AD}"/>
                </a:ext>
              </a:extLst>
            </p:cNvPr>
            <p:cNvCxnSpPr>
              <a:cxnSpLocks/>
            </p:cNvCxnSpPr>
            <p:nvPr/>
          </p:nvCxnSpPr>
          <p:spPr>
            <a:xfrm>
              <a:off x="1163329" y="5168231"/>
              <a:ext cx="1591126" cy="0"/>
            </a:xfrm>
            <a:prstGeom prst="straightConnector1">
              <a:avLst/>
            </a:prstGeom>
            <a:ln w="412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FD26804-9FA0-B2EF-2BF8-AADDC9BFF599}"/>
                </a:ext>
              </a:extLst>
            </p:cNvPr>
            <p:cNvSpPr txBox="1"/>
            <p:nvPr/>
          </p:nvSpPr>
          <p:spPr>
            <a:xfrm>
              <a:off x="4970012" y="5315190"/>
              <a:ext cx="6976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read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7A5ECF0-281E-D3EE-CFAD-63801515F13C}"/>
                </a:ext>
              </a:extLst>
            </p:cNvPr>
            <p:cNvSpPr txBox="1"/>
            <p:nvPr/>
          </p:nvSpPr>
          <p:spPr>
            <a:xfrm>
              <a:off x="4960787" y="4166550"/>
              <a:ext cx="704039" cy="369332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2 + 2</a:t>
              </a: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2A50A933-AFDA-033A-F39B-BCAA07EA4791}"/>
                </a:ext>
              </a:extLst>
            </p:cNvPr>
            <p:cNvCxnSpPr>
              <a:cxnSpLocks/>
              <a:stCxn id="31" idx="2"/>
              <a:endCxn id="71" idx="0"/>
            </p:cNvCxnSpPr>
            <p:nvPr/>
          </p:nvCxnSpPr>
          <p:spPr>
            <a:xfrm>
              <a:off x="5312807" y="4535882"/>
              <a:ext cx="8292" cy="396203"/>
            </a:xfrm>
            <a:prstGeom prst="straightConnector1">
              <a:avLst/>
            </a:prstGeom>
            <a:ln w="41275">
              <a:solidFill>
                <a:srgbClr val="FF000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F71FC44-7BF0-0133-B88E-EA747B65C991}"/>
                </a:ext>
              </a:extLst>
            </p:cNvPr>
            <p:cNvSpPr txBox="1"/>
            <p:nvPr/>
          </p:nvSpPr>
          <p:spPr>
            <a:xfrm>
              <a:off x="4692014" y="3797360"/>
              <a:ext cx="15937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write Integer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E2949548-9D9C-02A8-74C7-B4044C3455A1}"/>
              </a:ext>
            </a:extLst>
          </p:cNvPr>
          <p:cNvGrpSpPr/>
          <p:nvPr/>
        </p:nvGrpSpPr>
        <p:grpSpPr>
          <a:xfrm>
            <a:off x="6882514" y="617230"/>
            <a:ext cx="5192471" cy="3785652"/>
            <a:chOff x="6882514" y="617230"/>
            <a:chExt cx="5192471" cy="3785652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4BCC2255-654C-28E6-6916-7EEF3CDB092F}"/>
                </a:ext>
              </a:extLst>
            </p:cNvPr>
            <p:cNvSpPr/>
            <p:nvPr/>
          </p:nvSpPr>
          <p:spPr>
            <a:xfrm>
              <a:off x="8766088" y="1020732"/>
              <a:ext cx="1121541" cy="3265809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9D64ACA-0835-A658-FA38-BDFEAACEF341}"/>
                </a:ext>
              </a:extLst>
            </p:cNvPr>
            <p:cNvSpPr txBox="1"/>
            <p:nvPr/>
          </p:nvSpPr>
          <p:spPr>
            <a:xfrm>
              <a:off x="8818807" y="2467700"/>
              <a:ext cx="99568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0x108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54A24BA-6A3B-D7B0-6CD5-9CE224C4FE61}"/>
                </a:ext>
              </a:extLst>
            </p:cNvPr>
            <p:cNvSpPr txBox="1"/>
            <p:nvPr/>
          </p:nvSpPr>
          <p:spPr>
            <a:xfrm>
              <a:off x="9940348" y="2977981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p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36BAF05-4151-1C67-9D22-518001D5BB82}"/>
                </a:ext>
              </a:extLst>
            </p:cNvPr>
            <p:cNvSpPr txBox="1"/>
            <p:nvPr/>
          </p:nvSpPr>
          <p:spPr>
            <a:xfrm>
              <a:off x="8818807" y="1713914"/>
              <a:ext cx="995680" cy="43088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/>
                <a:t>1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EC3F5EE-3938-F8E2-CF86-650FA728D156}"/>
                </a:ext>
              </a:extLst>
            </p:cNvPr>
            <p:cNvSpPr txBox="1"/>
            <p:nvPr/>
          </p:nvSpPr>
          <p:spPr>
            <a:xfrm>
              <a:off x="10034413" y="1100960"/>
              <a:ext cx="3129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z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B379438-68C2-A023-CB72-BA068AA26623}"/>
                </a:ext>
              </a:extLst>
            </p:cNvPr>
            <p:cNvSpPr txBox="1"/>
            <p:nvPr/>
          </p:nvSpPr>
          <p:spPr>
            <a:xfrm>
              <a:off x="8829018" y="1158548"/>
              <a:ext cx="995680" cy="4001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</a:rPr>
                <a:t>2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D6F0877-E378-D2E5-EEF4-319C079C9060}"/>
                </a:ext>
              </a:extLst>
            </p:cNvPr>
            <p:cNvSpPr txBox="1"/>
            <p:nvPr/>
          </p:nvSpPr>
          <p:spPr>
            <a:xfrm>
              <a:off x="10245423" y="1740614"/>
              <a:ext cx="155202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read integer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ADF1A47-0765-DAA8-B956-CA7C851E6DD5}"/>
                </a:ext>
              </a:extLst>
            </p:cNvPr>
            <p:cNvSpPr txBox="1"/>
            <p:nvPr/>
          </p:nvSpPr>
          <p:spPr>
            <a:xfrm>
              <a:off x="10494103" y="827974"/>
              <a:ext cx="158088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write integer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0A2E0F1-E92A-2924-22AA-7F0DA9418A6A}"/>
                </a:ext>
              </a:extLst>
            </p:cNvPr>
            <p:cNvSpPr txBox="1"/>
            <p:nvPr/>
          </p:nvSpPr>
          <p:spPr>
            <a:xfrm>
              <a:off x="10266751" y="2462961"/>
              <a:ext cx="16802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read address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7E0F21F-14EA-660D-BBDC-2CA4286D216C}"/>
                </a:ext>
              </a:extLst>
            </p:cNvPr>
            <p:cNvSpPr txBox="1"/>
            <p:nvPr/>
          </p:nvSpPr>
          <p:spPr>
            <a:xfrm>
              <a:off x="9956906" y="1705002"/>
              <a:ext cx="3129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y</a:t>
              </a:r>
            </a:p>
          </p:txBody>
        </p:sp>
        <p:sp>
          <p:nvSpPr>
            <p:cNvPr id="18" name="U-Turn Arrow 17">
              <a:extLst>
                <a:ext uri="{FF2B5EF4-FFF2-40B4-BE49-F238E27FC236}">
                  <a16:creationId xmlns:a16="http://schemas.microsoft.com/office/drawing/2014/main" id="{FA8CC9AF-1B0F-1A07-3AD3-705A66BF259C}"/>
                </a:ext>
              </a:extLst>
            </p:cNvPr>
            <p:cNvSpPr/>
            <p:nvPr/>
          </p:nvSpPr>
          <p:spPr>
            <a:xfrm rot="5400000" flipH="1" flipV="1">
              <a:off x="8212726" y="2021171"/>
              <a:ext cx="794087" cy="547865"/>
            </a:xfrm>
            <a:prstGeom prst="uturnArrow">
              <a:avLst>
                <a:gd name="adj1" fmla="val 13051"/>
                <a:gd name="adj2" fmla="val 14545"/>
                <a:gd name="adj3" fmla="val 25000"/>
                <a:gd name="adj4" fmla="val 43750"/>
                <a:gd name="adj5" fmla="val 10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C5D6F84-2AC5-885D-2551-65E1004E800B}"/>
                </a:ext>
              </a:extLst>
            </p:cNvPr>
            <p:cNvSpPr txBox="1"/>
            <p:nvPr/>
          </p:nvSpPr>
          <p:spPr>
            <a:xfrm>
              <a:off x="8818807" y="3013449"/>
              <a:ext cx="99568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0x1c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B76B867-531A-9874-125F-A7FA907BC60B}"/>
                </a:ext>
              </a:extLst>
            </p:cNvPr>
            <p:cNvSpPr txBox="1"/>
            <p:nvPr/>
          </p:nvSpPr>
          <p:spPr>
            <a:xfrm>
              <a:off x="9874809" y="2441519"/>
              <a:ext cx="37061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w</a:t>
              </a:r>
            </a:p>
          </p:txBody>
        </p:sp>
        <p:sp>
          <p:nvSpPr>
            <p:cNvPr id="21" name="U-Turn Arrow 20">
              <a:extLst>
                <a:ext uri="{FF2B5EF4-FFF2-40B4-BE49-F238E27FC236}">
                  <a16:creationId xmlns:a16="http://schemas.microsoft.com/office/drawing/2014/main" id="{A6D89975-A992-E6FA-B3D8-A181ACE096B5}"/>
                </a:ext>
              </a:extLst>
            </p:cNvPr>
            <p:cNvSpPr/>
            <p:nvPr/>
          </p:nvSpPr>
          <p:spPr>
            <a:xfrm rot="5400000" flipH="1" flipV="1">
              <a:off x="7338640" y="1765185"/>
              <a:ext cx="2018714" cy="916252"/>
            </a:xfrm>
            <a:prstGeom prst="uturnArrow">
              <a:avLst>
                <a:gd name="adj1" fmla="val 13051"/>
                <a:gd name="adj2" fmla="val 14545"/>
                <a:gd name="adj3" fmla="val 25000"/>
                <a:gd name="adj4" fmla="val 43750"/>
                <a:gd name="adj5" fmla="val 10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17269B2-BC0C-BACE-0A6A-CC1A7935DE4F}"/>
                </a:ext>
              </a:extLst>
            </p:cNvPr>
            <p:cNvSpPr txBox="1"/>
            <p:nvPr/>
          </p:nvSpPr>
          <p:spPr>
            <a:xfrm>
              <a:off x="10163455" y="3013449"/>
              <a:ext cx="16802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read address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CD6CE5F-0AE4-BBBB-0437-2DBEFE9ABDAE}"/>
                </a:ext>
              </a:extLst>
            </p:cNvPr>
            <p:cNvSpPr txBox="1"/>
            <p:nvPr/>
          </p:nvSpPr>
          <p:spPr>
            <a:xfrm>
              <a:off x="6882514" y="617230"/>
              <a:ext cx="1544012" cy="37856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Address</a:t>
              </a:r>
            </a:p>
            <a:p>
              <a:r>
                <a:rPr lang="en-US" sz="24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0x10c</a:t>
              </a:r>
            </a:p>
            <a:p>
              <a:endPara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400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0x108</a:t>
              </a:r>
            </a:p>
            <a:p>
              <a:endPara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400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0x104</a:t>
              </a:r>
              <a:r>
                <a:rPr lang="en-US" sz="24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</a:p>
            <a:p>
              <a:endPara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4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0x100</a:t>
              </a:r>
            </a:p>
            <a:p>
              <a:endPara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4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0x0fc</a:t>
              </a:r>
              <a:r>
                <a:rPr lang="en-US" sz="24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38A99EE-AD86-3A4E-16E0-BC90171D1F51}"/>
                </a:ext>
              </a:extLst>
            </p:cNvPr>
            <p:cNvSpPr txBox="1"/>
            <p:nvPr/>
          </p:nvSpPr>
          <p:spPr>
            <a:xfrm>
              <a:off x="8840763" y="3728012"/>
              <a:ext cx="99568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0x100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5417484-E22D-4E96-6176-7E5DB1E13867}"/>
                </a:ext>
              </a:extLst>
            </p:cNvPr>
            <p:cNvSpPr txBox="1"/>
            <p:nvPr/>
          </p:nvSpPr>
          <p:spPr>
            <a:xfrm>
              <a:off x="9969655" y="3697354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d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6143A2B-A6C8-C87E-C629-B41233B1247B}"/>
                </a:ext>
              </a:extLst>
            </p:cNvPr>
            <p:cNvSpPr txBox="1"/>
            <p:nvPr/>
          </p:nvSpPr>
          <p:spPr>
            <a:xfrm>
              <a:off x="10192762" y="3732822"/>
              <a:ext cx="16802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read address</a:t>
              </a:r>
            </a:p>
          </p:txBody>
        </p:sp>
        <p:sp>
          <p:nvSpPr>
            <p:cNvPr id="25" name="U-Turn Arrow 24">
              <a:extLst>
                <a:ext uri="{FF2B5EF4-FFF2-40B4-BE49-F238E27FC236}">
                  <a16:creationId xmlns:a16="http://schemas.microsoft.com/office/drawing/2014/main" id="{CF2CA339-6B0B-ED21-B9FA-E219DA9A608A}"/>
                </a:ext>
              </a:extLst>
            </p:cNvPr>
            <p:cNvSpPr/>
            <p:nvPr/>
          </p:nvSpPr>
          <p:spPr>
            <a:xfrm rot="5400000" flipH="1" flipV="1">
              <a:off x="8135147" y="3355172"/>
              <a:ext cx="794087" cy="547865"/>
            </a:xfrm>
            <a:prstGeom prst="uturnArrow">
              <a:avLst>
                <a:gd name="adj1" fmla="val 13051"/>
                <a:gd name="adj2" fmla="val 14545"/>
                <a:gd name="adj3" fmla="val 25000"/>
                <a:gd name="adj4" fmla="val 43750"/>
                <a:gd name="adj5" fmla="val 10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5E0CBD5-916B-96D8-A365-4FA1ECEE83B2}"/>
                </a:ext>
              </a:extLst>
            </p:cNvPr>
            <p:cNvSpPr txBox="1"/>
            <p:nvPr/>
          </p:nvSpPr>
          <p:spPr>
            <a:xfrm>
              <a:off x="10955531" y="1198304"/>
              <a:ext cx="704039" cy="369332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2 + 2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6F29EC5A-B195-4F08-DC37-3990ACEF34D2}"/>
                </a:ext>
              </a:extLst>
            </p:cNvPr>
            <p:cNvCxnSpPr>
              <a:cxnSpLocks/>
              <a:stCxn id="34" idx="1"/>
              <a:endCxn id="12" idx="3"/>
            </p:cNvCxnSpPr>
            <p:nvPr/>
          </p:nvCxnSpPr>
          <p:spPr>
            <a:xfrm flipH="1" flipV="1">
              <a:off x="9824698" y="1358603"/>
              <a:ext cx="1130833" cy="24367"/>
            </a:xfrm>
            <a:prstGeom prst="straightConnector1">
              <a:avLst/>
            </a:prstGeom>
            <a:ln w="41275">
              <a:solidFill>
                <a:srgbClr val="FF000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55550A0B-1758-8846-A79C-D8A3FF7220E3}"/>
              </a:ext>
            </a:extLst>
          </p:cNvPr>
          <p:cNvSpPr txBox="1"/>
          <p:nvPr/>
        </p:nvSpPr>
        <p:spPr>
          <a:xfrm>
            <a:off x="7500704" y="5059531"/>
            <a:ext cx="3849131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1"/>
                </a:solidFill>
              </a:rPr>
              <a:t>Important Observation </a:t>
            </a:r>
          </a:p>
          <a:p>
            <a:r>
              <a:rPr lang="en-US" sz="2400" dirty="0">
                <a:solidFill>
                  <a:schemeClr val="accent6"/>
                </a:solidFill>
              </a:rPr>
              <a:t>**d on </a:t>
            </a:r>
            <a:r>
              <a:rPr lang="en-US" sz="2400" dirty="0" err="1">
                <a:solidFill>
                  <a:schemeClr val="accent6"/>
                </a:solidFill>
              </a:rPr>
              <a:t>Lside</a:t>
            </a:r>
            <a:r>
              <a:rPr lang="en-US" sz="2400" dirty="0">
                <a:solidFill>
                  <a:schemeClr val="accent6"/>
                </a:solidFill>
              </a:rPr>
              <a:t> is two reads</a:t>
            </a:r>
          </a:p>
          <a:p>
            <a:r>
              <a:rPr lang="en-US" sz="2400" dirty="0">
                <a:solidFill>
                  <a:schemeClr val="accent6"/>
                </a:solidFill>
              </a:rPr>
              <a:t>**d on </a:t>
            </a:r>
            <a:r>
              <a:rPr lang="en-US" sz="2400" dirty="0" err="1">
                <a:solidFill>
                  <a:schemeClr val="accent6"/>
                </a:solidFill>
              </a:rPr>
              <a:t>Rside</a:t>
            </a:r>
            <a:r>
              <a:rPr lang="en-US" sz="2400" dirty="0">
                <a:solidFill>
                  <a:schemeClr val="accent6"/>
                </a:solidFill>
              </a:rPr>
              <a:t> is three reads</a:t>
            </a:r>
          </a:p>
        </p:txBody>
      </p:sp>
    </p:spTree>
    <p:extLst>
      <p:ext uri="{BB962C8B-B14F-4D97-AF65-F5344CB8AC3E}">
        <p14:creationId xmlns:p14="http://schemas.microsoft.com/office/powerpoint/2010/main" val="1530665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40" grpId="0" animBg="1"/>
    </p:bld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46597B-5645-4145-B9D9-F53A5B3FCB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657" y="19756"/>
            <a:ext cx="10515600" cy="715294"/>
          </a:xfrm>
        </p:spPr>
        <p:txBody>
          <a:bodyPr/>
          <a:lstStyle/>
          <a:p>
            <a:r>
              <a:rPr lang="en-US" dirty="0" err="1"/>
              <a:t>ldr</a:t>
            </a:r>
            <a:r>
              <a:rPr lang="en-US" dirty="0"/>
              <a:t>/str practice - 4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5ACD6AA-5F18-9541-A6F0-EAA05D8C4624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76984" y="735052"/>
            <a:ext cx="11350794" cy="5607692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r1 contains </a:t>
            </a:r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Address of X (defined as int X[2])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in memory; r1 points at &amp;(x[0])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r2 contains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Address of Y (defined as int Y)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in memory; r2 points at Y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r3 contains a 4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write Y = X[1];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ldr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	r0, [r1, r3]  // r0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 x[1]</a:t>
            </a:r>
            <a:endParaRPr lang="en-US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	r0, [r2]    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y 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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 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x[1]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508F927-C13C-394B-9D29-ACA8B54F8C91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4D0FBC00-51B5-2E61-D418-DAA723A5A197}"/>
              </a:ext>
            </a:extLst>
          </p:cNvPr>
          <p:cNvSpPr/>
          <p:nvPr/>
        </p:nvSpPr>
        <p:spPr>
          <a:xfrm>
            <a:off x="4324260" y="2766018"/>
            <a:ext cx="1447800" cy="591142"/>
          </a:xfrm>
          <a:prstGeom prst="rect">
            <a:avLst/>
          </a:prstGeom>
          <a:solidFill>
            <a:srgbClr val="92D050">
              <a:alpha val="39825"/>
            </a:srgbClr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i="1" dirty="0">
                <a:solidFill>
                  <a:schemeClr val="tx2"/>
                </a:solidFill>
              </a:rPr>
              <a:t>address of y</a:t>
            </a:r>
          </a:p>
          <a:p>
            <a:pPr algn="ctr"/>
            <a:r>
              <a:rPr lang="en-US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0x0100c</a:t>
            </a:r>
          </a:p>
          <a:p>
            <a:pPr algn="ctr"/>
            <a:endParaRPr lang="en-US" i="1" dirty="0">
              <a:solidFill>
                <a:schemeClr val="tx2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28B04CB-0770-D3E7-FAA9-B7691F7A5FF1}"/>
              </a:ext>
            </a:extLst>
          </p:cNvPr>
          <p:cNvSpPr txBox="1"/>
          <p:nvPr/>
        </p:nvSpPr>
        <p:spPr>
          <a:xfrm>
            <a:off x="3900581" y="3573385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r1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8BE16DF-AA25-2545-99E9-643DC9CF5B77}"/>
              </a:ext>
            </a:extLst>
          </p:cNvPr>
          <p:cNvSpPr txBox="1"/>
          <p:nvPr/>
        </p:nvSpPr>
        <p:spPr>
          <a:xfrm>
            <a:off x="3960424" y="2875462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r2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B0CB10BC-0F82-75E8-C19E-43A6B10F6E5C}"/>
              </a:ext>
            </a:extLst>
          </p:cNvPr>
          <p:cNvCxnSpPr>
            <a:cxnSpLocks/>
          </p:cNvCxnSpPr>
          <p:nvPr/>
        </p:nvCxnSpPr>
        <p:spPr>
          <a:xfrm>
            <a:off x="5769846" y="3872651"/>
            <a:ext cx="959176" cy="0"/>
          </a:xfrm>
          <a:prstGeom prst="straightConnector1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829E0D4F-EC82-FBAE-2F63-73AB8CFF8378}"/>
              </a:ext>
            </a:extLst>
          </p:cNvPr>
          <p:cNvCxnSpPr>
            <a:cxnSpLocks/>
          </p:cNvCxnSpPr>
          <p:nvPr/>
        </p:nvCxnSpPr>
        <p:spPr>
          <a:xfrm flipV="1">
            <a:off x="5732697" y="3143965"/>
            <a:ext cx="984779" cy="10296"/>
          </a:xfrm>
          <a:prstGeom prst="straightConnector1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A4356720-C468-4F4B-E265-E44731AFCE44}"/>
              </a:ext>
            </a:extLst>
          </p:cNvPr>
          <p:cNvSpPr txBox="1"/>
          <p:nvPr/>
        </p:nvSpPr>
        <p:spPr>
          <a:xfrm>
            <a:off x="6728979" y="4080227"/>
            <a:ext cx="1859937" cy="338554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??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F5ABEA4-A120-2B6F-7BC2-DBD59135A503}"/>
              </a:ext>
            </a:extLst>
          </p:cNvPr>
          <p:cNvSpPr txBox="1"/>
          <p:nvPr/>
        </p:nvSpPr>
        <p:spPr>
          <a:xfrm>
            <a:off x="6703645" y="3721768"/>
            <a:ext cx="1859937" cy="338554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x[0] contents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D8B76FF-2A50-1184-21FB-238D5E09846E}"/>
              </a:ext>
            </a:extLst>
          </p:cNvPr>
          <p:cNvSpPr txBox="1"/>
          <p:nvPr/>
        </p:nvSpPr>
        <p:spPr>
          <a:xfrm>
            <a:off x="6717476" y="3004714"/>
            <a:ext cx="1859937" cy="338554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 contents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FC9785F-EF17-180B-200A-5E2C10175312}"/>
              </a:ext>
            </a:extLst>
          </p:cNvPr>
          <p:cNvSpPr txBox="1"/>
          <p:nvPr/>
        </p:nvSpPr>
        <p:spPr>
          <a:xfrm>
            <a:off x="8563781" y="3386024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0x01008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1FAFED6-EEDD-75EB-87E5-6D8FD696304D}"/>
              </a:ext>
            </a:extLst>
          </p:cNvPr>
          <p:cNvSpPr txBox="1"/>
          <p:nvPr/>
        </p:nvSpPr>
        <p:spPr>
          <a:xfrm>
            <a:off x="8563781" y="3016692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0x0100c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3108451-1DFE-9C9F-3F9B-DADF076B492C}"/>
              </a:ext>
            </a:extLst>
          </p:cNvPr>
          <p:cNvSpPr txBox="1"/>
          <p:nvPr/>
        </p:nvSpPr>
        <p:spPr>
          <a:xfrm>
            <a:off x="8577413" y="3724578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0x01004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7776BA0-7A9B-F03C-3BFC-162974BA64AA}"/>
              </a:ext>
            </a:extLst>
          </p:cNvPr>
          <p:cNvSpPr txBox="1"/>
          <p:nvPr/>
        </p:nvSpPr>
        <p:spPr>
          <a:xfrm>
            <a:off x="8609028" y="4035765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0x01000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BA323FD-4201-9F3E-D189-9B9D87D3A5BE}"/>
              </a:ext>
            </a:extLst>
          </p:cNvPr>
          <p:cNvSpPr/>
          <p:nvPr/>
        </p:nvSpPr>
        <p:spPr>
          <a:xfrm>
            <a:off x="4322046" y="3512674"/>
            <a:ext cx="1447800" cy="591142"/>
          </a:xfrm>
          <a:prstGeom prst="rect">
            <a:avLst/>
          </a:prstGeom>
          <a:solidFill>
            <a:srgbClr val="92D050">
              <a:alpha val="39825"/>
            </a:srgbClr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i="1" dirty="0">
                <a:solidFill>
                  <a:schemeClr val="tx2"/>
                </a:solidFill>
              </a:rPr>
              <a:t>address of x</a:t>
            </a:r>
          </a:p>
          <a:p>
            <a:pPr algn="ctr"/>
            <a:r>
              <a:rPr lang="en-US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0x01004</a:t>
            </a:r>
          </a:p>
          <a:p>
            <a:pPr algn="ctr"/>
            <a:endParaRPr lang="en-US" i="1" dirty="0">
              <a:solidFill>
                <a:schemeClr val="tx2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FEB1866-AA5A-F74E-DB61-1E25BC733459}"/>
              </a:ext>
            </a:extLst>
          </p:cNvPr>
          <p:cNvSpPr txBox="1"/>
          <p:nvPr/>
        </p:nvSpPr>
        <p:spPr>
          <a:xfrm>
            <a:off x="6703646" y="3358657"/>
            <a:ext cx="1859937" cy="338554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x[1] contents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66D61CE-28D3-16CB-C797-08EB0DADA8E8}"/>
              </a:ext>
            </a:extLst>
          </p:cNvPr>
          <p:cNvSpPr txBox="1"/>
          <p:nvPr/>
        </p:nvSpPr>
        <p:spPr>
          <a:xfrm>
            <a:off x="8588916" y="2499866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0x01010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E614A1A-6C85-A08E-5C29-517C66AE33F4}"/>
              </a:ext>
            </a:extLst>
          </p:cNvPr>
          <p:cNvSpPr txBox="1"/>
          <p:nvPr/>
        </p:nvSpPr>
        <p:spPr>
          <a:xfrm>
            <a:off x="6737588" y="2840125"/>
            <a:ext cx="1859937" cy="338554"/>
          </a:xfrm>
          <a:prstGeom prst="rect">
            <a:avLst/>
          </a:prstGeom>
          <a:solidFill>
            <a:srgbClr val="2C895B"/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x[1] contents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01E81A1F-0258-EAF8-9C71-D6CDA618DE7C}"/>
              </a:ext>
            </a:extLst>
          </p:cNvPr>
          <p:cNvSpPr/>
          <p:nvPr/>
        </p:nvSpPr>
        <p:spPr>
          <a:xfrm>
            <a:off x="4312404" y="2071415"/>
            <a:ext cx="1447800" cy="591142"/>
          </a:xfrm>
          <a:prstGeom prst="rect">
            <a:avLst/>
          </a:prstGeom>
          <a:solidFill>
            <a:srgbClr val="92D050">
              <a:alpha val="39825"/>
            </a:srgbClr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i="1" dirty="0">
                <a:solidFill>
                  <a:schemeClr val="tx2"/>
                </a:solidFill>
              </a:rPr>
              <a:t>4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BA33EB2-90D4-DC6B-0B5B-DEF77B6C6DA4}"/>
              </a:ext>
            </a:extLst>
          </p:cNvPr>
          <p:cNvSpPr txBox="1"/>
          <p:nvPr/>
        </p:nvSpPr>
        <p:spPr>
          <a:xfrm>
            <a:off x="3948568" y="2180859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r3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4330879-9C6D-D134-07AE-016B3C702A05}"/>
              </a:ext>
            </a:extLst>
          </p:cNvPr>
          <p:cNvSpPr txBox="1"/>
          <p:nvPr/>
        </p:nvSpPr>
        <p:spPr>
          <a:xfrm>
            <a:off x="3868966" y="4358077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r0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8CA0AA82-3F33-E1A8-E1B3-F25D1862997A}"/>
              </a:ext>
            </a:extLst>
          </p:cNvPr>
          <p:cNvSpPr/>
          <p:nvPr/>
        </p:nvSpPr>
        <p:spPr>
          <a:xfrm>
            <a:off x="4350274" y="4231065"/>
            <a:ext cx="1447800" cy="591142"/>
          </a:xfrm>
          <a:prstGeom prst="rect">
            <a:avLst/>
          </a:prstGeom>
          <a:solidFill>
            <a:srgbClr val="92D050">
              <a:alpha val="47989"/>
            </a:srgbClr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i="1" dirty="0">
                <a:solidFill>
                  <a:schemeClr val="tx2"/>
                </a:solidFill>
              </a:rPr>
              <a:t>?</a:t>
            </a:r>
            <a:endParaRPr lang="en-US" b="1" dirty="0">
              <a:solidFill>
                <a:schemeClr val="tx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en-US" i="1" dirty="0">
              <a:solidFill>
                <a:schemeClr val="tx2"/>
              </a:solidFill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1AE6D160-6138-22AE-3D29-8A1777B9E346}"/>
              </a:ext>
            </a:extLst>
          </p:cNvPr>
          <p:cNvSpPr/>
          <p:nvPr/>
        </p:nvSpPr>
        <p:spPr>
          <a:xfrm>
            <a:off x="4355422" y="4215742"/>
            <a:ext cx="1447800" cy="591142"/>
          </a:xfrm>
          <a:prstGeom prst="rect">
            <a:avLst/>
          </a:prstGeom>
          <a:solidFill>
            <a:srgbClr val="2C895B"/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i="1" dirty="0">
                <a:solidFill>
                  <a:schemeClr val="bg1"/>
                </a:solidFill>
              </a:rPr>
              <a:t>x[1] contents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9157D90-89D5-D282-FCBE-AB1A6BEFE631}"/>
              </a:ext>
            </a:extLst>
          </p:cNvPr>
          <p:cNvSpPr txBox="1"/>
          <p:nvPr/>
        </p:nvSpPr>
        <p:spPr>
          <a:xfrm>
            <a:off x="6198377" y="3386024"/>
            <a:ext cx="4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+4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CE485A83-D141-F057-1682-5391D66CD18D}"/>
              </a:ext>
            </a:extLst>
          </p:cNvPr>
          <p:cNvCxnSpPr>
            <a:cxnSpLocks/>
            <a:stCxn id="51" idx="1"/>
          </p:cNvCxnSpPr>
          <p:nvPr/>
        </p:nvCxnSpPr>
        <p:spPr>
          <a:xfrm flipH="1">
            <a:off x="5808370" y="3527934"/>
            <a:ext cx="895276" cy="1067328"/>
          </a:xfrm>
          <a:prstGeom prst="straightConnector1">
            <a:avLst/>
          </a:prstGeom>
          <a:ln w="254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27B7EFBF-8783-3BB5-0329-78CA3E678E53}"/>
              </a:ext>
            </a:extLst>
          </p:cNvPr>
          <p:cNvCxnSpPr>
            <a:cxnSpLocks/>
            <a:endCxn id="53" idx="1"/>
          </p:cNvCxnSpPr>
          <p:nvPr/>
        </p:nvCxnSpPr>
        <p:spPr>
          <a:xfrm flipV="1">
            <a:off x="5803986" y="3009402"/>
            <a:ext cx="933602" cy="1206340"/>
          </a:xfrm>
          <a:prstGeom prst="straightConnector1">
            <a:avLst/>
          </a:prstGeom>
          <a:ln w="254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8593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animBg="1"/>
      <p:bldP spid="34" grpId="0"/>
      <p:bldP spid="53" grpId="0" animBg="1"/>
      <p:bldP spid="59" grpId="0" animBg="1"/>
    </p:bld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5AFE72B2-4B7F-F997-0163-B17FDAC21425}"/>
              </a:ext>
            </a:extLst>
          </p:cNvPr>
          <p:cNvSpPr/>
          <p:nvPr/>
        </p:nvSpPr>
        <p:spPr bwMode="auto">
          <a:xfrm>
            <a:off x="5222394" y="1132946"/>
            <a:ext cx="6876562" cy="3388757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cmp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    r2, 0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ble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    .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Ldone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 </a:t>
            </a:r>
          </a:p>
          <a:p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lsl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    r2, r2, 2       //convert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cnt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to int size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mov     r3, 0           // initialize counter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Ldo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ldr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    r4, [r0, r3]    // load from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src</a:t>
            </a:r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str     r4, [r1, r3]    // store to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dest</a:t>
            </a:r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add     r3, r3, 4       // counter++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cmp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    r3, r2          // count &lt; r3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blt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    .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Ldo</a:t>
            </a:r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.</a:t>
            </a:r>
            <a:r>
              <a:rPr lang="en-US" sz="1600" dirty="0" err="1">
                <a:solidFill>
                  <a:srgbClr val="000000"/>
                </a:solidFill>
                <a:latin typeface="Menlo" panose="020B0609030804020204" pitchFamily="49" charset="0"/>
              </a:rPr>
              <a:t>Ldone</a:t>
            </a:r>
            <a:r>
              <a:rPr 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: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   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D1E1FEE-4AF2-524C-8D81-BD42412043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-75579"/>
            <a:ext cx="8328685" cy="715294"/>
          </a:xfrm>
        </p:spPr>
        <p:txBody>
          <a:bodyPr/>
          <a:lstStyle/>
          <a:p>
            <a:r>
              <a:rPr lang="en-US" dirty="0"/>
              <a:t>Base Register + Register Offset Version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BF8FDE7-54AE-1846-B73F-51C254A7FCB4}"/>
              </a:ext>
            </a:extLst>
          </p:cNvPr>
          <p:cNvSpPr/>
          <p:nvPr/>
        </p:nvSpPr>
        <p:spPr bwMode="auto">
          <a:xfrm>
            <a:off x="609469" y="695420"/>
            <a:ext cx="4162057" cy="6117729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.arch armv6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.arm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fpu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vfp</a:t>
            </a:r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.syntax unified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.text     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.global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icpy</a:t>
            </a:r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.type  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icpy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%function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equ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FP_OFF, 12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// r0 contains int *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src</a:t>
            </a:r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// r1 contains int *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dst</a:t>
            </a:r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// r2 contains int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cnt</a:t>
            </a:r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// r3 use as loop counter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// r4 use as temp</a:t>
            </a:r>
            <a:b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icpy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push    {r4, r5,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fp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lr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add    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fp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sp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FP_OFF</a:t>
            </a:r>
          </a:p>
          <a:p>
            <a:r>
              <a:rPr lang="en-US" sz="1600" dirty="0">
                <a:solidFill>
                  <a:srgbClr val="FF0000"/>
                </a:solidFill>
                <a:latin typeface="Menlo" panose="020B0609030804020204" pitchFamily="49" charset="0"/>
              </a:rPr>
              <a:t>// see right -&gt;</a:t>
            </a:r>
            <a:endParaRPr lang="en-US" sz="1600" dirty="0">
              <a:solidFill>
                <a:srgbClr val="FF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sub    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sp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fp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FP_OFF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pop     {r4, r5,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fp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lr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bx     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lr</a:t>
            </a:r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.size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icpy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(. -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cpy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.end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5E5BDA-EC34-7A42-90A1-3D6F736655E4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3" name="U-Turn Arrow 12">
            <a:extLst>
              <a:ext uri="{FF2B5EF4-FFF2-40B4-BE49-F238E27FC236}">
                <a16:creationId xmlns:a16="http://schemas.microsoft.com/office/drawing/2014/main" id="{4C3A8027-2CA0-EBA8-0EFC-C25B31B7E1C0}"/>
              </a:ext>
            </a:extLst>
          </p:cNvPr>
          <p:cNvSpPr/>
          <p:nvPr/>
        </p:nvSpPr>
        <p:spPr>
          <a:xfrm rot="16200000">
            <a:off x="4711862" y="2785799"/>
            <a:ext cx="1299410" cy="771450"/>
          </a:xfrm>
          <a:prstGeom prst="uturnArrow">
            <a:avLst>
              <a:gd name="adj1" fmla="val 4237"/>
              <a:gd name="adj2" fmla="val 10700"/>
              <a:gd name="adj3" fmla="val 25000"/>
              <a:gd name="adj4" fmla="val 43750"/>
              <a:gd name="adj5" fmla="val 5834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10E1F7-D155-9219-0320-B1611B373DC0}"/>
              </a:ext>
            </a:extLst>
          </p:cNvPr>
          <p:cNvSpPr txBox="1"/>
          <p:nvPr/>
        </p:nvSpPr>
        <p:spPr>
          <a:xfrm>
            <a:off x="8660675" y="3744621"/>
            <a:ext cx="1274708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loop guard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79F11DE-C2F2-8FAB-972C-744D3FEACA6E}"/>
              </a:ext>
            </a:extLst>
          </p:cNvPr>
          <p:cNvSpPr txBox="1"/>
          <p:nvPr/>
        </p:nvSpPr>
        <p:spPr>
          <a:xfrm>
            <a:off x="8328685" y="1273094"/>
            <a:ext cx="1672253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pre loop guard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0685B6-6FC7-C89A-EDEC-37CCC0A88346}"/>
              </a:ext>
            </a:extLst>
          </p:cNvPr>
          <p:cNvSpPr txBox="1"/>
          <p:nvPr/>
        </p:nvSpPr>
        <p:spPr>
          <a:xfrm>
            <a:off x="6950596" y="4991845"/>
            <a:ext cx="2214215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one increment covers both arrays</a:t>
            </a:r>
          </a:p>
        </p:txBody>
      </p:sp>
    </p:spTree>
    <p:extLst>
      <p:ext uri="{BB962C8B-B14F-4D97-AF65-F5344CB8AC3E}">
        <p14:creationId xmlns:p14="http://schemas.microsoft.com/office/powerpoint/2010/main" val="877444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D1E1FEE-4AF2-524C-8D81-BD42412043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7" y="79997"/>
            <a:ext cx="10515600" cy="413989"/>
          </a:xfrm>
        </p:spPr>
        <p:txBody>
          <a:bodyPr/>
          <a:lstStyle/>
          <a:p>
            <a:r>
              <a:rPr lang="en-US" dirty="0"/>
              <a:t>Base Register + Register Offset With chars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BF8FDE7-54AE-1846-B73F-51C254A7FCB4}"/>
              </a:ext>
            </a:extLst>
          </p:cNvPr>
          <p:cNvSpPr/>
          <p:nvPr/>
        </p:nvSpPr>
        <p:spPr bwMode="auto">
          <a:xfrm>
            <a:off x="133292" y="1243727"/>
            <a:ext cx="5747744" cy="4370546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#include &lt;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stdio.h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&gt;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#include &lt;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stdlib.h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&gt;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#define SZ 6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void 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cpy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(char *, char *, int);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int main(void)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{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char 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src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[SZ] = </a:t>
            </a:r>
          </a:p>
          <a:p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	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{'a', 'b', 'c', 'd', 'e', '\0'};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char 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dst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[SZ];</a:t>
            </a:r>
          </a:p>
          <a:p>
            <a:b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endParaRPr lang="en-US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cpy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src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dst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SZ);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printf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("%s\n", 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dst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return EXIT_SUCCESS;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5E5BDA-EC34-7A42-90A1-3D6F736655E4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5BE0EE95-EDB2-993A-B4D4-C57A7CBCE64A}"/>
              </a:ext>
            </a:extLst>
          </p:cNvPr>
          <p:cNvSpPr/>
          <p:nvPr/>
        </p:nvSpPr>
        <p:spPr bwMode="auto">
          <a:xfrm>
            <a:off x="5640196" y="1388105"/>
            <a:ext cx="6437623" cy="313539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cmp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    r2, 0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ble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    .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Ldone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 </a:t>
            </a:r>
          </a:p>
          <a:p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mov     r3, 0            // initialize counter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Ldo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ldrb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    r4, [r0, r3]    // load from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src</a:t>
            </a:r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strb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    r4, [r1, r3]    // store to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dest</a:t>
            </a:r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add     r3, r3, 1        // counter++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cmp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    r3, r2           // count &lt; r3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blt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    .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Ldo</a:t>
            </a:r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.</a:t>
            </a:r>
            <a:r>
              <a:rPr lang="en-US" sz="1600" dirty="0" err="1">
                <a:solidFill>
                  <a:srgbClr val="000000"/>
                </a:solidFill>
                <a:latin typeface="Menlo" panose="020B0609030804020204" pitchFamily="49" charset="0"/>
              </a:rPr>
              <a:t>Ldone</a:t>
            </a:r>
            <a:r>
              <a:rPr 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: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   </a:t>
            </a:r>
          </a:p>
        </p:txBody>
      </p:sp>
    </p:spTree>
    <p:extLst>
      <p:ext uri="{BB962C8B-B14F-4D97-AF65-F5344CB8AC3E}">
        <p14:creationId xmlns:p14="http://schemas.microsoft.com/office/powerpoint/2010/main" val="3488824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79EB938-0280-7F47-8519-25B44609CE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381" y="461732"/>
            <a:ext cx="11252107" cy="503007"/>
          </a:xfrm>
        </p:spPr>
        <p:txBody>
          <a:bodyPr/>
          <a:lstStyle/>
          <a:p>
            <a:r>
              <a:rPr lang="en-US" dirty="0"/>
              <a:t>Reference: Addressing Mode Summary for use in CSE30</a:t>
            </a:r>
          </a:p>
        </p:txBody>
      </p:sp>
      <p:graphicFrame>
        <p:nvGraphicFramePr>
          <p:cNvPr id="4" name="Content Placeholder 7">
            <a:extLst>
              <a:ext uri="{FF2B5EF4-FFF2-40B4-BE49-F238E27FC236}">
                <a16:creationId xmlns:a16="http://schemas.microsoft.com/office/drawing/2014/main" id="{A2E693A9-3214-BC48-8756-318417FA235E}"/>
              </a:ext>
            </a:extLst>
          </p:cNvPr>
          <p:cNvGraphicFramePr>
            <a:graphicFrameLocks/>
          </p:cNvGraphicFramePr>
          <p:nvPr/>
        </p:nvGraphicFramePr>
        <p:xfrm>
          <a:off x="163503" y="1233997"/>
          <a:ext cx="11121062" cy="4998720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3397207">
                  <a:extLst>
                    <a:ext uri="{9D8B030D-6E8A-4147-A177-3AD203B41FA5}">
                      <a16:colId xmlns:a16="http://schemas.microsoft.com/office/drawing/2014/main" val="503186759"/>
                    </a:ext>
                  </a:extLst>
                </a:gridCol>
                <a:gridCol w="3650366">
                  <a:extLst>
                    <a:ext uri="{9D8B030D-6E8A-4147-A177-3AD203B41FA5}">
                      <a16:colId xmlns:a16="http://schemas.microsoft.com/office/drawing/2014/main" val="3732785564"/>
                    </a:ext>
                  </a:extLst>
                </a:gridCol>
                <a:gridCol w="4073489">
                  <a:extLst>
                    <a:ext uri="{9D8B030D-6E8A-4147-A177-3AD203B41FA5}">
                      <a16:colId xmlns:a16="http://schemas.microsoft.com/office/drawing/2014/main" val="41420428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bg1"/>
                          </a:solidFill>
                        </a:rPr>
                        <a:t>index Type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bg1"/>
                          </a:solidFill>
                        </a:rPr>
                        <a:t>Example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bg1"/>
                          </a:solidFill>
                        </a:rPr>
                        <a:t>Description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7115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Pre-index immediate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2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2200" b="0" i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ldr</a:t>
                      </a:r>
                      <a:r>
                        <a:rPr lang="en-US" sz="22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r1, [r0]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r1 </a:t>
                      </a:r>
                      <a:r>
                        <a:rPr lang="en-US" sz="22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  <a:sym typeface="Wingdings" pitchFamily="2" charset="2"/>
                        </a:rPr>
                        <a:t> memory[r0]</a:t>
                      </a:r>
                    </a:p>
                    <a:p>
                      <a:pPr algn="ctr"/>
                      <a:r>
                        <a:rPr lang="en-US" sz="22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  <a:sym typeface="Wingdings" pitchFamily="2" charset="2"/>
                        </a:rPr>
                        <a:t>r0 is unchanged</a:t>
                      </a:r>
                      <a:endParaRPr lang="en-US" sz="2200" b="0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8785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Pre-index immediate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2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2200" b="0" i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ldr</a:t>
                      </a:r>
                      <a:r>
                        <a:rPr lang="en-US" sz="22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r1, [r0, 4]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r1 </a:t>
                      </a:r>
                      <a:r>
                        <a:rPr lang="en-US" sz="22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  <a:sym typeface="Wingdings" pitchFamily="2" charset="2"/>
                        </a:rPr>
                        <a:t> memory[r0 + 4]</a:t>
                      </a:r>
                    </a:p>
                    <a:p>
                      <a:pPr algn="ctr"/>
                      <a:r>
                        <a:rPr lang="en-US" sz="22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  <a:sym typeface="Wingdings" pitchFamily="2" charset="2"/>
                        </a:rPr>
                        <a:t>r0 is unchanged</a:t>
                      </a:r>
                      <a:endParaRPr lang="en-US" sz="2200" b="0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14236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Pre-index immediate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2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str r1, [r0]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  <a:sym typeface="Wingdings" pitchFamily="2" charset="2"/>
                        </a:rPr>
                        <a:t>memory[r0]  r1</a:t>
                      </a:r>
                    </a:p>
                    <a:p>
                      <a:pPr algn="ctr"/>
                      <a:r>
                        <a:rPr lang="en-US" sz="22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  <a:sym typeface="Wingdings" pitchFamily="2" charset="2"/>
                        </a:rPr>
                        <a:t>r0 is unchanged</a:t>
                      </a:r>
                      <a:endParaRPr lang="en-US" sz="2200" b="0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6536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Pre-index immediate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2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str r1, [r0, 4]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  <a:sym typeface="Wingdings" pitchFamily="2" charset="2"/>
                        </a:rPr>
                        <a:t>memory[r0 + 4]  </a:t>
                      </a:r>
                      <a:r>
                        <a:rPr lang="en-US" sz="22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r1</a:t>
                      </a:r>
                      <a:endParaRPr lang="en-US" sz="2200" b="0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  <a:sym typeface="Wingdings" pitchFamily="2" charset="2"/>
                      </a:endParaRPr>
                    </a:p>
                    <a:p>
                      <a:pPr algn="ctr"/>
                      <a:r>
                        <a:rPr lang="en-US" sz="22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  <a:sym typeface="Wingdings" pitchFamily="2" charset="2"/>
                        </a:rPr>
                        <a:t>r0 is unchanged</a:t>
                      </a:r>
                      <a:endParaRPr lang="en-US" sz="2200" b="0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01161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Pre-index register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2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2200" b="0" i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ldr</a:t>
                      </a:r>
                      <a:r>
                        <a:rPr lang="en-US" sz="22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r1, [r0, +-r2]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r1 </a:t>
                      </a:r>
                      <a:r>
                        <a:rPr lang="en-US" sz="22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  <a:sym typeface="Wingdings" pitchFamily="2" charset="2"/>
                        </a:rPr>
                        <a:t> memory[r0 +- r2]</a:t>
                      </a:r>
                    </a:p>
                    <a:p>
                      <a:pPr algn="ctr"/>
                      <a:r>
                        <a:rPr lang="en-US" sz="22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  <a:sym typeface="Wingdings" pitchFamily="2" charset="2"/>
                        </a:rPr>
                        <a:t>r0 is unchanged</a:t>
                      </a:r>
                      <a:endParaRPr lang="en-US" sz="2200" b="0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77762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Pre-index register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2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str r1, [r0, +-r2]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  <a:sym typeface="Wingdings" pitchFamily="2" charset="2"/>
                        </a:rPr>
                        <a:t>memory[r0 +- r2]  </a:t>
                      </a:r>
                      <a:r>
                        <a:rPr lang="en-US" sz="22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r1 </a:t>
                      </a:r>
                      <a:r>
                        <a:rPr lang="en-US" sz="22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  <a:sym typeface="Wingdings" pitchFamily="2" charset="2"/>
                        </a:rPr>
                        <a:t> </a:t>
                      </a:r>
                    </a:p>
                    <a:p>
                      <a:pPr algn="ctr"/>
                      <a:r>
                        <a:rPr lang="en-US" sz="22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  <a:sym typeface="Wingdings" pitchFamily="2" charset="2"/>
                        </a:rPr>
                        <a:t>r0 is unchanged</a:t>
                      </a:r>
                      <a:endParaRPr lang="en-US" sz="2200" b="0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0711884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FF1E2602-0253-DE45-A9BD-05390B48E26C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76530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9A6DBEC9-405A-33BB-D5FA-8621F062DE82}"/>
              </a:ext>
            </a:extLst>
          </p:cNvPr>
          <p:cNvSpPr/>
          <p:nvPr/>
        </p:nvSpPr>
        <p:spPr bwMode="auto">
          <a:xfrm>
            <a:off x="2212948" y="3627596"/>
            <a:ext cx="6391122" cy="3230404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count(char *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int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int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cnt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0;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int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US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for (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0;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++) {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    if ((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 &gt;= 'A') &amp;&amp; (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 &lt;= 'Z'))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       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cnt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++;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  }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return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cnt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D1E1FEE-4AF2-524C-8D81-BD42412043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10208"/>
            <a:ext cx="9799455" cy="436880"/>
          </a:xfrm>
        </p:spPr>
        <p:txBody>
          <a:bodyPr/>
          <a:lstStyle/>
          <a:p>
            <a:r>
              <a:rPr lang="en-US" dirty="0"/>
              <a:t>Base Register Addressing + Offset register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BF8FDE7-54AE-1846-B73F-51C254A7FCB4}"/>
              </a:ext>
            </a:extLst>
          </p:cNvPr>
          <p:cNvSpPr/>
          <p:nvPr/>
        </p:nvSpPr>
        <p:spPr bwMode="auto">
          <a:xfrm>
            <a:off x="1360934" y="642563"/>
            <a:ext cx="9176437" cy="2945368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stdio.h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stdlib.h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count(char *, int);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main(void)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char msg[] ="Hello CSE30! We Are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CountinG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UpPER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cASe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letters!";</a:t>
            </a:r>
          </a:p>
          <a:p>
            <a:endParaRPr lang="en-US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printf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("%d\n", count(msg, 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sizeof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(msg)/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sizeof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(*msg)));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return EXIT_SUCCESS;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5E5BDA-EC34-7A42-90A1-3D6F736655E4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306930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5AFE72B2-4B7F-F997-0163-B17FDAC21425}"/>
              </a:ext>
            </a:extLst>
          </p:cNvPr>
          <p:cNvSpPr/>
          <p:nvPr/>
        </p:nvSpPr>
        <p:spPr bwMode="auto">
          <a:xfrm>
            <a:off x="7259478" y="206627"/>
            <a:ext cx="3994493" cy="636871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count: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push    {r4, r5,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fp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lr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add    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fp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sp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FP_OFF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</a:t>
            </a:r>
          </a:p>
          <a:p>
            <a:r>
              <a:rPr 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    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mov     r2, 0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cmp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    r1, 0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ble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    .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Ldone</a:t>
            </a:r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mov     r3, 0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Lfor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cmp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    r3, r1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bge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    .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Ldone</a:t>
            </a:r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ldrb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r4, [r0, r3]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cmp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    r4, 'A'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blt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    .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Lendif</a:t>
            </a:r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cmp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    r4, 'Z'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bgt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    .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Lendif</a:t>
            </a:r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add     r2, r2, 1</a:t>
            </a:r>
          </a:p>
          <a:p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Lendif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add     r3, r3, 1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b       .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Lfor</a:t>
            </a:r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Ldone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mov     r0, r2           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D1E1FEE-4AF2-524C-8D81-BD42412043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75579"/>
            <a:ext cx="6792686" cy="715294"/>
          </a:xfrm>
        </p:spPr>
        <p:txBody>
          <a:bodyPr/>
          <a:lstStyle/>
          <a:p>
            <a:r>
              <a:rPr lang="en-US" dirty="0"/>
              <a:t>Base Register + Offset register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BF8FDE7-54AE-1846-B73F-51C254A7FCB4}"/>
              </a:ext>
            </a:extLst>
          </p:cNvPr>
          <p:cNvSpPr/>
          <p:nvPr/>
        </p:nvSpPr>
        <p:spPr bwMode="auto">
          <a:xfrm>
            <a:off x="304841" y="695420"/>
            <a:ext cx="4162057" cy="5866745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.arch armv6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.arm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fpu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vfp</a:t>
            </a:r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.syntax unified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.text     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.global count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.type   count, %function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equ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FP_OFF, 12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// r0 contains char *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ptr</a:t>
            </a:r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// r1 contains int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len</a:t>
            </a:r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// r2 contains int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cnt</a:t>
            </a:r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// r3 contains int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</a:t>
            </a:r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// r4 contains char</a:t>
            </a:r>
            <a:b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count: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push    {r4, r5,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fp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lr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add    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fp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sp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FP_OFF</a:t>
            </a:r>
          </a:p>
          <a:p>
            <a:r>
              <a:rPr lang="en-US" sz="1600" dirty="0">
                <a:solidFill>
                  <a:srgbClr val="FF0000"/>
                </a:solidFill>
                <a:latin typeface="Menlo" panose="020B0609030804020204" pitchFamily="49" charset="0"/>
              </a:rPr>
              <a:t>// see right -&gt;</a:t>
            </a:r>
            <a:endParaRPr lang="en-US" sz="1600" dirty="0">
              <a:solidFill>
                <a:srgbClr val="FF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sub    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sp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fp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FP_OFF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pop     {r4, r5,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fp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lr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bx     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lr</a:t>
            </a:r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.size count, (. - count)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.end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5E5BDA-EC34-7A42-90A1-3D6F736655E4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3" name="U-Turn Arrow 12">
            <a:extLst>
              <a:ext uri="{FF2B5EF4-FFF2-40B4-BE49-F238E27FC236}">
                <a16:creationId xmlns:a16="http://schemas.microsoft.com/office/drawing/2014/main" id="{4C3A8027-2CA0-EBA8-0EFC-C25B31B7E1C0}"/>
              </a:ext>
            </a:extLst>
          </p:cNvPr>
          <p:cNvSpPr/>
          <p:nvPr/>
        </p:nvSpPr>
        <p:spPr>
          <a:xfrm rot="16200000">
            <a:off x="5537932" y="3366323"/>
            <a:ext cx="3274142" cy="1178663"/>
          </a:xfrm>
          <a:prstGeom prst="uturnArrow">
            <a:avLst>
              <a:gd name="adj1" fmla="val 4237"/>
              <a:gd name="adj2" fmla="val 10700"/>
              <a:gd name="adj3" fmla="val 25000"/>
              <a:gd name="adj4" fmla="val 43750"/>
              <a:gd name="adj5" fmla="val 5462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4" name="U-Turn Arrow 13">
            <a:extLst>
              <a:ext uri="{FF2B5EF4-FFF2-40B4-BE49-F238E27FC236}">
                <a16:creationId xmlns:a16="http://schemas.microsoft.com/office/drawing/2014/main" id="{0E89DB8B-B387-B68B-8418-DACD3EF7BBB2}"/>
              </a:ext>
            </a:extLst>
          </p:cNvPr>
          <p:cNvSpPr/>
          <p:nvPr/>
        </p:nvSpPr>
        <p:spPr>
          <a:xfrm rot="16200000" flipH="1">
            <a:off x="6535389" y="4031166"/>
            <a:ext cx="1467988" cy="953388"/>
          </a:xfrm>
          <a:prstGeom prst="uturnArrow">
            <a:avLst>
              <a:gd name="adj1" fmla="val 4237"/>
              <a:gd name="adj2" fmla="val 10700"/>
              <a:gd name="adj3" fmla="val 25000"/>
              <a:gd name="adj4" fmla="val 43750"/>
              <a:gd name="adj5" fmla="val 55824"/>
            </a:avLst>
          </a:prstGeom>
          <a:solidFill>
            <a:srgbClr val="2C895B"/>
          </a:solidFill>
          <a:ln>
            <a:solidFill>
              <a:srgbClr val="2C89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6" name="U-Turn Arrow 15">
            <a:extLst>
              <a:ext uri="{FF2B5EF4-FFF2-40B4-BE49-F238E27FC236}">
                <a16:creationId xmlns:a16="http://schemas.microsoft.com/office/drawing/2014/main" id="{9C91B55C-A61F-642E-0C0E-2389DACB88DD}"/>
              </a:ext>
            </a:extLst>
          </p:cNvPr>
          <p:cNvSpPr/>
          <p:nvPr/>
        </p:nvSpPr>
        <p:spPr>
          <a:xfrm rot="16200000" flipH="1">
            <a:off x="7061527" y="4379112"/>
            <a:ext cx="722568" cy="683047"/>
          </a:xfrm>
          <a:prstGeom prst="uturnArrow">
            <a:avLst>
              <a:gd name="adj1" fmla="val 4237"/>
              <a:gd name="adj2" fmla="val 10700"/>
              <a:gd name="adj3" fmla="val 25000"/>
              <a:gd name="adj4" fmla="val 43750"/>
              <a:gd name="adj5" fmla="val 54440"/>
            </a:avLst>
          </a:prstGeom>
          <a:solidFill>
            <a:srgbClr val="2C895B"/>
          </a:solidFill>
          <a:ln>
            <a:solidFill>
              <a:srgbClr val="2C89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10E1F7-D155-9219-0320-B1611B373DC0}"/>
              </a:ext>
            </a:extLst>
          </p:cNvPr>
          <p:cNvSpPr txBox="1"/>
          <p:nvPr/>
        </p:nvSpPr>
        <p:spPr>
          <a:xfrm>
            <a:off x="9774325" y="2896160"/>
            <a:ext cx="1274708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loop guard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AF4DD26-6CE6-5BCD-9406-0966FCC46A49}"/>
              </a:ext>
            </a:extLst>
          </p:cNvPr>
          <p:cNvSpPr txBox="1"/>
          <p:nvPr/>
        </p:nvSpPr>
        <p:spPr>
          <a:xfrm>
            <a:off x="4748537" y="714674"/>
            <a:ext cx="2129750" cy="923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byte array</a:t>
            </a:r>
          </a:p>
          <a:p>
            <a:r>
              <a:rPr lang="en-US" dirty="0">
                <a:solidFill>
                  <a:schemeClr val="accent1"/>
                </a:solidFill>
              </a:rPr>
              <a:t>Also use </a:t>
            </a:r>
            <a:r>
              <a:rPr lang="en-US" dirty="0" err="1">
                <a:solidFill>
                  <a:schemeClr val="accent1"/>
                </a:solidFill>
              </a:rPr>
              <a:t>ldrb</a:t>
            </a:r>
            <a:r>
              <a:rPr lang="en-US" dirty="0">
                <a:solidFill>
                  <a:schemeClr val="accent1"/>
                </a:solidFill>
              </a:rPr>
              <a:t> here</a:t>
            </a:r>
          </a:p>
          <a:p>
            <a:r>
              <a:rPr lang="en-US" dirty="0">
                <a:solidFill>
                  <a:schemeClr val="accent1"/>
                </a:solidFill>
              </a:rPr>
              <a:t>offsets are 0,1,2,…</a:t>
            </a:r>
          </a:p>
        </p:txBody>
      </p:sp>
    </p:spTree>
    <p:extLst>
      <p:ext uri="{BB962C8B-B14F-4D97-AF65-F5344CB8AC3E}">
        <p14:creationId xmlns:p14="http://schemas.microsoft.com/office/powerpoint/2010/main" val="4106188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48BD489-17FD-B6A4-6E5D-65E821BA8B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746" y="-48895"/>
            <a:ext cx="11459918" cy="715294"/>
          </a:xfrm>
        </p:spPr>
        <p:txBody>
          <a:bodyPr/>
          <a:lstStyle/>
          <a:p>
            <a:r>
              <a:rPr lang="en-US" dirty="0"/>
              <a:t>What is the conceptual difference between .</a:t>
            </a:r>
            <a:r>
              <a:rPr lang="en-US" dirty="0" err="1"/>
              <a:t>bss</a:t>
            </a:r>
            <a:r>
              <a:rPr lang="en-US" dirty="0"/>
              <a:t> and .data?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8EF53DF-EED3-CAA5-1B6D-C1A188B0AA8B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285943" y="1225811"/>
            <a:ext cx="5643957" cy="3012174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1800" dirty="0"/>
              <a:t>All static variables that do not specify an initial value default to an initial value of 0 and are placed in .</a:t>
            </a:r>
            <a:r>
              <a:rPr lang="en-US" sz="1800" dirty="0" err="1"/>
              <a:t>bss</a:t>
            </a:r>
            <a:r>
              <a:rPr lang="en-US" sz="1800" dirty="0"/>
              <a:t> segment</a:t>
            </a:r>
          </a:p>
          <a:p>
            <a:pPr>
              <a:lnSpc>
                <a:spcPct val="100000"/>
              </a:lnSpc>
            </a:pPr>
            <a:r>
              <a:rPr lang="en-US" sz="1800" dirty="0"/>
              <a:t>To save file system space in the executable file (the </a:t>
            </a:r>
            <a:r>
              <a:rPr lang="en-US" sz="1800" dirty="0" err="1"/>
              <a:t>a.out</a:t>
            </a:r>
            <a:r>
              <a:rPr lang="en-US" sz="1800" dirty="0"/>
              <a:t> file) the assembler collapses these .</a:t>
            </a:r>
            <a:r>
              <a:rPr lang="en-US" sz="1800" dirty="0" err="1"/>
              <a:t>bss</a:t>
            </a:r>
            <a:r>
              <a:rPr lang="en-US" sz="1800" dirty="0"/>
              <a:t> variables to a location and size "table"</a:t>
            </a:r>
          </a:p>
          <a:p>
            <a:pPr>
              <a:lnSpc>
                <a:spcPct val="100000"/>
              </a:lnSpc>
            </a:pPr>
            <a:r>
              <a:rPr lang="en-US" sz="1800" dirty="0"/>
              <a:t>.data segment variables use the same space in the executable file as they have in memory</a:t>
            </a:r>
          </a:p>
          <a:p>
            <a:pPr>
              <a:lnSpc>
                <a:spcPct val="100000"/>
              </a:lnSpc>
            </a:pPr>
            <a:r>
              <a:rPr lang="en-US" sz="1800" dirty="0"/>
              <a:t>.section .</a:t>
            </a:r>
            <a:r>
              <a:rPr lang="en-US" sz="1800" dirty="0" err="1"/>
              <a:t>rodata</a:t>
            </a:r>
            <a:r>
              <a:rPr lang="en-US" sz="1800" dirty="0"/>
              <a:t> is handled the same as .data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57FE4A7-1625-F6C7-94B3-8231659568A1}"/>
              </a:ext>
            </a:extLst>
          </p:cNvPr>
          <p:cNvSpPr/>
          <p:nvPr/>
        </p:nvSpPr>
        <p:spPr bwMode="auto">
          <a:xfrm>
            <a:off x="9546147" y="1905284"/>
            <a:ext cx="2526189" cy="102687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rPr>
              <a:t>Read Only Text Segment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C9B536-F8E8-6D71-A38C-C89FB09A541C}"/>
              </a:ext>
            </a:extLst>
          </p:cNvPr>
          <p:cNvSpPr/>
          <p:nvPr/>
        </p:nvSpPr>
        <p:spPr bwMode="auto">
          <a:xfrm>
            <a:off x="9546146" y="706470"/>
            <a:ext cx="2526189" cy="35216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i="1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rPr>
              <a:t>BSS</a:t>
            </a:r>
            <a:endParaRPr lang="en-US" dirty="0">
              <a:solidFill>
                <a:schemeClr val="accent6"/>
              </a:solidFill>
              <a:ea typeface="CMU Bright" panose="02000603000000000000" pitchFamily="2" charset="0"/>
              <a:cs typeface="Calibri" panose="020F0502020204030204" pitchFamily="34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C9A2C6D-B795-B107-1556-A9607B23C007}"/>
              </a:ext>
            </a:extLst>
          </p:cNvPr>
          <p:cNvCxnSpPr>
            <a:cxnSpLocks/>
            <a:endCxn id="18" idx="1"/>
          </p:cNvCxnSpPr>
          <p:nvPr/>
        </p:nvCxnSpPr>
        <p:spPr bwMode="auto">
          <a:xfrm flipV="1">
            <a:off x="6741112" y="1257957"/>
            <a:ext cx="2805035" cy="532249"/>
          </a:xfrm>
          <a:prstGeom prst="straightConnector1">
            <a:avLst/>
          </a:prstGeom>
          <a:noFill/>
          <a:ln w="6350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DD8752E-206D-9AFB-F2D8-3983F5FB50F3}"/>
              </a:ext>
            </a:extLst>
          </p:cNvPr>
          <p:cNvCxnSpPr>
            <a:cxnSpLocks/>
          </p:cNvCxnSpPr>
          <p:nvPr/>
        </p:nvCxnSpPr>
        <p:spPr bwMode="auto">
          <a:xfrm flipV="1">
            <a:off x="6988028" y="2249622"/>
            <a:ext cx="2102564" cy="3098"/>
          </a:xfrm>
          <a:prstGeom prst="straightConnector1">
            <a:avLst/>
          </a:prstGeom>
          <a:noFill/>
          <a:ln w="635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1" name="Rectangle 1036">
            <a:extLst>
              <a:ext uri="{FF2B5EF4-FFF2-40B4-BE49-F238E27FC236}">
                <a16:creationId xmlns:a16="http://schemas.microsoft.com/office/drawing/2014/main" id="{E34671A8-653B-CAB5-B003-654B098DBF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02980" y="2142156"/>
            <a:ext cx="2057400" cy="533400"/>
          </a:xfrm>
          <a:prstGeom prst="rect">
            <a:avLst/>
          </a:prstGeom>
          <a:solidFill>
            <a:srgbClr val="99CCFF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>
                <a:solidFill>
                  <a:srgbClr val="000000"/>
                </a:solidFill>
                <a:latin typeface="Calibri" pitchFamily="34" charset="0"/>
              </a:rPr>
              <a:t>Text</a:t>
            </a:r>
          </a:p>
        </p:txBody>
      </p:sp>
      <p:sp>
        <p:nvSpPr>
          <p:cNvPr id="12" name="Rectangle 1037">
            <a:extLst>
              <a:ext uri="{FF2B5EF4-FFF2-40B4-BE49-F238E27FC236}">
                <a16:creationId xmlns:a16="http://schemas.microsoft.com/office/drawing/2014/main" id="{70BBD93E-3F2A-C0DF-ACA8-BED4B3E386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02980" y="2698568"/>
            <a:ext cx="2057400" cy="609600"/>
          </a:xfrm>
          <a:prstGeom prst="rect">
            <a:avLst/>
          </a:prstGeom>
          <a:solidFill>
            <a:srgbClr val="FF9933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>
                <a:solidFill>
                  <a:srgbClr val="000000"/>
                </a:solidFill>
                <a:latin typeface="Calibri" pitchFamily="34" charset="0"/>
              </a:rPr>
              <a:t>Symbol table</a:t>
            </a:r>
          </a:p>
        </p:txBody>
      </p:sp>
      <p:sp>
        <p:nvSpPr>
          <p:cNvPr id="14" name="Text Box 8">
            <a:extLst>
              <a:ext uri="{FF2B5EF4-FFF2-40B4-BE49-F238E27FC236}">
                <a16:creationId xmlns:a16="http://schemas.microsoft.com/office/drawing/2014/main" id="{DD6E65C2-64DA-6EC7-FF03-19DB7B25DC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83366" y="835293"/>
            <a:ext cx="1933302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accent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b="1" dirty="0" err="1">
                <a:solidFill>
                  <a:srgbClr val="000000"/>
                </a:solidFill>
                <a:latin typeface="Calibri" pitchFamily="34" charset="0"/>
              </a:rPr>
              <a:t>a.out</a:t>
            </a:r>
            <a:r>
              <a:rPr lang="en-US" b="1" dirty="0">
                <a:solidFill>
                  <a:srgbClr val="000000"/>
                </a:solidFill>
                <a:latin typeface="Calibri" pitchFamily="34" charset="0"/>
              </a:rPr>
              <a:t> executable</a:t>
            </a:r>
          </a:p>
        </p:txBody>
      </p:sp>
      <p:sp>
        <p:nvSpPr>
          <p:cNvPr id="15" name="Left Brace 14">
            <a:extLst>
              <a:ext uri="{FF2B5EF4-FFF2-40B4-BE49-F238E27FC236}">
                <a16:creationId xmlns:a16="http://schemas.microsoft.com/office/drawing/2014/main" id="{4C068D6C-7F1D-FA0E-F524-5D6C4BB6DDD0}"/>
              </a:ext>
            </a:extLst>
          </p:cNvPr>
          <p:cNvSpPr/>
          <p:nvPr/>
        </p:nvSpPr>
        <p:spPr>
          <a:xfrm>
            <a:off x="9156486" y="1534303"/>
            <a:ext cx="408486" cy="1417856"/>
          </a:xfrm>
          <a:prstGeom prst="leftBrac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037">
            <a:extLst>
              <a:ext uri="{FF2B5EF4-FFF2-40B4-BE49-F238E27FC236}">
                <a16:creationId xmlns:a16="http://schemas.microsoft.com/office/drawing/2014/main" id="{20BFA68D-31A8-8450-3044-5D1ED7893F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21317" y="1335626"/>
            <a:ext cx="2057400" cy="25348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>
                <a:solidFill>
                  <a:srgbClr val="000000"/>
                </a:solidFill>
                <a:latin typeface="Calibri" pitchFamily="34" charset="0"/>
              </a:rPr>
              <a:t>Header - Description 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0999EE3-C7D0-D100-ED11-6823186D48B1}"/>
              </a:ext>
            </a:extLst>
          </p:cNvPr>
          <p:cNvCxnSpPr>
            <a:cxnSpLocks/>
            <a:endCxn id="7" idx="1"/>
          </p:cNvCxnSpPr>
          <p:nvPr/>
        </p:nvCxnSpPr>
        <p:spPr bwMode="auto">
          <a:xfrm flipV="1">
            <a:off x="8219247" y="882553"/>
            <a:ext cx="1326899" cy="564600"/>
          </a:xfrm>
          <a:prstGeom prst="straightConnector1">
            <a:avLst/>
          </a:prstGeom>
          <a:noFill/>
          <a:ln w="63500" cap="flat" cmpd="sng" algn="ctr">
            <a:solidFill>
              <a:srgbClr val="FFC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31004BFD-143D-0B1C-4D9F-02FAAEB02817}"/>
              </a:ext>
            </a:extLst>
          </p:cNvPr>
          <p:cNvSpPr/>
          <p:nvPr/>
        </p:nvSpPr>
        <p:spPr bwMode="auto">
          <a:xfrm>
            <a:off x="9546147" y="1081874"/>
            <a:ext cx="2526189" cy="352166"/>
          </a:xfrm>
          <a:prstGeom prst="rect">
            <a:avLst/>
          </a:prstGeom>
          <a:solidFill>
            <a:srgbClr val="C9DEAE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rPr>
              <a:t>Static Data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A34456E-25D9-90E4-1DA0-6B828C581CD2}"/>
              </a:ext>
            </a:extLst>
          </p:cNvPr>
          <p:cNvSpPr/>
          <p:nvPr/>
        </p:nvSpPr>
        <p:spPr bwMode="auto">
          <a:xfrm>
            <a:off x="9546147" y="1434040"/>
            <a:ext cx="2526189" cy="471244"/>
          </a:xfrm>
          <a:prstGeom prst="rect">
            <a:avLst/>
          </a:prstGeom>
          <a:solidFill>
            <a:srgbClr val="FFFFB2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rPr>
              <a:t>Read Only Data</a:t>
            </a:r>
            <a:endParaRPr lang="en-US" i="1" dirty="0">
              <a:solidFill>
                <a:schemeClr val="accent6"/>
              </a:solidFill>
              <a:ea typeface="CMU Bright" panose="02000603000000000000" pitchFamily="2" charset="0"/>
              <a:cs typeface="Calibri" panose="020F0502020204030204" pitchFamily="34" charset="0"/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9AED6716-6C4A-0437-637F-12F56CE622E5}"/>
              </a:ext>
            </a:extLst>
          </p:cNvPr>
          <p:cNvSpPr/>
          <p:nvPr/>
        </p:nvSpPr>
        <p:spPr bwMode="auto">
          <a:xfrm>
            <a:off x="432574" y="4475276"/>
            <a:ext cx="3860219" cy="1868567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these are .</a:t>
            </a:r>
            <a:r>
              <a:rPr lang="en-US" sz="16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bss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variables</a:t>
            </a: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buf1[4096];</a:t>
            </a: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buf2[4096];</a:t>
            </a:r>
          </a:p>
          <a:p>
            <a:endParaRPr lang="en-US" sz="16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these are .data variables</a:t>
            </a: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table[] = {1,2};</a:t>
            </a: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 string[] ="CSE30!!";</a:t>
            </a:r>
          </a:p>
        </p:txBody>
      </p:sp>
      <p:sp>
        <p:nvSpPr>
          <p:cNvPr id="32" name="Rectangle 12">
            <a:extLst>
              <a:ext uri="{FF2B5EF4-FFF2-40B4-BE49-F238E27FC236}">
                <a16:creationId xmlns:a16="http://schemas.microsoft.com/office/drawing/2014/main" id="{F9B92D74-7A21-D79D-5205-207231CF14C8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731547" y="5864280"/>
            <a:ext cx="609600" cy="304800"/>
          </a:xfrm>
          <a:prstGeom prst="rect">
            <a:avLst/>
          </a:prstGeom>
          <a:solidFill>
            <a:srgbClr val="92D050"/>
          </a:solidFill>
          <a:ln w="25400">
            <a:solidFill>
              <a:schemeClr val="accent6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b="0" dirty="0">
                <a:solidFill>
                  <a:schemeClr val="accent6"/>
                </a:solidFill>
                <a:latin typeface="Roboto Regular" charset="0"/>
                <a:cs typeface="Roboto Regular" charset="0"/>
              </a:rPr>
              <a:t>'\0'</a:t>
            </a:r>
          </a:p>
        </p:txBody>
      </p:sp>
      <p:sp>
        <p:nvSpPr>
          <p:cNvPr id="33" name="Rectangle 13">
            <a:extLst>
              <a:ext uri="{FF2B5EF4-FFF2-40B4-BE49-F238E27FC236}">
                <a16:creationId xmlns:a16="http://schemas.microsoft.com/office/drawing/2014/main" id="{BD16FAA6-4AC6-03AD-0B5C-4F9CD57830CE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7575970" y="5886643"/>
            <a:ext cx="609600" cy="304800"/>
          </a:xfrm>
          <a:prstGeom prst="rect">
            <a:avLst/>
          </a:prstGeom>
          <a:solidFill>
            <a:srgbClr val="92D050"/>
          </a:solidFill>
          <a:ln w="25400">
            <a:solidFill>
              <a:schemeClr val="accent6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b="0" dirty="0">
                <a:solidFill>
                  <a:schemeClr val="accent6"/>
                </a:solidFill>
                <a:latin typeface="Roboto Regular" charset="0"/>
                <a:cs typeface="Roboto Regular" charset="0"/>
              </a:rPr>
              <a:t>'0'</a:t>
            </a:r>
          </a:p>
        </p:txBody>
      </p:sp>
      <p:sp>
        <p:nvSpPr>
          <p:cNvPr id="34" name="Rectangle 39">
            <a:extLst>
              <a:ext uri="{FF2B5EF4-FFF2-40B4-BE49-F238E27FC236}">
                <a16:creationId xmlns:a16="http://schemas.microsoft.com/office/drawing/2014/main" id="{D5D66D3D-6608-2F20-79DE-E8A3403EF063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731605" y="6191443"/>
            <a:ext cx="609600" cy="304800"/>
          </a:xfrm>
          <a:prstGeom prst="rect">
            <a:avLst/>
          </a:prstGeom>
          <a:solidFill>
            <a:srgbClr val="92D050"/>
          </a:solidFill>
          <a:ln w="25400">
            <a:solidFill>
              <a:schemeClr val="accent6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b="0" dirty="0">
                <a:solidFill>
                  <a:schemeClr val="accent6"/>
                </a:solidFill>
                <a:latin typeface="Roboto Regular" charset="0"/>
                <a:cs typeface="Roboto Regular" charset="0"/>
              </a:rPr>
              <a:t>'3'</a:t>
            </a:r>
          </a:p>
        </p:txBody>
      </p:sp>
      <p:sp>
        <p:nvSpPr>
          <p:cNvPr id="35" name="Rectangle 41">
            <a:extLst>
              <a:ext uri="{FF2B5EF4-FFF2-40B4-BE49-F238E27FC236}">
                <a16:creationId xmlns:a16="http://schemas.microsoft.com/office/drawing/2014/main" id="{2A509067-1802-212F-4526-E62602E7E0DE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6359170" y="6191443"/>
            <a:ext cx="609600" cy="304800"/>
          </a:xfrm>
          <a:prstGeom prst="rect">
            <a:avLst/>
          </a:prstGeom>
          <a:solidFill>
            <a:srgbClr val="92D050"/>
          </a:solidFill>
          <a:ln w="25400">
            <a:solidFill>
              <a:schemeClr val="accent6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b="0" dirty="0">
                <a:solidFill>
                  <a:schemeClr val="accent6"/>
                </a:solidFill>
                <a:latin typeface="Roboto Regular" charset="0"/>
                <a:cs typeface="Roboto Regular" charset="0"/>
              </a:rPr>
              <a:t>'E'</a:t>
            </a:r>
          </a:p>
        </p:txBody>
      </p:sp>
      <p:sp>
        <p:nvSpPr>
          <p:cNvPr id="36" name="Rectangle 43">
            <a:extLst>
              <a:ext uri="{FF2B5EF4-FFF2-40B4-BE49-F238E27FC236}">
                <a16:creationId xmlns:a16="http://schemas.microsoft.com/office/drawing/2014/main" id="{91EE389E-5281-3741-78C8-857A918B41DC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6986735" y="6191443"/>
            <a:ext cx="609600" cy="304800"/>
          </a:xfrm>
          <a:prstGeom prst="rect">
            <a:avLst/>
          </a:prstGeom>
          <a:solidFill>
            <a:srgbClr val="92D050"/>
          </a:solidFill>
          <a:ln w="25400">
            <a:solidFill>
              <a:schemeClr val="accent6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b="0" dirty="0">
                <a:solidFill>
                  <a:schemeClr val="accent6"/>
                </a:solidFill>
                <a:latin typeface="Roboto Regular" charset="0"/>
                <a:cs typeface="Roboto Regular" charset="0"/>
              </a:rPr>
              <a:t>'S'</a:t>
            </a:r>
          </a:p>
        </p:txBody>
      </p:sp>
      <p:sp>
        <p:nvSpPr>
          <p:cNvPr id="37" name="Rectangle 45">
            <a:extLst>
              <a:ext uri="{FF2B5EF4-FFF2-40B4-BE49-F238E27FC236}">
                <a16:creationId xmlns:a16="http://schemas.microsoft.com/office/drawing/2014/main" id="{CC0C4598-0F0B-03ED-144C-FDFE8B818E9F}"/>
              </a:ext>
            </a:extLst>
          </p:cNvPr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7609647" y="6191443"/>
            <a:ext cx="609600" cy="304800"/>
          </a:xfrm>
          <a:prstGeom prst="rect">
            <a:avLst/>
          </a:prstGeom>
          <a:solidFill>
            <a:srgbClr val="92D050"/>
          </a:solidFill>
          <a:ln w="25400">
            <a:solidFill>
              <a:schemeClr val="accent6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400" b="0" dirty="0">
                <a:solidFill>
                  <a:schemeClr val="accent6"/>
                </a:solidFill>
                <a:latin typeface="Roboto Regular" charset="0"/>
                <a:cs typeface="Roboto Regular" charset="0"/>
              </a:rPr>
              <a:t>'C'</a:t>
            </a:r>
          </a:p>
        </p:txBody>
      </p:sp>
      <p:sp>
        <p:nvSpPr>
          <p:cNvPr id="38" name="Rectangle 1036">
            <a:extLst>
              <a:ext uri="{FF2B5EF4-FFF2-40B4-BE49-F238E27FC236}">
                <a16:creationId xmlns:a16="http://schemas.microsoft.com/office/drawing/2014/main" id="{89D681F0-90DF-FCE0-DE27-0C9FA4BB3E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4544" y="1590362"/>
            <a:ext cx="2057400" cy="533400"/>
          </a:xfrm>
          <a:prstGeom prst="rect">
            <a:avLst/>
          </a:prstGeom>
          <a:solidFill>
            <a:srgbClr val="92D050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>
                <a:solidFill>
                  <a:srgbClr val="000000"/>
                </a:solidFill>
                <a:latin typeface="Calibri" pitchFamily="34" charset="0"/>
              </a:rPr>
              <a:t>Data</a:t>
            </a:r>
          </a:p>
        </p:txBody>
      </p:sp>
      <p:sp>
        <p:nvSpPr>
          <p:cNvPr id="39" name="Rectangle 12">
            <a:extLst>
              <a:ext uri="{FF2B5EF4-FFF2-40B4-BE49-F238E27FC236}">
                <a16:creationId xmlns:a16="http://schemas.microsoft.com/office/drawing/2014/main" id="{84503A16-442B-F0F5-2E7F-5A99FCF3A2C3}"/>
              </a:ext>
            </a:extLst>
          </p:cNvPr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6338747" y="5875462"/>
            <a:ext cx="609600" cy="304800"/>
          </a:xfrm>
          <a:prstGeom prst="rect">
            <a:avLst/>
          </a:prstGeom>
          <a:solidFill>
            <a:srgbClr val="92D050"/>
          </a:solidFill>
          <a:ln w="25400">
            <a:solidFill>
              <a:schemeClr val="accent6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b="0" dirty="0">
                <a:solidFill>
                  <a:schemeClr val="accent6"/>
                </a:solidFill>
                <a:latin typeface="Roboto Regular" charset="0"/>
                <a:cs typeface="Roboto Regular" charset="0"/>
              </a:rPr>
              <a:t>'!'</a:t>
            </a:r>
          </a:p>
        </p:txBody>
      </p:sp>
      <p:sp>
        <p:nvSpPr>
          <p:cNvPr id="40" name="Rectangle 12">
            <a:extLst>
              <a:ext uri="{FF2B5EF4-FFF2-40B4-BE49-F238E27FC236}">
                <a16:creationId xmlns:a16="http://schemas.microsoft.com/office/drawing/2014/main" id="{B6D53339-332E-3CA6-C20E-518F9708AC0E}"/>
              </a:ext>
            </a:extLst>
          </p:cNvPr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6974807" y="5875462"/>
            <a:ext cx="609600" cy="304800"/>
          </a:xfrm>
          <a:prstGeom prst="rect">
            <a:avLst/>
          </a:prstGeom>
          <a:solidFill>
            <a:srgbClr val="92D050"/>
          </a:solidFill>
          <a:ln w="25400">
            <a:solidFill>
              <a:schemeClr val="accent6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b="0" dirty="0">
                <a:solidFill>
                  <a:schemeClr val="accent6"/>
                </a:solidFill>
                <a:latin typeface="Roboto Regular" charset="0"/>
                <a:cs typeface="Roboto Regular" charset="0"/>
              </a:rPr>
              <a:t>'!'</a:t>
            </a:r>
          </a:p>
        </p:txBody>
      </p:sp>
      <p:sp>
        <p:nvSpPr>
          <p:cNvPr id="41" name="Rectangle 13">
            <a:extLst>
              <a:ext uri="{FF2B5EF4-FFF2-40B4-BE49-F238E27FC236}">
                <a16:creationId xmlns:a16="http://schemas.microsoft.com/office/drawing/2014/main" id="{B4D419A0-4C0E-DA33-5D97-E2C0148F1AB0}"/>
              </a:ext>
            </a:extLst>
          </p:cNvPr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5731547" y="5576253"/>
            <a:ext cx="2454023" cy="304800"/>
          </a:xfrm>
          <a:prstGeom prst="rect">
            <a:avLst/>
          </a:prstGeom>
          <a:solidFill>
            <a:srgbClr val="92D050"/>
          </a:solidFill>
          <a:ln w="25400">
            <a:solidFill>
              <a:schemeClr val="accent6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>
                <a:solidFill>
                  <a:schemeClr val="accent6"/>
                </a:solidFill>
                <a:latin typeface="Roboto Regular" charset="0"/>
                <a:cs typeface="Roboto Regular" charset="0"/>
              </a:rPr>
              <a:t>1</a:t>
            </a:r>
            <a:endParaRPr lang="en-US" b="0" dirty="0">
              <a:solidFill>
                <a:schemeClr val="accent6"/>
              </a:solidFill>
              <a:latin typeface="Roboto Regular" charset="0"/>
              <a:cs typeface="Roboto Regular" charset="0"/>
            </a:endParaRPr>
          </a:p>
        </p:txBody>
      </p:sp>
      <p:sp>
        <p:nvSpPr>
          <p:cNvPr id="42" name="Rectangle 13">
            <a:extLst>
              <a:ext uri="{FF2B5EF4-FFF2-40B4-BE49-F238E27FC236}">
                <a16:creationId xmlns:a16="http://schemas.microsoft.com/office/drawing/2014/main" id="{F0BFB6FC-2BC5-47E7-2B68-D80C5185B826}"/>
              </a:ext>
            </a:extLst>
          </p:cNvPr>
          <p:cNvSpPr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5731546" y="5256286"/>
            <a:ext cx="2454023" cy="304800"/>
          </a:xfrm>
          <a:prstGeom prst="rect">
            <a:avLst/>
          </a:prstGeom>
          <a:solidFill>
            <a:srgbClr val="92D050"/>
          </a:solidFill>
          <a:ln w="25400">
            <a:solidFill>
              <a:schemeClr val="accent6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>
                <a:solidFill>
                  <a:schemeClr val="accent6"/>
                </a:solidFill>
                <a:latin typeface="Roboto Regular" charset="0"/>
                <a:cs typeface="Roboto Regular" charset="0"/>
              </a:rPr>
              <a:t>2</a:t>
            </a:r>
            <a:endParaRPr lang="en-US" b="0" dirty="0">
              <a:solidFill>
                <a:schemeClr val="accent6"/>
              </a:solidFill>
              <a:latin typeface="Roboto Regular" charset="0"/>
              <a:cs typeface="Roboto Regular" charset="0"/>
            </a:endParaRPr>
          </a:p>
        </p:txBody>
      </p:sp>
      <p:sp>
        <p:nvSpPr>
          <p:cNvPr id="45" name="Rectangle 13">
            <a:extLst>
              <a:ext uri="{FF2B5EF4-FFF2-40B4-BE49-F238E27FC236}">
                <a16:creationId xmlns:a16="http://schemas.microsoft.com/office/drawing/2014/main" id="{C2DAE090-F527-9FAD-702D-A11B55B182FA}"/>
              </a:ext>
            </a:extLst>
          </p:cNvPr>
          <p:cNvSpPr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5717612" y="4613347"/>
            <a:ext cx="2454023" cy="3048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6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>
                <a:solidFill>
                  <a:schemeClr val="accent6"/>
                </a:solidFill>
                <a:latin typeface="Roboto Regular" charset="0"/>
                <a:cs typeface="Roboto Regular" charset="0"/>
              </a:rPr>
              <a:t>buf2 address size</a:t>
            </a:r>
          </a:p>
        </p:txBody>
      </p:sp>
      <p:sp>
        <p:nvSpPr>
          <p:cNvPr id="46" name="Rectangle 13">
            <a:extLst>
              <a:ext uri="{FF2B5EF4-FFF2-40B4-BE49-F238E27FC236}">
                <a16:creationId xmlns:a16="http://schemas.microsoft.com/office/drawing/2014/main" id="{792B6B95-7C62-6803-BB77-DE6670F6455A}"/>
              </a:ext>
            </a:extLst>
          </p:cNvPr>
          <p:cNvSpPr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5722822" y="4933314"/>
            <a:ext cx="2454023" cy="3048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6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>
                <a:solidFill>
                  <a:schemeClr val="accent6"/>
                </a:solidFill>
                <a:latin typeface="Roboto Regular" charset="0"/>
                <a:cs typeface="Roboto Regular" charset="0"/>
              </a:rPr>
              <a:t>buf1 address size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D47B58C-8115-F3A1-2363-8D2D5CE7F0DE}"/>
              </a:ext>
            </a:extLst>
          </p:cNvPr>
          <p:cNvSpPr txBox="1"/>
          <p:nvPr/>
        </p:nvSpPr>
        <p:spPr>
          <a:xfrm>
            <a:off x="6189195" y="6452468"/>
            <a:ext cx="1659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executable file</a:t>
            </a:r>
          </a:p>
        </p:txBody>
      </p:sp>
      <p:sp>
        <p:nvSpPr>
          <p:cNvPr id="48" name="Right Brace 47">
            <a:extLst>
              <a:ext uri="{FF2B5EF4-FFF2-40B4-BE49-F238E27FC236}">
                <a16:creationId xmlns:a16="http://schemas.microsoft.com/office/drawing/2014/main" id="{CC69D55A-9300-A6DE-6AFE-FD1E38F44880}"/>
              </a:ext>
            </a:extLst>
          </p:cNvPr>
          <p:cNvSpPr/>
          <p:nvPr/>
        </p:nvSpPr>
        <p:spPr>
          <a:xfrm>
            <a:off x="2128947" y="4816305"/>
            <a:ext cx="272226" cy="594542"/>
          </a:xfrm>
          <a:prstGeom prst="rightBrac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C1167B40-F5A5-C6D5-980D-95F635C752DD}"/>
              </a:ext>
            </a:extLst>
          </p:cNvPr>
          <p:cNvCxnSpPr>
            <a:cxnSpLocks/>
          </p:cNvCxnSpPr>
          <p:nvPr/>
        </p:nvCxnSpPr>
        <p:spPr bwMode="auto">
          <a:xfrm flipV="1">
            <a:off x="2401173" y="4933314"/>
            <a:ext cx="3252751" cy="180262"/>
          </a:xfrm>
          <a:prstGeom prst="straightConnector1">
            <a:avLst/>
          </a:prstGeom>
          <a:noFill/>
          <a:ln w="635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8728D0B5-05D4-33BE-A34B-DC6F37B776CE}"/>
              </a:ext>
            </a:extLst>
          </p:cNvPr>
          <p:cNvSpPr txBox="1"/>
          <p:nvPr/>
        </p:nvSpPr>
        <p:spPr>
          <a:xfrm rot="21418050">
            <a:off x="2749058" y="4973444"/>
            <a:ext cx="28967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just big enough for address, size</a:t>
            </a:r>
          </a:p>
        </p:txBody>
      </p:sp>
      <p:sp>
        <p:nvSpPr>
          <p:cNvPr id="52" name="Right Brace 51">
            <a:extLst>
              <a:ext uri="{FF2B5EF4-FFF2-40B4-BE49-F238E27FC236}">
                <a16:creationId xmlns:a16="http://schemas.microsoft.com/office/drawing/2014/main" id="{F297094B-3E01-8B92-BFEA-4A02E385863A}"/>
              </a:ext>
            </a:extLst>
          </p:cNvPr>
          <p:cNvSpPr/>
          <p:nvPr/>
        </p:nvSpPr>
        <p:spPr>
          <a:xfrm>
            <a:off x="3249681" y="5721904"/>
            <a:ext cx="272226" cy="594542"/>
          </a:xfrm>
          <a:prstGeom prst="rightBrac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BB907227-2E4B-E617-71F1-AA1E15D7A877}"/>
              </a:ext>
            </a:extLst>
          </p:cNvPr>
          <p:cNvCxnSpPr>
            <a:cxnSpLocks/>
            <a:endCxn id="32" idx="1"/>
          </p:cNvCxnSpPr>
          <p:nvPr/>
        </p:nvCxnSpPr>
        <p:spPr bwMode="auto">
          <a:xfrm flipV="1">
            <a:off x="3521907" y="6016680"/>
            <a:ext cx="2209640" cy="2495"/>
          </a:xfrm>
          <a:prstGeom prst="straightConnector1">
            <a:avLst/>
          </a:prstGeom>
          <a:noFill/>
          <a:ln w="635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58BBDE51-60C7-C3F4-3B0B-82F340A6C6F3}"/>
              </a:ext>
            </a:extLst>
          </p:cNvPr>
          <p:cNvSpPr txBox="1"/>
          <p:nvPr/>
        </p:nvSpPr>
        <p:spPr>
          <a:xfrm>
            <a:off x="4251304" y="5948561"/>
            <a:ext cx="12028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same size as specified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6A03B4A-8133-BB24-9D85-632C9A9975E9}"/>
              </a:ext>
            </a:extLst>
          </p:cNvPr>
          <p:cNvSpPr/>
          <p:nvPr/>
        </p:nvSpPr>
        <p:spPr bwMode="auto">
          <a:xfrm>
            <a:off x="9275311" y="5249003"/>
            <a:ext cx="2526189" cy="1275279"/>
          </a:xfrm>
          <a:prstGeom prst="rect">
            <a:avLst/>
          </a:prstGeom>
          <a:solidFill>
            <a:srgbClr val="C9DEAE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rPr>
              <a:t>Static Data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rPr>
              <a:t>same size as </a:t>
            </a:r>
            <a:r>
              <a:rPr lang="en-US" dirty="0" err="1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rPr>
              <a:t>a.out</a:t>
            </a:r>
            <a:endParaRPr lang="en-US" dirty="0">
              <a:solidFill>
                <a:schemeClr val="accent6"/>
              </a:solidFill>
              <a:ea typeface="CMU Bright" panose="02000603000000000000" pitchFamily="2" charset="0"/>
              <a:cs typeface="Calibri" panose="020F0502020204030204" pitchFamily="34" charset="0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C29D611E-2744-2266-3244-8F51FEDA8687}"/>
              </a:ext>
            </a:extLst>
          </p:cNvPr>
          <p:cNvSpPr/>
          <p:nvPr/>
        </p:nvSpPr>
        <p:spPr bwMode="auto">
          <a:xfrm>
            <a:off x="9285877" y="3141249"/>
            <a:ext cx="2526189" cy="20968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i="1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rPr>
              <a:t>buf2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i="1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rPr>
              <a:t>BSS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i="1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rPr>
              <a:t>expanded size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i="1" dirty="0">
              <a:solidFill>
                <a:schemeClr val="accent6"/>
              </a:solidFill>
              <a:ea typeface="CMU Bright" panose="02000603000000000000" pitchFamily="2" charset="0"/>
              <a:cs typeface="Calibri" panose="020F0502020204030204" pitchFamily="34" charset="0"/>
            </a:endParaRPr>
          </a:p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i="1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rPr>
              <a:t>buf1</a:t>
            </a:r>
            <a:endParaRPr lang="en-US" dirty="0">
              <a:solidFill>
                <a:schemeClr val="accent6"/>
              </a:solidFill>
              <a:ea typeface="CMU Bright" panose="02000603000000000000" pitchFamily="2" charset="0"/>
              <a:cs typeface="Calibri" panose="020F0502020204030204" pitchFamily="34" charset="0"/>
            </a:endParaRP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B4D7D7FE-F024-291C-3A09-3C1FCC66B221}"/>
              </a:ext>
            </a:extLst>
          </p:cNvPr>
          <p:cNvCxnSpPr>
            <a:cxnSpLocks/>
            <a:endCxn id="56" idx="1"/>
          </p:cNvCxnSpPr>
          <p:nvPr/>
        </p:nvCxnSpPr>
        <p:spPr bwMode="auto">
          <a:xfrm>
            <a:off x="8203515" y="5864280"/>
            <a:ext cx="1071796" cy="22363"/>
          </a:xfrm>
          <a:prstGeom prst="straightConnector1">
            <a:avLst/>
          </a:prstGeom>
          <a:noFill/>
          <a:ln w="635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FBE58B34-3C27-0C62-6EBC-889910DE6161}"/>
              </a:ext>
            </a:extLst>
          </p:cNvPr>
          <p:cNvCxnSpPr>
            <a:cxnSpLocks/>
          </p:cNvCxnSpPr>
          <p:nvPr/>
        </p:nvCxnSpPr>
        <p:spPr bwMode="auto">
          <a:xfrm flipV="1">
            <a:off x="8190397" y="4442760"/>
            <a:ext cx="1084914" cy="455425"/>
          </a:xfrm>
          <a:prstGeom prst="straightConnector1">
            <a:avLst/>
          </a:prstGeom>
          <a:noFill/>
          <a:ln w="635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CA675FFF-7038-83F4-3889-1FA6881BEDC8}"/>
              </a:ext>
            </a:extLst>
          </p:cNvPr>
          <p:cNvSpPr txBox="1"/>
          <p:nvPr/>
        </p:nvSpPr>
        <p:spPr>
          <a:xfrm>
            <a:off x="9812571" y="6496243"/>
            <a:ext cx="1992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low main memory</a:t>
            </a:r>
          </a:p>
        </p:txBody>
      </p:sp>
    </p:spTree>
    <p:extLst>
      <p:ext uri="{BB962C8B-B14F-4D97-AF65-F5344CB8AC3E}">
        <p14:creationId xmlns:p14="http://schemas.microsoft.com/office/powerpoint/2010/main" val="1009799823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Content Placeholder 27">
            <a:extLst>
              <a:ext uri="{FF2B5EF4-FFF2-40B4-BE49-F238E27FC236}">
                <a16:creationId xmlns:a16="http://schemas.microsoft.com/office/drawing/2014/main" id="{B2798C66-7FE9-A146-9496-61A77BE2F705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91615" y="637045"/>
            <a:ext cx="5190830" cy="1169102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1800" dirty="0">
                <a:cs typeface="Courier New" panose="02070309020205020404" pitchFamily="49" charset="0"/>
              </a:rPr>
              <a:t>Use .align directive to force the assembler to align the address of the next variable defined after the .align</a:t>
            </a:r>
            <a:endParaRPr lang="en-US" sz="1800" dirty="0">
              <a:solidFill>
                <a:srgbClr val="0070C0"/>
              </a:solidFill>
              <a:cs typeface="Courier New" panose="020703090202050204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2F083C-5883-1542-B1C1-8058811490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7989"/>
            <a:ext cx="11691756" cy="394111"/>
          </a:xfrm>
        </p:spPr>
        <p:txBody>
          <a:bodyPr/>
          <a:lstStyle/>
          <a:p>
            <a:r>
              <a:rPr lang="en-US" dirty="0"/>
              <a:t>Variable Alignment In .data, .</a:t>
            </a:r>
            <a:r>
              <a:rPr lang="en-US" dirty="0" err="1"/>
              <a:t>bss</a:t>
            </a:r>
            <a:r>
              <a:rPr lang="en-US" dirty="0"/>
              <a:t> and .section .</a:t>
            </a:r>
            <a:r>
              <a:rPr lang="en-US" dirty="0" err="1"/>
              <a:t>rodata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E5DF88C-5476-DC44-A301-44CA0308512A}"/>
              </a:ext>
            </a:extLst>
          </p:cNvPr>
          <p:cNvSpPr/>
          <p:nvPr/>
        </p:nvSpPr>
        <p:spPr>
          <a:xfrm>
            <a:off x="2749342" y="2028015"/>
            <a:ext cx="262805" cy="333781"/>
          </a:xfrm>
          <a:prstGeom prst="rect">
            <a:avLst/>
          </a:prstGeom>
          <a:solidFill>
            <a:srgbClr val="00B050"/>
          </a:solidFill>
          <a:ln w="317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1</a:t>
            </a: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EE901B5A-F2E2-1745-8348-1C2CE7E81A82}"/>
              </a:ext>
            </a:extLst>
          </p:cNvPr>
          <p:cNvSpPr/>
          <p:nvPr/>
        </p:nvSpPr>
        <p:spPr>
          <a:xfrm>
            <a:off x="2252875" y="2516358"/>
            <a:ext cx="797338" cy="436251"/>
          </a:xfrm>
          <a:prstGeom prst="rect">
            <a:avLst/>
          </a:prstGeom>
          <a:solidFill>
            <a:srgbClr val="F3753F"/>
          </a:solidFill>
          <a:ln w="31750">
            <a:solidFill>
              <a:srgbClr val="F374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2 bytes</a:t>
            </a: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2894D733-5D16-C24E-970F-3F7DB9E27103}"/>
              </a:ext>
            </a:extLst>
          </p:cNvPr>
          <p:cNvSpPr/>
          <p:nvPr/>
        </p:nvSpPr>
        <p:spPr>
          <a:xfrm>
            <a:off x="1205359" y="3183651"/>
            <a:ext cx="1840828" cy="588083"/>
          </a:xfrm>
          <a:prstGeom prst="rect">
            <a:avLst/>
          </a:prstGeom>
          <a:solidFill>
            <a:srgbClr val="0070C0"/>
          </a:solidFill>
          <a:ln w="317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4 bytes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F576A299-A1DD-A444-91C9-148DC93FF7D1}"/>
              </a:ext>
            </a:extLst>
          </p:cNvPr>
          <p:cNvSpPr txBox="1"/>
          <p:nvPr/>
        </p:nvSpPr>
        <p:spPr>
          <a:xfrm>
            <a:off x="234988" y="3244334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integer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8749FCC8-0B0F-CF44-9BDB-3B1C78FA1A78}"/>
              </a:ext>
            </a:extLst>
          </p:cNvPr>
          <p:cNvSpPr txBox="1"/>
          <p:nvPr/>
        </p:nvSpPr>
        <p:spPr>
          <a:xfrm>
            <a:off x="1570159" y="2516412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short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1682A367-1AC7-ED44-8828-4C4909612AB5}"/>
              </a:ext>
            </a:extLst>
          </p:cNvPr>
          <p:cNvSpPr txBox="1"/>
          <p:nvPr/>
        </p:nvSpPr>
        <p:spPr>
          <a:xfrm>
            <a:off x="2139401" y="2002808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char</a:t>
            </a: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26161DC5-8628-7345-B250-87FAC28EB3F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44" name="Rectangle 32">
            <a:extLst>
              <a:ext uri="{FF2B5EF4-FFF2-40B4-BE49-F238E27FC236}">
                <a16:creationId xmlns:a16="http://schemas.microsoft.com/office/drawing/2014/main" id="{A2814E09-7A90-BEBA-7D05-1F6E9C3D57E0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807648" y="1557638"/>
            <a:ext cx="609600" cy="1219200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accent6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0" dirty="0">
              <a:latin typeface="Roboto Regular" charset="0"/>
              <a:cs typeface="Roboto Regular" charset="0"/>
            </a:endParaRPr>
          </a:p>
        </p:txBody>
      </p:sp>
      <p:sp>
        <p:nvSpPr>
          <p:cNvPr id="145" name="Rectangle 33">
            <a:extLst>
              <a:ext uri="{FF2B5EF4-FFF2-40B4-BE49-F238E27FC236}">
                <a16:creationId xmlns:a16="http://schemas.microsoft.com/office/drawing/2014/main" id="{66E538D0-4FC4-691F-98FF-BAD6A6111771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807648" y="2776838"/>
            <a:ext cx="609600" cy="1219200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accent6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0" dirty="0">
              <a:latin typeface="Roboto Regular" charset="0"/>
              <a:cs typeface="Roboto Regular" charset="0"/>
            </a:endParaRPr>
          </a:p>
        </p:txBody>
      </p:sp>
      <p:sp>
        <p:nvSpPr>
          <p:cNvPr id="146" name="Rectangle 34">
            <a:extLst>
              <a:ext uri="{FF2B5EF4-FFF2-40B4-BE49-F238E27FC236}">
                <a16:creationId xmlns:a16="http://schemas.microsoft.com/office/drawing/2014/main" id="{8D0A5CC7-865A-16D6-5D92-E754FDE86508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6807648" y="3996038"/>
            <a:ext cx="609600" cy="1219200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accent6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0" dirty="0">
              <a:latin typeface="Roboto Regular" charset="0"/>
              <a:cs typeface="Roboto Regular" charset="0"/>
            </a:endParaRPr>
          </a:p>
        </p:txBody>
      </p:sp>
      <p:sp>
        <p:nvSpPr>
          <p:cNvPr id="147" name="Rectangle 35">
            <a:extLst>
              <a:ext uri="{FF2B5EF4-FFF2-40B4-BE49-F238E27FC236}">
                <a16:creationId xmlns:a16="http://schemas.microsoft.com/office/drawing/2014/main" id="{490BAD06-6E32-F1E2-F8E9-E1573AC4D817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6807648" y="5215238"/>
            <a:ext cx="609600" cy="1182688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accent6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0" dirty="0">
              <a:latin typeface="Roboto Regular" charset="0"/>
              <a:cs typeface="Roboto Regular" charset="0"/>
            </a:endParaRPr>
          </a:p>
        </p:txBody>
      </p:sp>
      <p:sp>
        <p:nvSpPr>
          <p:cNvPr id="131" name="Text Box 36">
            <a:extLst>
              <a:ext uri="{FF2B5EF4-FFF2-40B4-BE49-F238E27FC236}">
                <a16:creationId xmlns:a16="http://schemas.microsoft.com/office/drawing/2014/main" id="{60ABA258-5AA2-033F-04B8-8B30EC17235B}"/>
              </a:ext>
            </a:extLst>
          </p:cNvPr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6696720" y="902132"/>
            <a:ext cx="747769" cy="707886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b="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</a:p>
          <a:p>
            <a:pPr algn="ctr">
              <a:lnSpc>
                <a:spcPct val="100000"/>
              </a:lnSpc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bytes</a:t>
            </a:r>
            <a:endParaRPr lang="en-US" sz="2000" b="0" dirty="0">
              <a:solidFill>
                <a:schemeClr val="tx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4" name="Rectangle 2">
            <a:extLst>
              <a:ext uri="{FF2B5EF4-FFF2-40B4-BE49-F238E27FC236}">
                <a16:creationId xmlns:a16="http://schemas.microsoft.com/office/drawing/2014/main" id="{E03A79A5-DCA8-3D7F-410B-925CE6640438}"/>
              </a:ext>
            </a:extLst>
          </p:cNvPr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0552691" y="1569525"/>
            <a:ext cx="609600" cy="304800"/>
          </a:xfrm>
          <a:prstGeom prst="rect">
            <a:avLst/>
          </a:prstGeom>
          <a:solidFill>
            <a:srgbClr val="00B050"/>
          </a:solidFill>
          <a:ln w="25400">
            <a:solidFill>
              <a:schemeClr val="accent6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0" dirty="0">
              <a:latin typeface="Roboto Regular" charset="0"/>
              <a:cs typeface="Roboto Regular" charset="0"/>
            </a:endParaRPr>
          </a:p>
        </p:txBody>
      </p:sp>
      <p:sp>
        <p:nvSpPr>
          <p:cNvPr id="155" name="Rectangle 3">
            <a:extLst>
              <a:ext uri="{FF2B5EF4-FFF2-40B4-BE49-F238E27FC236}">
                <a16:creationId xmlns:a16="http://schemas.microsoft.com/office/drawing/2014/main" id="{6051F292-55AA-A772-C1A9-3F3188F5DDD8}"/>
              </a:ext>
            </a:extLst>
          </p:cNvPr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10552691" y="1858141"/>
            <a:ext cx="609600" cy="304800"/>
          </a:xfrm>
          <a:prstGeom prst="rect">
            <a:avLst/>
          </a:prstGeom>
          <a:solidFill>
            <a:srgbClr val="00B050"/>
          </a:solidFill>
          <a:ln w="25400">
            <a:solidFill>
              <a:schemeClr val="accent6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0" dirty="0">
              <a:latin typeface="Roboto Regular" charset="0"/>
              <a:cs typeface="Roboto Regular" charset="0"/>
            </a:endParaRPr>
          </a:p>
        </p:txBody>
      </p:sp>
      <p:sp>
        <p:nvSpPr>
          <p:cNvPr id="156" name="Rectangle 4">
            <a:extLst>
              <a:ext uri="{FF2B5EF4-FFF2-40B4-BE49-F238E27FC236}">
                <a16:creationId xmlns:a16="http://schemas.microsoft.com/office/drawing/2014/main" id="{B0F55640-6EF3-96F3-7AEC-50D29682E480}"/>
              </a:ext>
            </a:extLst>
          </p:cNvPr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10552691" y="2162941"/>
            <a:ext cx="609600" cy="304800"/>
          </a:xfrm>
          <a:prstGeom prst="rect">
            <a:avLst/>
          </a:prstGeom>
          <a:solidFill>
            <a:srgbClr val="00B050"/>
          </a:solidFill>
          <a:ln w="25400">
            <a:solidFill>
              <a:schemeClr val="accent6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0" dirty="0">
              <a:latin typeface="Roboto Regular" charset="0"/>
              <a:cs typeface="Roboto Regular" charset="0"/>
            </a:endParaRPr>
          </a:p>
        </p:txBody>
      </p:sp>
      <p:sp>
        <p:nvSpPr>
          <p:cNvPr id="157" name="Rectangle 5">
            <a:extLst>
              <a:ext uri="{FF2B5EF4-FFF2-40B4-BE49-F238E27FC236}">
                <a16:creationId xmlns:a16="http://schemas.microsoft.com/office/drawing/2014/main" id="{626137A5-B0C1-5F1E-8691-6BDDFC1A838B}"/>
              </a:ext>
            </a:extLst>
          </p:cNvPr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10552691" y="2467741"/>
            <a:ext cx="609600" cy="304800"/>
          </a:xfrm>
          <a:prstGeom prst="rect">
            <a:avLst/>
          </a:prstGeom>
          <a:solidFill>
            <a:srgbClr val="00B050"/>
          </a:solidFill>
          <a:ln w="25400">
            <a:solidFill>
              <a:schemeClr val="accent6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0" dirty="0">
              <a:latin typeface="Roboto Regular" charset="0"/>
              <a:cs typeface="Roboto Regular" charset="0"/>
            </a:endParaRPr>
          </a:p>
        </p:txBody>
      </p:sp>
      <p:sp>
        <p:nvSpPr>
          <p:cNvPr id="158" name="Rectangle 6">
            <a:extLst>
              <a:ext uri="{FF2B5EF4-FFF2-40B4-BE49-F238E27FC236}">
                <a16:creationId xmlns:a16="http://schemas.microsoft.com/office/drawing/2014/main" id="{F5CF2C4F-8128-92A5-1521-7094F4CF8410}"/>
              </a:ext>
            </a:extLst>
          </p:cNvPr>
          <p:cNvSpPr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10552691" y="2772541"/>
            <a:ext cx="609600" cy="304800"/>
          </a:xfrm>
          <a:prstGeom prst="rect">
            <a:avLst/>
          </a:prstGeom>
          <a:solidFill>
            <a:srgbClr val="00B050"/>
          </a:solidFill>
          <a:ln w="25400">
            <a:solidFill>
              <a:schemeClr val="accent6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0" dirty="0">
              <a:latin typeface="Roboto Regular" charset="0"/>
              <a:cs typeface="Roboto Regular" charset="0"/>
            </a:endParaRPr>
          </a:p>
        </p:txBody>
      </p:sp>
      <p:sp>
        <p:nvSpPr>
          <p:cNvPr id="159" name="Rectangle 7">
            <a:extLst>
              <a:ext uri="{FF2B5EF4-FFF2-40B4-BE49-F238E27FC236}">
                <a16:creationId xmlns:a16="http://schemas.microsoft.com/office/drawing/2014/main" id="{3D095C64-7A4F-523C-3A04-15BEF5B99755}"/>
              </a:ext>
            </a:extLst>
          </p:cNvPr>
          <p:cNvSpPr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10552691" y="3077341"/>
            <a:ext cx="609600" cy="304800"/>
          </a:xfrm>
          <a:prstGeom prst="rect">
            <a:avLst/>
          </a:prstGeom>
          <a:solidFill>
            <a:srgbClr val="00B050"/>
          </a:solidFill>
          <a:ln w="25400">
            <a:solidFill>
              <a:schemeClr val="accent6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0" dirty="0">
              <a:latin typeface="Roboto Regular" charset="0"/>
              <a:cs typeface="Roboto Regular" charset="0"/>
            </a:endParaRPr>
          </a:p>
        </p:txBody>
      </p:sp>
      <p:sp>
        <p:nvSpPr>
          <p:cNvPr id="160" name="Rectangle 8">
            <a:extLst>
              <a:ext uri="{FF2B5EF4-FFF2-40B4-BE49-F238E27FC236}">
                <a16:creationId xmlns:a16="http://schemas.microsoft.com/office/drawing/2014/main" id="{F3134352-974C-3285-AFAF-5E00289C4490}"/>
              </a:ext>
            </a:extLst>
          </p:cNvPr>
          <p:cNvSpPr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10552691" y="3382141"/>
            <a:ext cx="609600" cy="304800"/>
          </a:xfrm>
          <a:prstGeom prst="rect">
            <a:avLst/>
          </a:prstGeom>
          <a:solidFill>
            <a:srgbClr val="00B050"/>
          </a:solidFill>
          <a:ln w="25400">
            <a:solidFill>
              <a:schemeClr val="accent6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0" dirty="0">
              <a:latin typeface="Roboto Regular" charset="0"/>
              <a:cs typeface="Roboto Regular" charset="0"/>
            </a:endParaRPr>
          </a:p>
        </p:txBody>
      </p:sp>
      <p:sp>
        <p:nvSpPr>
          <p:cNvPr id="161" name="Rectangle 9">
            <a:extLst>
              <a:ext uri="{FF2B5EF4-FFF2-40B4-BE49-F238E27FC236}">
                <a16:creationId xmlns:a16="http://schemas.microsoft.com/office/drawing/2014/main" id="{89B706CE-1631-C018-3380-FAB290867C7D}"/>
              </a:ext>
            </a:extLst>
          </p:cNvPr>
          <p:cNvSpPr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10552691" y="3686941"/>
            <a:ext cx="609600" cy="304800"/>
          </a:xfrm>
          <a:prstGeom prst="rect">
            <a:avLst/>
          </a:prstGeom>
          <a:solidFill>
            <a:srgbClr val="00B050"/>
          </a:solidFill>
          <a:ln w="25400">
            <a:solidFill>
              <a:schemeClr val="accent6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0" dirty="0">
              <a:latin typeface="Roboto Regular" charset="0"/>
              <a:cs typeface="Roboto Regular" charset="0"/>
            </a:endParaRPr>
          </a:p>
        </p:txBody>
      </p:sp>
      <p:sp>
        <p:nvSpPr>
          <p:cNvPr id="162" name="Rectangle 10">
            <a:extLst>
              <a:ext uri="{FF2B5EF4-FFF2-40B4-BE49-F238E27FC236}">
                <a16:creationId xmlns:a16="http://schemas.microsoft.com/office/drawing/2014/main" id="{01E0B942-91F4-40EE-C140-6536F7E86A69}"/>
              </a:ext>
            </a:extLst>
          </p:cNvPr>
          <p:cNvSpPr>
            <a:spLocks noChangeArrowheads="1"/>
          </p:cNvSpPr>
          <p:nvPr>
            <p:custDataLst>
              <p:tags r:id="rId14"/>
            </p:custDataLst>
          </p:nvPr>
        </p:nvSpPr>
        <p:spPr bwMode="auto">
          <a:xfrm>
            <a:off x="10552691" y="3991741"/>
            <a:ext cx="609600" cy="304800"/>
          </a:xfrm>
          <a:prstGeom prst="rect">
            <a:avLst/>
          </a:prstGeom>
          <a:solidFill>
            <a:srgbClr val="00B050"/>
          </a:solidFill>
          <a:ln w="25400">
            <a:solidFill>
              <a:schemeClr val="accent6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0" dirty="0">
              <a:latin typeface="Roboto Regular" charset="0"/>
              <a:cs typeface="Roboto Regular" charset="0"/>
            </a:endParaRPr>
          </a:p>
        </p:txBody>
      </p:sp>
      <p:sp>
        <p:nvSpPr>
          <p:cNvPr id="163" name="Rectangle 11">
            <a:extLst>
              <a:ext uri="{FF2B5EF4-FFF2-40B4-BE49-F238E27FC236}">
                <a16:creationId xmlns:a16="http://schemas.microsoft.com/office/drawing/2014/main" id="{FC57423E-0D45-125E-7F1F-5161E093F4CE}"/>
              </a:ext>
            </a:extLst>
          </p:cNvPr>
          <p:cNvSpPr>
            <a:spLocks noChangeArrowheads="1"/>
          </p:cNvSpPr>
          <p:nvPr>
            <p:custDataLst>
              <p:tags r:id="rId15"/>
            </p:custDataLst>
          </p:nvPr>
        </p:nvSpPr>
        <p:spPr bwMode="auto">
          <a:xfrm>
            <a:off x="10552691" y="4296541"/>
            <a:ext cx="609600" cy="304800"/>
          </a:xfrm>
          <a:prstGeom prst="rect">
            <a:avLst/>
          </a:prstGeom>
          <a:solidFill>
            <a:srgbClr val="00B050"/>
          </a:solidFill>
          <a:ln w="25400">
            <a:solidFill>
              <a:schemeClr val="accent6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0" dirty="0">
              <a:latin typeface="Roboto Regular" charset="0"/>
              <a:cs typeface="Roboto Regular" charset="0"/>
            </a:endParaRPr>
          </a:p>
        </p:txBody>
      </p:sp>
      <p:sp>
        <p:nvSpPr>
          <p:cNvPr id="164" name="Rectangle 12">
            <a:extLst>
              <a:ext uri="{FF2B5EF4-FFF2-40B4-BE49-F238E27FC236}">
                <a16:creationId xmlns:a16="http://schemas.microsoft.com/office/drawing/2014/main" id="{12E24D00-DFD7-2D26-A495-487717257BE2}"/>
              </a:ext>
            </a:extLst>
          </p:cNvPr>
          <p:cNvSpPr>
            <a:spLocks noChangeArrowheads="1"/>
          </p:cNvSpPr>
          <p:nvPr>
            <p:custDataLst>
              <p:tags r:id="rId16"/>
            </p:custDataLst>
          </p:nvPr>
        </p:nvSpPr>
        <p:spPr bwMode="auto">
          <a:xfrm>
            <a:off x="10552691" y="4601341"/>
            <a:ext cx="609600" cy="304800"/>
          </a:xfrm>
          <a:prstGeom prst="rect">
            <a:avLst/>
          </a:prstGeom>
          <a:solidFill>
            <a:srgbClr val="00B050"/>
          </a:solidFill>
          <a:ln w="25400">
            <a:solidFill>
              <a:schemeClr val="accent6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0" dirty="0">
              <a:latin typeface="Roboto Regular" charset="0"/>
              <a:cs typeface="Roboto Regular" charset="0"/>
            </a:endParaRPr>
          </a:p>
        </p:txBody>
      </p:sp>
      <p:sp>
        <p:nvSpPr>
          <p:cNvPr id="166" name="Rectangle 13">
            <a:extLst>
              <a:ext uri="{FF2B5EF4-FFF2-40B4-BE49-F238E27FC236}">
                <a16:creationId xmlns:a16="http://schemas.microsoft.com/office/drawing/2014/main" id="{73DBBDDB-BD99-4535-42FC-383136BF2240}"/>
              </a:ext>
            </a:extLst>
          </p:cNvPr>
          <p:cNvSpPr>
            <a:spLocks noChangeArrowheads="1"/>
          </p:cNvSpPr>
          <p:nvPr>
            <p:custDataLst>
              <p:tags r:id="rId17"/>
            </p:custDataLst>
          </p:nvPr>
        </p:nvSpPr>
        <p:spPr bwMode="auto">
          <a:xfrm>
            <a:off x="10552691" y="4906141"/>
            <a:ext cx="609600" cy="304800"/>
          </a:xfrm>
          <a:prstGeom prst="rect">
            <a:avLst/>
          </a:prstGeom>
          <a:solidFill>
            <a:srgbClr val="00B050"/>
          </a:solidFill>
          <a:ln w="25400">
            <a:solidFill>
              <a:schemeClr val="accent6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0" dirty="0">
              <a:latin typeface="Roboto Regular" charset="0"/>
              <a:cs typeface="Roboto Regular" charset="0"/>
            </a:endParaRPr>
          </a:p>
        </p:txBody>
      </p:sp>
      <p:sp>
        <p:nvSpPr>
          <p:cNvPr id="167" name="Text Box 37">
            <a:extLst>
              <a:ext uri="{FF2B5EF4-FFF2-40B4-BE49-F238E27FC236}">
                <a16:creationId xmlns:a16="http://schemas.microsoft.com/office/drawing/2014/main" id="{2A7799D2-B42E-D8CF-EA96-6BEC3EEAFEA0}"/>
              </a:ext>
            </a:extLst>
          </p:cNvPr>
          <p:cNvSpPr txBox="1">
            <a:spLocks noChangeArrowheads="1"/>
          </p:cNvSpPr>
          <p:nvPr>
            <p:custDataLst>
              <p:tags r:id="rId18"/>
            </p:custDataLst>
          </p:nvPr>
        </p:nvSpPr>
        <p:spPr bwMode="auto">
          <a:xfrm>
            <a:off x="10527699" y="897716"/>
            <a:ext cx="650371" cy="707886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b="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</a:p>
          <a:p>
            <a:pPr algn="ctr">
              <a:lnSpc>
                <a:spcPct val="100000"/>
              </a:lnSpc>
            </a:pPr>
            <a:r>
              <a:rPr lang="en-US" sz="2000" b="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Byte</a:t>
            </a:r>
          </a:p>
        </p:txBody>
      </p:sp>
      <p:sp>
        <p:nvSpPr>
          <p:cNvPr id="168" name="Rectangle 39">
            <a:extLst>
              <a:ext uri="{FF2B5EF4-FFF2-40B4-BE49-F238E27FC236}">
                <a16:creationId xmlns:a16="http://schemas.microsoft.com/office/drawing/2014/main" id="{65D5AC8A-B04D-3AEC-632B-F3842D44E2DD}"/>
              </a:ext>
            </a:extLst>
          </p:cNvPr>
          <p:cNvSpPr>
            <a:spLocks noChangeArrowheads="1"/>
          </p:cNvSpPr>
          <p:nvPr>
            <p:custDataLst>
              <p:tags r:id="rId19"/>
            </p:custDataLst>
          </p:nvPr>
        </p:nvSpPr>
        <p:spPr bwMode="auto">
          <a:xfrm>
            <a:off x="10552691" y="5210941"/>
            <a:ext cx="609600" cy="304800"/>
          </a:xfrm>
          <a:prstGeom prst="rect">
            <a:avLst/>
          </a:prstGeom>
          <a:solidFill>
            <a:srgbClr val="00B050"/>
          </a:solidFill>
          <a:ln w="25400">
            <a:solidFill>
              <a:schemeClr val="accent6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0" dirty="0">
              <a:latin typeface="Roboto Regular" charset="0"/>
              <a:cs typeface="Roboto Regular" charset="0"/>
            </a:endParaRPr>
          </a:p>
        </p:txBody>
      </p:sp>
      <p:sp>
        <p:nvSpPr>
          <p:cNvPr id="169" name="Rectangle 41">
            <a:extLst>
              <a:ext uri="{FF2B5EF4-FFF2-40B4-BE49-F238E27FC236}">
                <a16:creationId xmlns:a16="http://schemas.microsoft.com/office/drawing/2014/main" id="{111F8312-CB94-DD6C-035F-A198B53D1D58}"/>
              </a:ext>
            </a:extLst>
          </p:cNvPr>
          <p:cNvSpPr>
            <a:spLocks noChangeArrowheads="1"/>
          </p:cNvSpPr>
          <p:nvPr>
            <p:custDataLst>
              <p:tags r:id="rId20"/>
            </p:custDataLst>
          </p:nvPr>
        </p:nvSpPr>
        <p:spPr bwMode="auto">
          <a:xfrm>
            <a:off x="10552691" y="5515741"/>
            <a:ext cx="609600" cy="304800"/>
          </a:xfrm>
          <a:prstGeom prst="rect">
            <a:avLst/>
          </a:prstGeom>
          <a:solidFill>
            <a:srgbClr val="00B050"/>
          </a:solidFill>
          <a:ln w="25400">
            <a:solidFill>
              <a:schemeClr val="accent6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0" dirty="0">
              <a:latin typeface="Roboto Regular" charset="0"/>
              <a:cs typeface="Roboto Regular" charset="0"/>
            </a:endParaRPr>
          </a:p>
        </p:txBody>
      </p:sp>
      <p:sp>
        <p:nvSpPr>
          <p:cNvPr id="170" name="Rectangle 43">
            <a:extLst>
              <a:ext uri="{FF2B5EF4-FFF2-40B4-BE49-F238E27FC236}">
                <a16:creationId xmlns:a16="http://schemas.microsoft.com/office/drawing/2014/main" id="{DFB9D290-0660-9ABD-0435-DC3AFB74F6F9}"/>
              </a:ext>
            </a:extLst>
          </p:cNvPr>
          <p:cNvSpPr>
            <a:spLocks noChangeArrowheads="1"/>
          </p:cNvSpPr>
          <p:nvPr>
            <p:custDataLst>
              <p:tags r:id="rId21"/>
            </p:custDataLst>
          </p:nvPr>
        </p:nvSpPr>
        <p:spPr bwMode="auto">
          <a:xfrm>
            <a:off x="10552691" y="5820541"/>
            <a:ext cx="609600" cy="304800"/>
          </a:xfrm>
          <a:prstGeom prst="rect">
            <a:avLst/>
          </a:prstGeom>
          <a:solidFill>
            <a:srgbClr val="00B050"/>
          </a:solidFill>
          <a:ln w="25400">
            <a:solidFill>
              <a:schemeClr val="accent6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0" dirty="0">
              <a:latin typeface="Roboto Regular" charset="0"/>
              <a:cs typeface="Roboto Regular" charset="0"/>
            </a:endParaRPr>
          </a:p>
        </p:txBody>
      </p:sp>
      <p:sp>
        <p:nvSpPr>
          <p:cNvPr id="171" name="Rectangle 45">
            <a:extLst>
              <a:ext uri="{FF2B5EF4-FFF2-40B4-BE49-F238E27FC236}">
                <a16:creationId xmlns:a16="http://schemas.microsoft.com/office/drawing/2014/main" id="{3E0A5F15-4DCB-86A6-607C-B54363934A4B}"/>
              </a:ext>
            </a:extLst>
          </p:cNvPr>
          <p:cNvSpPr>
            <a:spLocks noChangeArrowheads="1"/>
          </p:cNvSpPr>
          <p:nvPr>
            <p:custDataLst>
              <p:tags r:id="rId22"/>
            </p:custDataLst>
          </p:nvPr>
        </p:nvSpPr>
        <p:spPr bwMode="auto">
          <a:xfrm>
            <a:off x="10552691" y="6117249"/>
            <a:ext cx="609600" cy="304800"/>
          </a:xfrm>
          <a:prstGeom prst="rect">
            <a:avLst/>
          </a:prstGeom>
          <a:solidFill>
            <a:srgbClr val="00B050"/>
          </a:solidFill>
          <a:ln w="25400">
            <a:solidFill>
              <a:schemeClr val="accent6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400" b="0" dirty="0">
              <a:latin typeface="Roboto Regular" charset="0"/>
              <a:cs typeface="Roboto Regular" charset="0"/>
            </a:endParaRPr>
          </a:p>
        </p:txBody>
      </p:sp>
      <p:sp>
        <p:nvSpPr>
          <p:cNvPr id="172" name="Rectangle 14">
            <a:extLst>
              <a:ext uri="{FF2B5EF4-FFF2-40B4-BE49-F238E27FC236}">
                <a16:creationId xmlns:a16="http://schemas.microsoft.com/office/drawing/2014/main" id="{F5DFBB7A-5E0B-9569-C14C-D119140FBC83}"/>
              </a:ext>
            </a:extLst>
          </p:cNvPr>
          <p:cNvSpPr>
            <a:spLocks noChangeArrowheads="1"/>
          </p:cNvSpPr>
          <p:nvPr>
            <p:custDataLst>
              <p:tags r:id="rId23"/>
            </p:custDataLst>
          </p:nvPr>
        </p:nvSpPr>
        <p:spPr bwMode="auto">
          <a:xfrm>
            <a:off x="11208139" y="6118346"/>
            <a:ext cx="641522" cy="36933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b="1" dirty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0x00</a:t>
            </a:r>
          </a:p>
        </p:txBody>
      </p:sp>
      <p:sp>
        <p:nvSpPr>
          <p:cNvPr id="173" name="Rectangle 15">
            <a:extLst>
              <a:ext uri="{FF2B5EF4-FFF2-40B4-BE49-F238E27FC236}">
                <a16:creationId xmlns:a16="http://schemas.microsoft.com/office/drawing/2014/main" id="{0245E018-D2C4-6CE3-EEBE-465B7BB1161D}"/>
              </a:ext>
            </a:extLst>
          </p:cNvPr>
          <p:cNvSpPr>
            <a:spLocks noChangeArrowheads="1"/>
          </p:cNvSpPr>
          <p:nvPr>
            <p:custDataLst>
              <p:tags r:id="rId24"/>
            </p:custDataLst>
          </p:nvPr>
        </p:nvSpPr>
        <p:spPr bwMode="auto">
          <a:xfrm>
            <a:off x="11208139" y="5768612"/>
            <a:ext cx="641522" cy="36933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b="1" dirty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0x01</a:t>
            </a:r>
          </a:p>
        </p:txBody>
      </p:sp>
      <p:sp>
        <p:nvSpPr>
          <p:cNvPr id="174" name="Rectangle 16">
            <a:extLst>
              <a:ext uri="{FF2B5EF4-FFF2-40B4-BE49-F238E27FC236}">
                <a16:creationId xmlns:a16="http://schemas.microsoft.com/office/drawing/2014/main" id="{32D55285-0A5E-5171-CC0B-11E53645BEE1}"/>
              </a:ext>
            </a:extLst>
          </p:cNvPr>
          <p:cNvSpPr>
            <a:spLocks noChangeArrowheads="1"/>
          </p:cNvSpPr>
          <p:nvPr>
            <p:custDataLst>
              <p:tags r:id="rId25"/>
            </p:custDataLst>
          </p:nvPr>
        </p:nvSpPr>
        <p:spPr bwMode="auto">
          <a:xfrm>
            <a:off x="11208139" y="5480423"/>
            <a:ext cx="641522" cy="36933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b="1" dirty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0x02</a:t>
            </a:r>
          </a:p>
        </p:txBody>
      </p:sp>
      <p:sp>
        <p:nvSpPr>
          <p:cNvPr id="175" name="Rectangle 17">
            <a:extLst>
              <a:ext uri="{FF2B5EF4-FFF2-40B4-BE49-F238E27FC236}">
                <a16:creationId xmlns:a16="http://schemas.microsoft.com/office/drawing/2014/main" id="{1356B40E-8EAA-F9B4-8BC7-AE574C89904D}"/>
              </a:ext>
            </a:extLst>
          </p:cNvPr>
          <p:cNvSpPr>
            <a:spLocks noChangeArrowheads="1"/>
          </p:cNvSpPr>
          <p:nvPr>
            <p:custDataLst>
              <p:tags r:id="rId26"/>
            </p:custDataLst>
          </p:nvPr>
        </p:nvSpPr>
        <p:spPr bwMode="auto">
          <a:xfrm>
            <a:off x="11208139" y="5172425"/>
            <a:ext cx="641522" cy="36933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b="1" dirty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0x03</a:t>
            </a:r>
          </a:p>
        </p:txBody>
      </p:sp>
      <p:sp>
        <p:nvSpPr>
          <p:cNvPr id="176" name="Rectangle 18">
            <a:extLst>
              <a:ext uri="{FF2B5EF4-FFF2-40B4-BE49-F238E27FC236}">
                <a16:creationId xmlns:a16="http://schemas.microsoft.com/office/drawing/2014/main" id="{F121EA1D-CA38-555F-2B06-9DE136DDE4BA}"/>
              </a:ext>
            </a:extLst>
          </p:cNvPr>
          <p:cNvSpPr>
            <a:spLocks noChangeArrowheads="1"/>
          </p:cNvSpPr>
          <p:nvPr>
            <p:custDataLst>
              <p:tags r:id="rId27"/>
            </p:custDataLst>
          </p:nvPr>
        </p:nvSpPr>
        <p:spPr bwMode="auto">
          <a:xfrm>
            <a:off x="11208139" y="4874663"/>
            <a:ext cx="641522" cy="36933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b="1" dirty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0x04</a:t>
            </a:r>
          </a:p>
        </p:txBody>
      </p:sp>
      <p:sp>
        <p:nvSpPr>
          <p:cNvPr id="177" name="Rectangle 19">
            <a:extLst>
              <a:ext uri="{FF2B5EF4-FFF2-40B4-BE49-F238E27FC236}">
                <a16:creationId xmlns:a16="http://schemas.microsoft.com/office/drawing/2014/main" id="{B8AA6D97-E569-20BE-293D-1CA2C1EA5E9F}"/>
              </a:ext>
            </a:extLst>
          </p:cNvPr>
          <p:cNvSpPr>
            <a:spLocks noChangeArrowheads="1"/>
          </p:cNvSpPr>
          <p:nvPr>
            <p:custDataLst>
              <p:tags r:id="rId28"/>
            </p:custDataLst>
          </p:nvPr>
        </p:nvSpPr>
        <p:spPr bwMode="auto">
          <a:xfrm>
            <a:off x="11208139" y="4564828"/>
            <a:ext cx="641522" cy="36933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b="1" dirty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0x05</a:t>
            </a:r>
          </a:p>
        </p:txBody>
      </p:sp>
      <p:sp>
        <p:nvSpPr>
          <p:cNvPr id="178" name="Rectangle 20">
            <a:extLst>
              <a:ext uri="{FF2B5EF4-FFF2-40B4-BE49-F238E27FC236}">
                <a16:creationId xmlns:a16="http://schemas.microsoft.com/office/drawing/2014/main" id="{CBF511A4-7D28-D0C2-6791-694A6AF67D88}"/>
              </a:ext>
            </a:extLst>
          </p:cNvPr>
          <p:cNvSpPr>
            <a:spLocks noChangeArrowheads="1"/>
          </p:cNvSpPr>
          <p:nvPr>
            <p:custDataLst>
              <p:tags r:id="rId29"/>
            </p:custDataLst>
          </p:nvPr>
        </p:nvSpPr>
        <p:spPr bwMode="auto">
          <a:xfrm>
            <a:off x="11208139" y="4271658"/>
            <a:ext cx="641522" cy="36933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b="1" dirty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0x06</a:t>
            </a:r>
          </a:p>
        </p:txBody>
      </p:sp>
      <p:sp>
        <p:nvSpPr>
          <p:cNvPr id="179" name="Rectangle 21">
            <a:extLst>
              <a:ext uri="{FF2B5EF4-FFF2-40B4-BE49-F238E27FC236}">
                <a16:creationId xmlns:a16="http://schemas.microsoft.com/office/drawing/2014/main" id="{19D52283-B691-7ABE-4389-91A2DFDC15DA}"/>
              </a:ext>
            </a:extLst>
          </p:cNvPr>
          <p:cNvSpPr>
            <a:spLocks noChangeArrowheads="1"/>
          </p:cNvSpPr>
          <p:nvPr>
            <p:custDataLst>
              <p:tags r:id="rId30"/>
            </p:custDataLst>
          </p:nvPr>
        </p:nvSpPr>
        <p:spPr bwMode="auto">
          <a:xfrm>
            <a:off x="11208139" y="3960658"/>
            <a:ext cx="641522" cy="36933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b="1" dirty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0x07</a:t>
            </a:r>
          </a:p>
        </p:txBody>
      </p:sp>
      <p:sp>
        <p:nvSpPr>
          <p:cNvPr id="180" name="Rectangle 22">
            <a:extLst>
              <a:ext uri="{FF2B5EF4-FFF2-40B4-BE49-F238E27FC236}">
                <a16:creationId xmlns:a16="http://schemas.microsoft.com/office/drawing/2014/main" id="{D27DF2BB-8BCD-BD7D-FE1E-93E76E3BBABC}"/>
              </a:ext>
            </a:extLst>
          </p:cNvPr>
          <p:cNvSpPr>
            <a:spLocks noChangeArrowheads="1"/>
          </p:cNvSpPr>
          <p:nvPr>
            <p:custDataLst>
              <p:tags r:id="rId31"/>
            </p:custDataLst>
          </p:nvPr>
        </p:nvSpPr>
        <p:spPr bwMode="auto">
          <a:xfrm>
            <a:off x="11208139" y="3665775"/>
            <a:ext cx="641522" cy="36933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b="1" dirty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0x08</a:t>
            </a:r>
          </a:p>
        </p:txBody>
      </p:sp>
      <p:sp>
        <p:nvSpPr>
          <p:cNvPr id="181" name="Rectangle 23">
            <a:extLst>
              <a:ext uri="{FF2B5EF4-FFF2-40B4-BE49-F238E27FC236}">
                <a16:creationId xmlns:a16="http://schemas.microsoft.com/office/drawing/2014/main" id="{46C1C9A1-24BF-C7E4-120E-2F145B65BB79}"/>
              </a:ext>
            </a:extLst>
          </p:cNvPr>
          <p:cNvSpPr>
            <a:spLocks noChangeArrowheads="1"/>
          </p:cNvSpPr>
          <p:nvPr>
            <p:custDataLst>
              <p:tags r:id="rId32"/>
            </p:custDataLst>
          </p:nvPr>
        </p:nvSpPr>
        <p:spPr bwMode="auto">
          <a:xfrm>
            <a:off x="11208139" y="3388065"/>
            <a:ext cx="641522" cy="36933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b="1" dirty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0x09</a:t>
            </a:r>
          </a:p>
        </p:txBody>
      </p:sp>
      <p:sp>
        <p:nvSpPr>
          <p:cNvPr id="182" name="Rectangle 24">
            <a:extLst>
              <a:ext uri="{FF2B5EF4-FFF2-40B4-BE49-F238E27FC236}">
                <a16:creationId xmlns:a16="http://schemas.microsoft.com/office/drawing/2014/main" id="{6D7C91F2-3490-B7E1-509F-E730886C2D30}"/>
              </a:ext>
            </a:extLst>
          </p:cNvPr>
          <p:cNvSpPr>
            <a:spLocks noChangeArrowheads="1"/>
          </p:cNvSpPr>
          <p:nvPr>
            <p:custDataLst>
              <p:tags r:id="rId33"/>
            </p:custDataLst>
          </p:nvPr>
        </p:nvSpPr>
        <p:spPr bwMode="auto">
          <a:xfrm>
            <a:off x="11208139" y="3078190"/>
            <a:ext cx="663964" cy="36933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b="1" dirty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0x0A</a:t>
            </a:r>
          </a:p>
        </p:txBody>
      </p:sp>
      <p:sp>
        <p:nvSpPr>
          <p:cNvPr id="183" name="Rectangle 25">
            <a:extLst>
              <a:ext uri="{FF2B5EF4-FFF2-40B4-BE49-F238E27FC236}">
                <a16:creationId xmlns:a16="http://schemas.microsoft.com/office/drawing/2014/main" id="{D4219A80-0A38-07A9-31A9-D2424A91AFFB}"/>
              </a:ext>
            </a:extLst>
          </p:cNvPr>
          <p:cNvSpPr>
            <a:spLocks noChangeArrowheads="1"/>
          </p:cNvSpPr>
          <p:nvPr>
            <p:custDataLst>
              <p:tags r:id="rId34"/>
            </p:custDataLst>
          </p:nvPr>
        </p:nvSpPr>
        <p:spPr bwMode="auto">
          <a:xfrm>
            <a:off x="11208139" y="2768315"/>
            <a:ext cx="654346" cy="36933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b="1" dirty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0x0B</a:t>
            </a:r>
          </a:p>
        </p:txBody>
      </p:sp>
      <p:sp>
        <p:nvSpPr>
          <p:cNvPr id="184" name="Rectangle 40">
            <a:extLst>
              <a:ext uri="{FF2B5EF4-FFF2-40B4-BE49-F238E27FC236}">
                <a16:creationId xmlns:a16="http://schemas.microsoft.com/office/drawing/2014/main" id="{5AB3C584-4C5E-BBAA-1D54-68BFACCF8ABF}"/>
              </a:ext>
            </a:extLst>
          </p:cNvPr>
          <p:cNvSpPr>
            <a:spLocks noChangeArrowheads="1"/>
          </p:cNvSpPr>
          <p:nvPr>
            <p:custDataLst>
              <p:tags r:id="rId35"/>
            </p:custDataLst>
          </p:nvPr>
        </p:nvSpPr>
        <p:spPr bwMode="auto">
          <a:xfrm>
            <a:off x="11208139" y="2458440"/>
            <a:ext cx="641522" cy="36933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b="1" dirty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0x0C</a:t>
            </a:r>
          </a:p>
        </p:txBody>
      </p:sp>
      <p:sp>
        <p:nvSpPr>
          <p:cNvPr id="185" name="Rectangle 42">
            <a:extLst>
              <a:ext uri="{FF2B5EF4-FFF2-40B4-BE49-F238E27FC236}">
                <a16:creationId xmlns:a16="http://schemas.microsoft.com/office/drawing/2014/main" id="{588F1125-D97B-2D53-A625-F2446880EAE8}"/>
              </a:ext>
            </a:extLst>
          </p:cNvPr>
          <p:cNvSpPr>
            <a:spLocks noChangeArrowheads="1"/>
          </p:cNvSpPr>
          <p:nvPr>
            <p:custDataLst>
              <p:tags r:id="rId36"/>
            </p:custDataLst>
          </p:nvPr>
        </p:nvSpPr>
        <p:spPr bwMode="auto">
          <a:xfrm>
            <a:off x="11208139" y="2178595"/>
            <a:ext cx="670376" cy="36933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b="1" dirty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0x0D</a:t>
            </a:r>
          </a:p>
        </p:txBody>
      </p:sp>
      <p:sp>
        <p:nvSpPr>
          <p:cNvPr id="186" name="Rectangle 44">
            <a:extLst>
              <a:ext uri="{FF2B5EF4-FFF2-40B4-BE49-F238E27FC236}">
                <a16:creationId xmlns:a16="http://schemas.microsoft.com/office/drawing/2014/main" id="{CB99EA7A-046F-A8C9-10F7-F1906F85E6FA}"/>
              </a:ext>
            </a:extLst>
          </p:cNvPr>
          <p:cNvSpPr>
            <a:spLocks noChangeArrowheads="1"/>
          </p:cNvSpPr>
          <p:nvPr>
            <p:custDataLst>
              <p:tags r:id="rId37"/>
            </p:custDataLst>
          </p:nvPr>
        </p:nvSpPr>
        <p:spPr bwMode="auto">
          <a:xfrm>
            <a:off x="11208139" y="1852617"/>
            <a:ext cx="636713" cy="36933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b="1" dirty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0x0E</a:t>
            </a:r>
          </a:p>
        </p:txBody>
      </p:sp>
      <p:sp>
        <p:nvSpPr>
          <p:cNvPr id="187" name="Rectangle 46">
            <a:extLst>
              <a:ext uri="{FF2B5EF4-FFF2-40B4-BE49-F238E27FC236}">
                <a16:creationId xmlns:a16="http://schemas.microsoft.com/office/drawing/2014/main" id="{C26A2C55-E4B5-00EC-FE54-CBA7CFFA3B9A}"/>
              </a:ext>
            </a:extLst>
          </p:cNvPr>
          <p:cNvSpPr>
            <a:spLocks noChangeArrowheads="1"/>
          </p:cNvSpPr>
          <p:nvPr>
            <p:custDataLst>
              <p:tags r:id="rId38"/>
            </p:custDataLst>
          </p:nvPr>
        </p:nvSpPr>
        <p:spPr bwMode="auto">
          <a:xfrm>
            <a:off x="11208139" y="1544481"/>
            <a:ext cx="630301" cy="36933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b="1" dirty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0x0F</a:t>
            </a:r>
          </a:p>
        </p:txBody>
      </p:sp>
      <p:sp>
        <p:nvSpPr>
          <p:cNvPr id="188" name="Text Box 36">
            <a:extLst>
              <a:ext uri="{FF2B5EF4-FFF2-40B4-BE49-F238E27FC236}">
                <a16:creationId xmlns:a16="http://schemas.microsoft.com/office/drawing/2014/main" id="{7F80B85C-B6E4-7E08-45DB-AB35CAC1DBA8}"/>
              </a:ext>
            </a:extLst>
          </p:cNvPr>
          <p:cNvSpPr txBox="1">
            <a:spLocks noChangeArrowheads="1"/>
          </p:cNvSpPr>
          <p:nvPr>
            <p:custDataLst>
              <p:tags r:id="rId39"/>
            </p:custDataLst>
          </p:nvPr>
        </p:nvSpPr>
        <p:spPr bwMode="auto">
          <a:xfrm>
            <a:off x="10958421" y="562100"/>
            <a:ext cx="1153782" cy="101566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b="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Aligned Address</a:t>
            </a:r>
          </a:p>
          <a:p>
            <a:pPr algn="ctr">
              <a:lnSpc>
                <a:spcPct val="100000"/>
              </a:lnSpc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Hex</a:t>
            </a:r>
            <a:endParaRPr lang="en-US" sz="2000" b="0" dirty="0">
              <a:solidFill>
                <a:schemeClr val="tx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0" name="Rectangle 32">
            <a:extLst>
              <a:ext uri="{FF2B5EF4-FFF2-40B4-BE49-F238E27FC236}">
                <a16:creationId xmlns:a16="http://schemas.microsoft.com/office/drawing/2014/main" id="{1FEA8863-9950-598D-35FF-5A29050E73F4}"/>
              </a:ext>
            </a:extLst>
          </p:cNvPr>
          <p:cNvSpPr>
            <a:spLocks noChangeArrowheads="1"/>
          </p:cNvSpPr>
          <p:nvPr>
            <p:custDataLst>
              <p:tags r:id="rId40"/>
            </p:custDataLst>
          </p:nvPr>
        </p:nvSpPr>
        <p:spPr bwMode="auto">
          <a:xfrm>
            <a:off x="8642813" y="5825064"/>
            <a:ext cx="609600" cy="594422"/>
          </a:xfrm>
          <a:prstGeom prst="rect">
            <a:avLst/>
          </a:prstGeom>
          <a:solidFill>
            <a:srgbClr val="F3753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0" dirty="0">
              <a:latin typeface="Roboto Regular" charset="0"/>
              <a:cs typeface="Roboto Regular" charset="0"/>
            </a:endParaRPr>
          </a:p>
        </p:txBody>
      </p:sp>
      <p:sp>
        <p:nvSpPr>
          <p:cNvPr id="191" name="Rectangle 32">
            <a:extLst>
              <a:ext uri="{FF2B5EF4-FFF2-40B4-BE49-F238E27FC236}">
                <a16:creationId xmlns:a16="http://schemas.microsoft.com/office/drawing/2014/main" id="{0841493B-50D6-CC68-E6AB-87F1549829D2}"/>
              </a:ext>
            </a:extLst>
          </p:cNvPr>
          <p:cNvSpPr>
            <a:spLocks noChangeArrowheads="1"/>
          </p:cNvSpPr>
          <p:nvPr>
            <p:custDataLst>
              <p:tags r:id="rId41"/>
            </p:custDataLst>
          </p:nvPr>
        </p:nvSpPr>
        <p:spPr bwMode="auto">
          <a:xfrm>
            <a:off x="8642813" y="5222468"/>
            <a:ext cx="609600" cy="594422"/>
          </a:xfrm>
          <a:prstGeom prst="rect">
            <a:avLst/>
          </a:prstGeom>
          <a:solidFill>
            <a:srgbClr val="F3753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0" dirty="0">
              <a:latin typeface="Roboto Regular" charset="0"/>
              <a:cs typeface="Roboto Regular" charset="0"/>
            </a:endParaRPr>
          </a:p>
        </p:txBody>
      </p:sp>
      <p:sp>
        <p:nvSpPr>
          <p:cNvPr id="192" name="Rectangle 32">
            <a:extLst>
              <a:ext uri="{FF2B5EF4-FFF2-40B4-BE49-F238E27FC236}">
                <a16:creationId xmlns:a16="http://schemas.microsoft.com/office/drawing/2014/main" id="{8565E2FD-A4E9-7C5E-510A-CA95667759BB}"/>
              </a:ext>
            </a:extLst>
          </p:cNvPr>
          <p:cNvSpPr>
            <a:spLocks noChangeArrowheads="1"/>
          </p:cNvSpPr>
          <p:nvPr>
            <p:custDataLst>
              <p:tags r:id="rId42"/>
            </p:custDataLst>
          </p:nvPr>
        </p:nvSpPr>
        <p:spPr bwMode="auto">
          <a:xfrm>
            <a:off x="8642813" y="4617355"/>
            <a:ext cx="609600" cy="594422"/>
          </a:xfrm>
          <a:prstGeom prst="rect">
            <a:avLst/>
          </a:prstGeom>
          <a:solidFill>
            <a:srgbClr val="F3753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0" dirty="0">
              <a:latin typeface="Roboto Regular" charset="0"/>
              <a:cs typeface="Roboto Regular" charset="0"/>
            </a:endParaRPr>
          </a:p>
        </p:txBody>
      </p:sp>
      <p:sp>
        <p:nvSpPr>
          <p:cNvPr id="193" name="Rectangle 32">
            <a:extLst>
              <a:ext uri="{FF2B5EF4-FFF2-40B4-BE49-F238E27FC236}">
                <a16:creationId xmlns:a16="http://schemas.microsoft.com/office/drawing/2014/main" id="{7E1D27AD-DEC1-3264-ADD1-50300BC2B456}"/>
              </a:ext>
            </a:extLst>
          </p:cNvPr>
          <p:cNvSpPr>
            <a:spLocks noChangeArrowheads="1"/>
          </p:cNvSpPr>
          <p:nvPr>
            <p:custDataLst>
              <p:tags r:id="rId43"/>
            </p:custDataLst>
          </p:nvPr>
        </p:nvSpPr>
        <p:spPr bwMode="auto">
          <a:xfrm>
            <a:off x="8642813" y="4015017"/>
            <a:ext cx="609600" cy="594422"/>
          </a:xfrm>
          <a:prstGeom prst="rect">
            <a:avLst/>
          </a:prstGeom>
          <a:solidFill>
            <a:srgbClr val="F3753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0" dirty="0">
              <a:latin typeface="Roboto Regular" charset="0"/>
              <a:cs typeface="Roboto Regular" charset="0"/>
            </a:endParaRPr>
          </a:p>
        </p:txBody>
      </p:sp>
      <p:sp>
        <p:nvSpPr>
          <p:cNvPr id="194" name="Rectangle 32">
            <a:extLst>
              <a:ext uri="{FF2B5EF4-FFF2-40B4-BE49-F238E27FC236}">
                <a16:creationId xmlns:a16="http://schemas.microsoft.com/office/drawing/2014/main" id="{8AD96FA7-5E5F-E118-F54B-3A8856385F2B}"/>
              </a:ext>
            </a:extLst>
          </p:cNvPr>
          <p:cNvSpPr>
            <a:spLocks noChangeArrowheads="1"/>
          </p:cNvSpPr>
          <p:nvPr>
            <p:custDataLst>
              <p:tags r:id="rId44"/>
            </p:custDataLst>
          </p:nvPr>
        </p:nvSpPr>
        <p:spPr bwMode="auto">
          <a:xfrm>
            <a:off x="8642813" y="3401771"/>
            <a:ext cx="609600" cy="594422"/>
          </a:xfrm>
          <a:prstGeom prst="rect">
            <a:avLst/>
          </a:prstGeom>
          <a:solidFill>
            <a:srgbClr val="F3753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0" dirty="0">
              <a:latin typeface="Roboto Regular" charset="0"/>
              <a:cs typeface="Roboto Regular" charset="0"/>
            </a:endParaRPr>
          </a:p>
        </p:txBody>
      </p:sp>
      <p:sp>
        <p:nvSpPr>
          <p:cNvPr id="195" name="Rectangle 32">
            <a:extLst>
              <a:ext uri="{FF2B5EF4-FFF2-40B4-BE49-F238E27FC236}">
                <a16:creationId xmlns:a16="http://schemas.microsoft.com/office/drawing/2014/main" id="{2CF0DC32-363A-BB7D-FF31-DDFF1BF30419}"/>
              </a:ext>
            </a:extLst>
          </p:cNvPr>
          <p:cNvSpPr>
            <a:spLocks noChangeArrowheads="1"/>
          </p:cNvSpPr>
          <p:nvPr>
            <p:custDataLst>
              <p:tags r:id="rId45"/>
            </p:custDataLst>
          </p:nvPr>
        </p:nvSpPr>
        <p:spPr bwMode="auto">
          <a:xfrm>
            <a:off x="8642813" y="2783273"/>
            <a:ext cx="609600" cy="594422"/>
          </a:xfrm>
          <a:prstGeom prst="rect">
            <a:avLst/>
          </a:prstGeom>
          <a:solidFill>
            <a:srgbClr val="F3753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0" dirty="0">
              <a:latin typeface="Roboto Regular" charset="0"/>
              <a:cs typeface="Roboto Regular" charset="0"/>
            </a:endParaRPr>
          </a:p>
        </p:txBody>
      </p:sp>
      <p:sp>
        <p:nvSpPr>
          <p:cNvPr id="196" name="Rectangle 32">
            <a:extLst>
              <a:ext uri="{FF2B5EF4-FFF2-40B4-BE49-F238E27FC236}">
                <a16:creationId xmlns:a16="http://schemas.microsoft.com/office/drawing/2014/main" id="{EB5C74E2-4E3F-28AC-B5B7-9402EEF41673}"/>
              </a:ext>
            </a:extLst>
          </p:cNvPr>
          <p:cNvSpPr>
            <a:spLocks noChangeArrowheads="1"/>
          </p:cNvSpPr>
          <p:nvPr>
            <p:custDataLst>
              <p:tags r:id="rId46"/>
            </p:custDataLst>
          </p:nvPr>
        </p:nvSpPr>
        <p:spPr bwMode="auto">
          <a:xfrm>
            <a:off x="8642813" y="2178160"/>
            <a:ext cx="609600" cy="594422"/>
          </a:xfrm>
          <a:prstGeom prst="rect">
            <a:avLst/>
          </a:prstGeom>
          <a:solidFill>
            <a:srgbClr val="F3753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0" dirty="0">
              <a:latin typeface="Roboto Regular" charset="0"/>
              <a:cs typeface="Roboto Regular" charset="0"/>
            </a:endParaRPr>
          </a:p>
        </p:txBody>
      </p:sp>
      <p:sp>
        <p:nvSpPr>
          <p:cNvPr id="197" name="Rectangle 32">
            <a:extLst>
              <a:ext uri="{FF2B5EF4-FFF2-40B4-BE49-F238E27FC236}">
                <a16:creationId xmlns:a16="http://schemas.microsoft.com/office/drawing/2014/main" id="{DBF487B2-C213-5360-49E5-F78746491E5D}"/>
              </a:ext>
            </a:extLst>
          </p:cNvPr>
          <p:cNvSpPr>
            <a:spLocks noChangeArrowheads="1"/>
          </p:cNvSpPr>
          <p:nvPr>
            <p:custDataLst>
              <p:tags r:id="rId47"/>
            </p:custDataLst>
          </p:nvPr>
        </p:nvSpPr>
        <p:spPr bwMode="auto">
          <a:xfrm>
            <a:off x="8642813" y="1583515"/>
            <a:ext cx="609600" cy="594422"/>
          </a:xfrm>
          <a:prstGeom prst="rect">
            <a:avLst/>
          </a:prstGeom>
          <a:solidFill>
            <a:srgbClr val="F3753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0" dirty="0">
              <a:latin typeface="Roboto Regular" charset="0"/>
              <a:cs typeface="Roboto Regular" charset="0"/>
            </a:endParaRPr>
          </a:p>
        </p:txBody>
      </p:sp>
      <p:sp>
        <p:nvSpPr>
          <p:cNvPr id="198" name="Text Box 36">
            <a:extLst>
              <a:ext uri="{FF2B5EF4-FFF2-40B4-BE49-F238E27FC236}">
                <a16:creationId xmlns:a16="http://schemas.microsoft.com/office/drawing/2014/main" id="{1479B09D-99D7-9608-90E2-11B4DAC3D79F}"/>
              </a:ext>
            </a:extLst>
          </p:cNvPr>
          <p:cNvSpPr txBox="1">
            <a:spLocks noChangeArrowheads="1"/>
          </p:cNvSpPr>
          <p:nvPr>
            <p:custDataLst>
              <p:tags r:id="rId48"/>
            </p:custDataLst>
          </p:nvPr>
        </p:nvSpPr>
        <p:spPr bwMode="auto">
          <a:xfrm>
            <a:off x="8589643" y="887745"/>
            <a:ext cx="751360" cy="707886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en-US" sz="2000" b="0" dirty="0">
              <a:solidFill>
                <a:schemeClr val="tx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>
              <a:lnSpc>
                <a:spcPct val="100000"/>
              </a:lnSpc>
            </a:pPr>
            <a:r>
              <a:rPr lang="en-US" sz="2000" b="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Bytes</a:t>
            </a:r>
          </a:p>
        </p:txBody>
      </p:sp>
      <p:sp>
        <p:nvSpPr>
          <p:cNvPr id="200" name="Rectangle 64">
            <a:extLst>
              <a:ext uri="{FF2B5EF4-FFF2-40B4-BE49-F238E27FC236}">
                <a16:creationId xmlns:a16="http://schemas.microsoft.com/office/drawing/2014/main" id="{1E53913B-FAAE-64FD-8D62-D2002BE7494A}"/>
              </a:ext>
            </a:extLst>
          </p:cNvPr>
          <p:cNvSpPr>
            <a:spLocks noChangeArrowheads="1"/>
          </p:cNvSpPr>
          <p:nvPr>
            <p:custDataLst>
              <p:tags r:id="rId49"/>
            </p:custDataLst>
          </p:nvPr>
        </p:nvSpPr>
        <p:spPr bwMode="auto">
          <a:xfrm>
            <a:off x="8647277" y="2112088"/>
            <a:ext cx="609600" cy="307777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lnSpc>
                <a:spcPct val="100000"/>
              </a:lnSpc>
            </a:pPr>
            <a:endParaRPr lang="en-US" sz="1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1" name="Rectangle 65">
            <a:extLst>
              <a:ext uri="{FF2B5EF4-FFF2-40B4-BE49-F238E27FC236}">
                <a16:creationId xmlns:a16="http://schemas.microsoft.com/office/drawing/2014/main" id="{9A9B0B5E-6983-8A6F-97F6-0EFE007949FB}"/>
              </a:ext>
            </a:extLst>
          </p:cNvPr>
          <p:cNvSpPr>
            <a:spLocks noChangeArrowheads="1"/>
          </p:cNvSpPr>
          <p:nvPr>
            <p:custDataLst>
              <p:tags r:id="rId50"/>
            </p:custDataLst>
          </p:nvPr>
        </p:nvSpPr>
        <p:spPr bwMode="auto">
          <a:xfrm>
            <a:off x="8671190" y="2717598"/>
            <a:ext cx="609600" cy="307777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lnSpc>
                <a:spcPct val="100000"/>
              </a:lnSpc>
            </a:pPr>
            <a:endParaRPr lang="en-US" sz="1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2" name="Rectangle 66">
            <a:extLst>
              <a:ext uri="{FF2B5EF4-FFF2-40B4-BE49-F238E27FC236}">
                <a16:creationId xmlns:a16="http://schemas.microsoft.com/office/drawing/2014/main" id="{66E62274-1FB8-DC76-6222-CC2B6F761EA4}"/>
              </a:ext>
            </a:extLst>
          </p:cNvPr>
          <p:cNvSpPr>
            <a:spLocks noChangeArrowheads="1"/>
          </p:cNvSpPr>
          <p:nvPr>
            <p:custDataLst>
              <p:tags r:id="rId51"/>
            </p:custDataLst>
          </p:nvPr>
        </p:nvSpPr>
        <p:spPr bwMode="auto">
          <a:xfrm>
            <a:off x="8654034" y="3342252"/>
            <a:ext cx="609600" cy="307777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lnSpc>
                <a:spcPct val="100000"/>
              </a:lnSpc>
            </a:pPr>
            <a:endParaRPr lang="en-US" sz="1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3" name="Rectangle 66">
            <a:extLst>
              <a:ext uri="{FF2B5EF4-FFF2-40B4-BE49-F238E27FC236}">
                <a16:creationId xmlns:a16="http://schemas.microsoft.com/office/drawing/2014/main" id="{04E34320-CFAF-A67A-AC89-2357139D4016}"/>
              </a:ext>
            </a:extLst>
          </p:cNvPr>
          <p:cNvSpPr>
            <a:spLocks noChangeArrowheads="1"/>
          </p:cNvSpPr>
          <p:nvPr>
            <p:custDataLst>
              <p:tags r:id="rId52"/>
            </p:custDataLst>
          </p:nvPr>
        </p:nvSpPr>
        <p:spPr bwMode="auto">
          <a:xfrm>
            <a:off x="8631592" y="3956383"/>
            <a:ext cx="609600" cy="307777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lnSpc>
                <a:spcPct val="100000"/>
              </a:lnSpc>
            </a:pPr>
            <a:endParaRPr lang="en-US" sz="1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4" name="Rectangle 66">
            <a:extLst>
              <a:ext uri="{FF2B5EF4-FFF2-40B4-BE49-F238E27FC236}">
                <a16:creationId xmlns:a16="http://schemas.microsoft.com/office/drawing/2014/main" id="{022C8D97-FF96-80CD-D48E-F0F64F82E3F4}"/>
              </a:ext>
            </a:extLst>
          </p:cNvPr>
          <p:cNvSpPr>
            <a:spLocks noChangeArrowheads="1"/>
          </p:cNvSpPr>
          <p:nvPr>
            <p:custDataLst>
              <p:tags r:id="rId53"/>
            </p:custDataLst>
          </p:nvPr>
        </p:nvSpPr>
        <p:spPr bwMode="auto">
          <a:xfrm>
            <a:off x="8620371" y="4551825"/>
            <a:ext cx="609600" cy="307777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lnSpc>
                <a:spcPct val="100000"/>
              </a:lnSpc>
            </a:pPr>
            <a:endParaRPr lang="en-US" sz="1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5" name="Rectangle 66">
            <a:extLst>
              <a:ext uri="{FF2B5EF4-FFF2-40B4-BE49-F238E27FC236}">
                <a16:creationId xmlns:a16="http://schemas.microsoft.com/office/drawing/2014/main" id="{D45A5D10-253C-031C-9CDA-1897B731F8C4}"/>
              </a:ext>
            </a:extLst>
          </p:cNvPr>
          <p:cNvSpPr>
            <a:spLocks noChangeArrowheads="1"/>
          </p:cNvSpPr>
          <p:nvPr>
            <p:custDataLst>
              <p:tags r:id="rId54"/>
            </p:custDataLst>
          </p:nvPr>
        </p:nvSpPr>
        <p:spPr bwMode="auto">
          <a:xfrm>
            <a:off x="8639773" y="5156070"/>
            <a:ext cx="609600" cy="307777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lnSpc>
                <a:spcPct val="100000"/>
              </a:lnSpc>
            </a:pPr>
            <a:endParaRPr lang="en-US" sz="1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6" name="Rectangle 66">
            <a:extLst>
              <a:ext uri="{FF2B5EF4-FFF2-40B4-BE49-F238E27FC236}">
                <a16:creationId xmlns:a16="http://schemas.microsoft.com/office/drawing/2014/main" id="{DA5754B0-1E3E-57C7-347D-E4DA19582D11}"/>
              </a:ext>
            </a:extLst>
          </p:cNvPr>
          <p:cNvSpPr>
            <a:spLocks noChangeArrowheads="1"/>
          </p:cNvSpPr>
          <p:nvPr>
            <p:custDataLst>
              <p:tags r:id="rId55"/>
            </p:custDataLst>
          </p:nvPr>
        </p:nvSpPr>
        <p:spPr bwMode="auto">
          <a:xfrm>
            <a:off x="8620371" y="5761398"/>
            <a:ext cx="609600" cy="307777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lnSpc>
                <a:spcPct val="100000"/>
              </a:lnSpc>
            </a:pPr>
            <a:endParaRPr lang="en-US" sz="1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Rectangle 14">
            <a:extLst>
              <a:ext uri="{FF2B5EF4-FFF2-40B4-BE49-F238E27FC236}">
                <a16:creationId xmlns:a16="http://schemas.microsoft.com/office/drawing/2014/main" id="{9F6F8D94-1FE7-7D8B-E944-BCE439F7E601}"/>
              </a:ext>
            </a:extLst>
          </p:cNvPr>
          <p:cNvSpPr>
            <a:spLocks noChangeArrowheads="1"/>
          </p:cNvSpPr>
          <p:nvPr>
            <p:custDataLst>
              <p:tags r:id="rId56"/>
            </p:custDataLst>
          </p:nvPr>
        </p:nvSpPr>
        <p:spPr bwMode="auto">
          <a:xfrm>
            <a:off x="9187577" y="6154912"/>
            <a:ext cx="641522" cy="36933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b="1" dirty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0x00</a:t>
            </a:r>
          </a:p>
        </p:txBody>
      </p:sp>
      <p:sp>
        <p:nvSpPr>
          <p:cNvPr id="5" name="Rectangle 16">
            <a:extLst>
              <a:ext uri="{FF2B5EF4-FFF2-40B4-BE49-F238E27FC236}">
                <a16:creationId xmlns:a16="http://schemas.microsoft.com/office/drawing/2014/main" id="{20B352CB-90F2-DABE-B277-2C87097586B6}"/>
              </a:ext>
            </a:extLst>
          </p:cNvPr>
          <p:cNvSpPr>
            <a:spLocks noChangeArrowheads="1"/>
          </p:cNvSpPr>
          <p:nvPr>
            <p:custDataLst>
              <p:tags r:id="rId57"/>
            </p:custDataLst>
          </p:nvPr>
        </p:nvSpPr>
        <p:spPr bwMode="auto">
          <a:xfrm>
            <a:off x="9187577" y="5516989"/>
            <a:ext cx="641522" cy="36933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b="1" dirty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0x02</a:t>
            </a:r>
          </a:p>
        </p:txBody>
      </p:sp>
      <p:sp>
        <p:nvSpPr>
          <p:cNvPr id="7" name="Rectangle 18">
            <a:extLst>
              <a:ext uri="{FF2B5EF4-FFF2-40B4-BE49-F238E27FC236}">
                <a16:creationId xmlns:a16="http://schemas.microsoft.com/office/drawing/2014/main" id="{44FDA0A7-E2FB-EB47-08A6-4F205421C920}"/>
              </a:ext>
            </a:extLst>
          </p:cNvPr>
          <p:cNvSpPr>
            <a:spLocks noChangeArrowheads="1"/>
          </p:cNvSpPr>
          <p:nvPr>
            <p:custDataLst>
              <p:tags r:id="rId58"/>
            </p:custDataLst>
          </p:nvPr>
        </p:nvSpPr>
        <p:spPr bwMode="auto">
          <a:xfrm>
            <a:off x="9187577" y="4911229"/>
            <a:ext cx="641522" cy="36933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b="1" dirty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0x04</a:t>
            </a:r>
          </a:p>
        </p:txBody>
      </p:sp>
      <p:sp>
        <p:nvSpPr>
          <p:cNvPr id="9" name="Rectangle 20">
            <a:extLst>
              <a:ext uri="{FF2B5EF4-FFF2-40B4-BE49-F238E27FC236}">
                <a16:creationId xmlns:a16="http://schemas.microsoft.com/office/drawing/2014/main" id="{120B0C56-FB87-9C95-2AB6-821E67BC5332}"/>
              </a:ext>
            </a:extLst>
          </p:cNvPr>
          <p:cNvSpPr>
            <a:spLocks noChangeArrowheads="1"/>
          </p:cNvSpPr>
          <p:nvPr>
            <p:custDataLst>
              <p:tags r:id="rId59"/>
            </p:custDataLst>
          </p:nvPr>
        </p:nvSpPr>
        <p:spPr bwMode="auto">
          <a:xfrm>
            <a:off x="9187577" y="4308224"/>
            <a:ext cx="641522" cy="36933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b="1" dirty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0x06</a:t>
            </a:r>
          </a:p>
        </p:txBody>
      </p:sp>
      <p:sp>
        <p:nvSpPr>
          <p:cNvPr id="12" name="Rectangle 22">
            <a:extLst>
              <a:ext uri="{FF2B5EF4-FFF2-40B4-BE49-F238E27FC236}">
                <a16:creationId xmlns:a16="http://schemas.microsoft.com/office/drawing/2014/main" id="{0FD24813-2595-81FB-273A-B6027B16F4CE}"/>
              </a:ext>
            </a:extLst>
          </p:cNvPr>
          <p:cNvSpPr>
            <a:spLocks noChangeArrowheads="1"/>
          </p:cNvSpPr>
          <p:nvPr>
            <p:custDataLst>
              <p:tags r:id="rId60"/>
            </p:custDataLst>
          </p:nvPr>
        </p:nvSpPr>
        <p:spPr bwMode="auto">
          <a:xfrm>
            <a:off x="9187577" y="3702341"/>
            <a:ext cx="641522" cy="36933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b="1" dirty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0x08</a:t>
            </a:r>
          </a:p>
        </p:txBody>
      </p:sp>
      <p:sp>
        <p:nvSpPr>
          <p:cNvPr id="14" name="Rectangle 24">
            <a:extLst>
              <a:ext uri="{FF2B5EF4-FFF2-40B4-BE49-F238E27FC236}">
                <a16:creationId xmlns:a16="http://schemas.microsoft.com/office/drawing/2014/main" id="{37492854-BE48-F64F-EF09-72480A6D7DB7}"/>
              </a:ext>
            </a:extLst>
          </p:cNvPr>
          <p:cNvSpPr>
            <a:spLocks noChangeArrowheads="1"/>
          </p:cNvSpPr>
          <p:nvPr>
            <p:custDataLst>
              <p:tags r:id="rId61"/>
            </p:custDataLst>
          </p:nvPr>
        </p:nvSpPr>
        <p:spPr bwMode="auto">
          <a:xfrm>
            <a:off x="9187577" y="3114756"/>
            <a:ext cx="663964" cy="36933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b="1" dirty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0x0A</a:t>
            </a:r>
          </a:p>
        </p:txBody>
      </p:sp>
      <p:sp>
        <p:nvSpPr>
          <p:cNvPr id="16" name="Rectangle 40">
            <a:extLst>
              <a:ext uri="{FF2B5EF4-FFF2-40B4-BE49-F238E27FC236}">
                <a16:creationId xmlns:a16="http://schemas.microsoft.com/office/drawing/2014/main" id="{C67C2A6A-78C1-4DCE-BADB-DBBCCB0C2C17}"/>
              </a:ext>
            </a:extLst>
          </p:cNvPr>
          <p:cNvSpPr>
            <a:spLocks noChangeArrowheads="1"/>
          </p:cNvSpPr>
          <p:nvPr>
            <p:custDataLst>
              <p:tags r:id="rId62"/>
            </p:custDataLst>
          </p:nvPr>
        </p:nvSpPr>
        <p:spPr bwMode="auto">
          <a:xfrm>
            <a:off x="9187577" y="2495006"/>
            <a:ext cx="641522" cy="36933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b="1" dirty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0x0C</a:t>
            </a:r>
          </a:p>
        </p:txBody>
      </p:sp>
      <p:sp>
        <p:nvSpPr>
          <p:cNvPr id="17" name="Rectangle 44">
            <a:extLst>
              <a:ext uri="{FF2B5EF4-FFF2-40B4-BE49-F238E27FC236}">
                <a16:creationId xmlns:a16="http://schemas.microsoft.com/office/drawing/2014/main" id="{C7BE592F-E101-27F0-956A-74DC22E9A878}"/>
              </a:ext>
            </a:extLst>
          </p:cNvPr>
          <p:cNvSpPr>
            <a:spLocks noChangeArrowheads="1"/>
          </p:cNvSpPr>
          <p:nvPr>
            <p:custDataLst>
              <p:tags r:id="rId63"/>
            </p:custDataLst>
          </p:nvPr>
        </p:nvSpPr>
        <p:spPr bwMode="auto">
          <a:xfrm>
            <a:off x="9187577" y="1889183"/>
            <a:ext cx="636713" cy="36933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b="1" dirty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0x0E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CA01482-5A77-A0DC-36C7-2E3EF40AF531}"/>
              </a:ext>
            </a:extLst>
          </p:cNvPr>
          <p:cNvSpPr txBox="1"/>
          <p:nvPr/>
        </p:nvSpPr>
        <p:spPr>
          <a:xfrm>
            <a:off x="3091893" y="2013912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any address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9ED0B33-0605-1745-6EF6-D7A1F308EC3F}"/>
              </a:ext>
            </a:extLst>
          </p:cNvPr>
          <p:cNvSpPr txBox="1"/>
          <p:nvPr/>
        </p:nvSpPr>
        <p:spPr>
          <a:xfrm>
            <a:off x="3155759" y="2578594"/>
            <a:ext cx="2839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addresses that end in 0b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B6A226E-196B-C374-3AAB-6C0AEB34381D}"/>
              </a:ext>
            </a:extLst>
          </p:cNvPr>
          <p:cNvSpPr txBox="1"/>
          <p:nvPr/>
        </p:nvSpPr>
        <p:spPr>
          <a:xfrm>
            <a:off x="3125933" y="3280697"/>
            <a:ext cx="2967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addresses that end in 0b</a:t>
            </a:r>
            <a:r>
              <a:rPr lang="en-US" dirty="0">
                <a:solidFill>
                  <a:srgbClr val="FF0000"/>
                </a:solidFill>
              </a:rPr>
              <a:t>00</a:t>
            </a:r>
          </a:p>
        </p:txBody>
      </p:sp>
      <p:sp>
        <p:nvSpPr>
          <p:cNvPr id="22" name="Rectangle 14">
            <a:extLst>
              <a:ext uri="{FF2B5EF4-FFF2-40B4-BE49-F238E27FC236}">
                <a16:creationId xmlns:a16="http://schemas.microsoft.com/office/drawing/2014/main" id="{0937B316-9EA9-3322-AEEC-A943315EC958}"/>
              </a:ext>
            </a:extLst>
          </p:cNvPr>
          <p:cNvSpPr>
            <a:spLocks noChangeArrowheads="1"/>
          </p:cNvSpPr>
          <p:nvPr>
            <p:custDataLst>
              <p:tags r:id="rId64"/>
            </p:custDataLst>
          </p:nvPr>
        </p:nvSpPr>
        <p:spPr bwMode="auto">
          <a:xfrm>
            <a:off x="7402442" y="6192838"/>
            <a:ext cx="641522" cy="36933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b="1" dirty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0x00</a:t>
            </a:r>
          </a:p>
        </p:txBody>
      </p:sp>
      <p:sp>
        <p:nvSpPr>
          <p:cNvPr id="23" name="Rectangle 18">
            <a:extLst>
              <a:ext uri="{FF2B5EF4-FFF2-40B4-BE49-F238E27FC236}">
                <a16:creationId xmlns:a16="http://schemas.microsoft.com/office/drawing/2014/main" id="{DDC801DC-8DA6-9EFC-0400-A3DBD060542D}"/>
              </a:ext>
            </a:extLst>
          </p:cNvPr>
          <p:cNvSpPr>
            <a:spLocks noChangeArrowheads="1"/>
          </p:cNvSpPr>
          <p:nvPr>
            <p:custDataLst>
              <p:tags r:id="rId65"/>
            </p:custDataLst>
          </p:nvPr>
        </p:nvSpPr>
        <p:spPr bwMode="auto">
          <a:xfrm>
            <a:off x="7402442" y="4949155"/>
            <a:ext cx="641522" cy="36933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b="1" dirty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0x04</a:t>
            </a:r>
          </a:p>
        </p:txBody>
      </p:sp>
      <p:sp>
        <p:nvSpPr>
          <p:cNvPr id="24" name="Rectangle 22">
            <a:extLst>
              <a:ext uri="{FF2B5EF4-FFF2-40B4-BE49-F238E27FC236}">
                <a16:creationId xmlns:a16="http://schemas.microsoft.com/office/drawing/2014/main" id="{6F01CCE8-4B8A-3D65-4262-1EDFDB140ACC}"/>
              </a:ext>
            </a:extLst>
          </p:cNvPr>
          <p:cNvSpPr>
            <a:spLocks noChangeArrowheads="1"/>
          </p:cNvSpPr>
          <p:nvPr>
            <p:custDataLst>
              <p:tags r:id="rId66"/>
            </p:custDataLst>
          </p:nvPr>
        </p:nvSpPr>
        <p:spPr bwMode="auto">
          <a:xfrm>
            <a:off x="7402442" y="3740267"/>
            <a:ext cx="641522" cy="36933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b="1" dirty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0x08</a:t>
            </a:r>
          </a:p>
        </p:txBody>
      </p:sp>
      <p:sp>
        <p:nvSpPr>
          <p:cNvPr id="25" name="Rectangle 40">
            <a:extLst>
              <a:ext uri="{FF2B5EF4-FFF2-40B4-BE49-F238E27FC236}">
                <a16:creationId xmlns:a16="http://schemas.microsoft.com/office/drawing/2014/main" id="{7DD3E276-55C6-39E3-F50B-3835EA2F742C}"/>
              </a:ext>
            </a:extLst>
          </p:cNvPr>
          <p:cNvSpPr>
            <a:spLocks noChangeArrowheads="1"/>
          </p:cNvSpPr>
          <p:nvPr>
            <p:custDataLst>
              <p:tags r:id="rId67"/>
            </p:custDataLst>
          </p:nvPr>
        </p:nvSpPr>
        <p:spPr bwMode="auto">
          <a:xfrm>
            <a:off x="7402442" y="2532932"/>
            <a:ext cx="641522" cy="36933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b="1" dirty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0x0C</a:t>
            </a:r>
          </a:p>
        </p:txBody>
      </p:sp>
      <p:sp>
        <p:nvSpPr>
          <p:cNvPr id="26" name="Text Box 36">
            <a:extLst>
              <a:ext uri="{FF2B5EF4-FFF2-40B4-BE49-F238E27FC236}">
                <a16:creationId xmlns:a16="http://schemas.microsoft.com/office/drawing/2014/main" id="{5015BD09-C280-4D0A-9506-E99701ABB2A3}"/>
              </a:ext>
            </a:extLst>
          </p:cNvPr>
          <p:cNvSpPr txBox="1">
            <a:spLocks noChangeArrowheads="1"/>
          </p:cNvSpPr>
          <p:nvPr>
            <p:custDataLst>
              <p:tags r:id="rId68"/>
            </p:custDataLst>
          </p:nvPr>
        </p:nvSpPr>
        <p:spPr bwMode="auto">
          <a:xfrm>
            <a:off x="9175342" y="647563"/>
            <a:ext cx="1153782" cy="101566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b="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Aligned Address</a:t>
            </a:r>
          </a:p>
          <a:p>
            <a:pPr algn="ctr">
              <a:lnSpc>
                <a:spcPct val="100000"/>
              </a:lnSpc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Hex</a:t>
            </a:r>
            <a:endParaRPr lang="en-US" sz="2000" b="0" dirty="0">
              <a:solidFill>
                <a:schemeClr val="tx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7" name="Text Box 36">
            <a:extLst>
              <a:ext uri="{FF2B5EF4-FFF2-40B4-BE49-F238E27FC236}">
                <a16:creationId xmlns:a16="http://schemas.microsoft.com/office/drawing/2014/main" id="{8A28324F-AEB9-3225-55F3-762E35CB5D0D}"/>
              </a:ext>
            </a:extLst>
          </p:cNvPr>
          <p:cNvSpPr txBox="1">
            <a:spLocks noChangeArrowheads="1"/>
          </p:cNvSpPr>
          <p:nvPr>
            <p:custDataLst>
              <p:tags r:id="rId69"/>
            </p:custDataLst>
          </p:nvPr>
        </p:nvSpPr>
        <p:spPr bwMode="auto">
          <a:xfrm>
            <a:off x="7251871" y="597450"/>
            <a:ext cx="1153782" cy="101566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b="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Aligned Address</a:t>
            </a:r>
          </a:p>
          <a:p>
            <a:pPr algn="ctr">
              <a:lnSpc>
                <a:spcPct val="100000"/>
              </a:lnSpc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Hex</a:t>
            </a:r>
            <a:endParaRPr lang="en-US" sz="2000" b="0" dirty="0">
              <a:solidFill>
                <a:schemeClr val="tx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4" name="Table 8">
            <a:extLst>
              <a:ext uri="{FF2B5EF4-FFF2-40B4-BE49-F238E27FC236}">
                <a16:creationId xmlns:a16="http://schemas.microsoft.com/office/drawing/2014/main" id="{AB02447D-0A3E-C807-BC63-73388964781D}"/>
              </a:ext>
            </a:extLst>
          </p:cNvPr>
          <p:cNvGraphicFramePr>
            <a:graphicFrameLocks/>
          </p:cNvGraphicFramePr>
          <p:nvPr/>
        </p:nvGraphicFramePr>
        <p:xfrm>
          <a:off x="300894" y="4279144"/>
          <a:ext cx="6155562" cy="1916843"/>
        </p:xfrm>
        <a:graphic>
          <a:graphicData uri="http://schemas.openxmlformats.org/drawingml/2006/table">
            <a:tbl>
              <a:tblPr firstRow="1">
                <a:tableStyleId>{FABFCF23-3B69-468F-B69F-88F6DE6A72F2}</a:tableStyleId>
              </a:tblPr>
              <a:tblGrid>
                <a:gridCol w="2828177">
                  <a:extLst>
                    <a:ext uri="{9D8B030D-6E8A-4147-A177-3AD203B41FA5}">
                      <a16:colId xmlns:a16="http://schemas.microsoft.com/office/drawing/2014/main" val="2146949649"/>
                    </a:ext>
                  </a:extLst>
                </a:gridCol>
                <a:gridCol w="2038205">
                  <a:extLst>
                    <a:ext uri="{9D8B030D-6E8A-4147-A177-3AD203B41FA5}">
                      <a16:colId xmlns:a16="http://schemas.microsoft.com/office/drawing/2014/main" val="1067220819"/>
                    </a:ext>
                  </a:extLst>
                </a:gridCol>
                <a:gridCol w="1289180">
                  <a:extLst>
                    <a:ext uri="{9D8B030D-6E8A-4147-A177-3AD203B41FA5}">
                      <a16:colId xmlns:a16="http://schemas.microsoft.com/office/drawing/2014/main" val="2342572730"/>
                    </a:ext>
                  </a:extLst>
                </a:gridCol>
              </a:tblGrid>
              <a:tr h="331606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SIZE Alignment Requirements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Starting Address must end in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Align Directive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987993257"/>
                  </a:ext>
                </a:extLst>
              </a:tr>
              <a:tr h="331606">
                <a:tc>
                  <a:txBody>
                    <a:bodyPr/>
                    <a:lstStyle/>
                    <a:p>
                      <a:r>
                        <a:rPr lang="en-US" sz="16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8-bit char -1 byte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0b..0 or 0b..1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06785819"/>
                  </a:ext>
                </a:extLst>
              </a:tr>
              <a:tr h="42332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accent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16-bit int -2 bytes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0b..</a:t>
                      </a:r>
                      <a:r>
                        <a:rPr lang="en-US" sz="1600" b="0" dirty="0">
                          <a:solidFill>
                            <a:srgbClr val="F3744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dirty="0">
                          <a:solidFill>
                            <a:srgbClr val="7030A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.align </a:t>
                      </a:r>
                      <a:r>
                        <a:rPr lang="en-US" sz="1600" b="0" i="0" dirty="0">
                          <a:solidFill>
                            <a:srgbClr val="F3744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85397788"/>
                  </a:ext>
                </a:extLst>
              </a:tr>
              <a:tr h="42332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accent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32-bit int -4 bytes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pointers, all arrays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0b..</a:t>
                      </a:r>
                      <a:r>
                        <a:rPr lang="en-US" sz="1600" b="0" dirty="0">
                          <a:solidFill>
                            <a:srgbClr val="F3744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dirty="0">
                          <a:solidFill>
                            <a:srgbClr val="7030A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.align </a:t>
                      </a:r>
                      <a:r>
                        <a:rPr lang="en-US" sz="1600" b="0" dirty="0">
                          <a:solidFill>
                            <a:srgbClr val="F3744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62016160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0BF4AA3A-5FF9-A830-EAA9-B7BFDCCA0204}"/>
              </a:ext>
            </a:extLst>
          </p:cNvPr>
          <p:cNvSpPr txBox="1"/>
          <p:nvPr/>
        </p:nvSpPr>
        <p:spPr>
          <a:xfrm>
            <a:off x="8301878" y="6437137"/>
            <a:ext cx="13139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0" i="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.align </a:t>
            </a:r>
            <a:r>
              <a:rPr lang="en-US" sz="1800" b="0" i="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AA139DA-36B2-0143-80BF-5AB5A38EA917}"/>
              </a:ext>
            </a:extLst>
          </p:cNvPr>
          <p:cNvSpPr txBox="1"/>
          <p:nvPr/>
        </p:nvSpPr>
        <p:spPr>
          <a:xfrm>
            <a:off x="6372521" y="6455842"/>
            <a:ext cx="13139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0" i="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.align </a:t>
            </a:r>
            <a:r>
              <a:rPr lang="en-US" sz="1800" b="0" i="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68EBC7B-E36D-CD58-A070-5FB8A8554547}"/>
              </a:ext>
            </a:extLst>
          </p:cNvPr>
          <p:cNvSpPr txBox="1"/>
          <p:nvPr/>
        </p:nvSpPr>
        <p:spPr>
          <a:xfrm>
            <a:off x="10337874" y="6437137"/>
            <a:ext cx="13139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0" i="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 .align</a:t>
            </a:r>
            <a:endParaRPr lang="en-US" sz="1800" b="0" i="0" dirty="0">
              <a:solidFill>
                <a:srgbClr val="F3744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2680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5" grpId="0"/>
    </p:bld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F660E3D-EA3F-444E-9DF8-E108006F5B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788" y="130703"/>
            <a:ext cx="11301412" cy="427647"/>
          </a:xfrm>
        </p:spPr>
        <p:txBody>
          <a:bodyPr/>
          <a:lstStyle/>
          <a:p>
            <a:r>
              <a:rPr lang="en-US" dirty="0"/>
              <a:t>Defining </a:t>
            </a:r>
            <a:r>
              <a:rPr lang="en-US" u="sng" dirty="0">
                <a:solidFill>
                  <a:srgbClr val="FF0000"/>
                </a:solidFill>
              </a:rPr>
              <a:t>Static</a:t>
            </a:r>
            <a:r>
              <a:rPr lang="en-US" dirty="0">
                <a:solidFill>
                  <a:srgbClr val="FF0000"/>
                </a:solidFill>
              </a:rPr>
              <a:t> Variables</a:t>
            </a:r>
            <a:r>
              <a:rPr lang="en-US" dirty="0"/>
              <a:t>: Allocation and Initialization</a:t>
            </a:r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61F42195-ACBD-D642-9294-5A33F37CF956}"/>
              </a:ext>
            </a:extLst>
          </p:cNvPr>
          <p:cNvGraphicFramePr>
            <a:graphicFrameLocks noGrp="1"/>
          </p:cNvGraphicFramePr>
          <p:nvPr>
            <p:ph sz="quarter" idx="15"/>
          </p:nvPr>
        </p:nvGraphicFramePr>
        <p:xfrm>
          <a:off x="0" y="558350"/>
          <a:ext cx="12001836" cy="2966720"/>
        </p:xfrm>
        <a:graphic>
          <a:graphicData uri="http://schemas.openxmlformats.org/drawingml/2006/table">
            <a:tbl>
              <a:tblPr firstRow="1">
                <a:tableStyleId>{FABFCF23-3B69-468F-B69F-88F6DE6A72F2}</a:tableStyleId>
              </a:tblPr>
              <a:tblGrid>
                <a:gridCol w="2094046">
                  <a:extLst>
                    <a:ext uri="{9D8B030D-6E8A-4147-A177-3AD203B41FA5}">
                      <a16:colId xmlns:a16="http://schemas.microsoft.com/office/drawing/2014/main" val="2146949649"/>
                    </a:ext>
                  </a:extLst>
                </a:gridCol>
                <a:gridCol w="1081923">
                  <a:extLst>
                    <a:ext uri="{9D8B030D-6E8A-4147-A177-3AD203B41FA5}">
                      <a16:colId xmlns:a16="http://schemas.microsoft.com/office/drawing/2014/main" val="1452114229"/>
                    </a:ext>
                  </a:extLst>
                </a:gridCol>
                <a:gridCol w="1026083">
                  <a:extLst>
                    <a:ext uri="{9D8B030D-6E8A-4147-A177-3AD203B41FA5}">
                      <a16:colId xmlns:a16="http://schemas.microsoft.com/office/drawing/2014/main" val="2342572730"/>
                    </a:ext>
                  </a:extLst>
                </a:gridCol>
                <a:gridCol w="4025469">
                  <a:extLst>
                    <a:ext uri="{9D8B030D-6E8A-4147-A177-3AD203B41FA5}">
                      <a16:colId xmlns:a16="http://schemas.microsoft.com/office/drawing/2014/main" val="296041983"/>
                    </a:ext>
                  </a:extLst>
                </a:gridCol>
                <a:gridCol w="3774315">
                  <a:extLst>
                    <a:ext uri="{9D8B030D-6E8A-4147-A177-3AD203B41FA5}">
                      <a16:colId xmlns:a16="http://schemas.microsoft.com/office/drawing/2014/main" val="32440527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Variable SIZE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Directive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.align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C static variable Definition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Assembler static variable Definition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987993257"/>
                  </a:ext>
                </a:extLst>
              </a:tr>
              <a:tr h="190045">
                <a:tc>
                  <a:txBody>
                    <a:bodyPr/>
                    <a:lstStyle/>
                    <a:p>
                      <a:r>
                        <a:rPr lang="en-US" sz="16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8-bit char</a:t>
                      </a:r>
                    </a:p>
                    <a:p>
                      <a:r>
                        <a:rPr lang="en-US" sz="16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(1 byte)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rgbClr val="7030A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.byte</a:t>
                      </a:r>
                      <a:endParaRPr lang="en-US" sz="1600" b="0" dirty="0">
                        <a:solidFill>
                          <a:srgbClr val="F3744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char </a:t>
                      </a:r>
                      <a:r>
                        <a:rPr lang="en-US" sz="16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chx</a:t>
                      </a: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 'A'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char string[] </a:t>
                      </a: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= {'A','B','C', 0};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 err="1">
                          <a:solidFill>
                            <a:schemeClr val="accent3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chx</a:t>
                      </a:r>
                      <a:r>
                        <a:rPr lang="en-US" sz="1600" b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:     </a:t>
                      </a:r>
                      <a:r>
                        <a:rPr lang="en-US" sz="1600" b="0" dirty="0">
                          <a:solidFill>
                            <a:srgbClr val="7030A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.byte '</a:t>
                      </a:r>
                      <a:r>
                        <a:rPr lang="en-US" sz="1600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A'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accent3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string</a:t>
                      </a:r>
                      <a:r>
                        <a:rPr lang="en-US" sz="1600" b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:  </a:t>
                      </a:r>
                      <a:r>
                        <a:rPr lang="en-US" sz="1600" b="0" dirty="0">
                          <a:solidFill>
                            <a:srgbClr val="7030A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.byte '</a:t>
                      </a:r>
                      <a:r>
                        <a:rPr lang="en-US" sz="1600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A','B',0x42,0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06785819"/>
                  </a:ext>
                </a:extLst>
              </a:tr>
              <a:tr h="1619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accent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16-bit int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accent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(2 bytes)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i="0" dirty="0">
                          <a:solidFill>
                            <a:srgbClr val="7030A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.short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dirty="0">
                          <a:solidFill>
                            <a:srgbClr val="7030A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.align 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short length = 0x55aa;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accent3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length</a:t>
                      </a:r>
                      <a:r>
                        <a:rPr lang="en-US" sz="1600" b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:  </a:t>
                      </a:r>
                      <a:r>
                        <a:rPr lang="en-US" sz="1600" b="0" dirty="0">
                          <a:solidFill>
                            <a:srgbClr val="7030A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.short </a:t>
                      </a:r>
                      <a:r>
                        <a:rPr lang="en-US" sz="1600" b="0" dirty="0">
                          <a:solidFill>
                            <a:srgbClr val="F3744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0x55aa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853977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b="0" dirty="0">
                        <a:solidFill>
                          <a:schemeClr val="accent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accent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32-bit int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accent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(4 bytes)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dirty="0">
                          <a:solidFill>
                            <a:srgbClr val="7030A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.word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dirty="0">
                          <a:solidFill>
                            <a:srgbClr val="7030A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.long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rgbClr val="7030A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.align 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 </a:t>
                      </a:r>
                      <a:r>
                        <a:rPr lang="en-US" sz="16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dist</a:t>
                      </a: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 5;</a:t>
                      </a:r>
                    </a:p>
                    <a:p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 *</a:t>
                      </a:r>
                      <a:r>
                        <a:rPr lang="en-US" sz="16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distptr</a:t>
                      </a: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 &amp;</a:t>
                      </a:r>
                      <a:r>
                        <a:rPr lang="en-US" sz="16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dist</a:t>
                      </a: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;</a:t>
                      </a:r>
                    </a:p>
                    <a:p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unsigned int mask = 0xaa55; </a:t>
                      </a:r>
                    </a:p>
                    <a:p>
                      <a:r>
                        <a:rPr lang="en-US" sz="1600" b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 array[] </a:t>
                      </a: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= {12,~0x1,0xCD,-1};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 err="1">
                          <a:solidFill>
                            <a:schemeClr val="accent3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dist</a:t>
                      </a:r>
                      <a:r>
                        <a:rPr lang="en-US" sz="1600" b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:    </a:t>
                      </a:r>
                      <a:r>
                        <a:rPr lang="en-US" sz="1600" b="0" dirty="0">
                          <a:solidFill>
                            <a:srgbClr val="7030A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.word </a:t>
                      </a:r>
                      <a:r>
                        <a:rPr lang="en-US" sz="1600" b="0" dirty="0">
                          <a:solidFill>
                            <a:srgbClr val="F3744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  <a:p>
                      <a:r>
                        <a:rPr lang="en-US" sz="1600" b="0" dirty="0" err="1">
                          <a:solidFill>
                            <a:schemeClr val="accent3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distptr</a:t>
                      </a:r>
                      <a:r>
                        <a:rPr lang="en-US" sz="1600" b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: </a:t>
                      </a:r>
                      <a:r>
                        <a:rPr lang="en-US" sz="1600" b="0" dirty="0">
                          <a:solidFill>
                            <a:srgbClr val="7030A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.word </a:t>
                      </a:r>
                      <a:r>
                        <a:rPr lang="en-US" sz="1600" b="0" dirty="0" err="1">
                          <a:solidFill>
                            <a:srgbClr val="F3744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dist</a:t>
                      </a:r>
                      <a:endParaRPr lang="en-US" sz="1600" b="0" dirty="0">
                        <a:solidFill>
                          <a:srgbClr val="F3744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accent3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mask:    </a:t>
                      </a:r>
                      <a:r>
                        <a:rPr lang="en-US" sz="1600" b="0" dirty="0">
                          <a:solidFill>
                            <a:srgbClr val="7030A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.word </a:t>
                      </a:r>
                      <a:r>
                        <a:rPr lang="en-US" sz="1600" b="0" dirty="0">
                          <a:solidFill>
                            <a:schemeClr val="accent3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0xaa55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accent3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array</a:t>
                      </a:r>
                      <a:r>
                        <a:rPr lang="en-US" sz="1600" b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:	 </a:t>
                      </a:r>
                      <a:r>
                        <a:rPr lang="en-US" sz="1600" b="0" dirty="0">
                          <a:solidFill>
                            <a:srgbClr val="7030A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.word </a:t>
                      </a:r>
                      <a:r>
                        <a:rPr lang="en-US" sz="1600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12,~0x1,0xCD,-3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620161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accent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string with '\0'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rgbClr val="7030A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.string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char class[] </a:t>
                      </a: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= "cse30";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chemeClr val="accent3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class</a:t>
                      </a:r>
                      <a:r>
                        <a:rPr lang="en-US" sz="1600" b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:   </a:t>
                      </a:r>
                      <a:r>
                        <a:rPr lang="en-US" sz="1600" b="0" dirty="0">
                          <a:solidFill>
                            <a:srgbClr val="7030A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.string </a:t>
                      </a:r>
                      <a:r>
                        <a:rPr lang="en-US" sz="1600" b="0" dirty="0">
                          <a:solidFill>
                            <a:srgbClr val="F3744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"cse30"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597905467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12A80B2-82E9-7D4E-9721-07FE0066DAFE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F62E33B-8FCA-B34C-63B5-58DA26D563E4}"/>
              </a:ext>
            </a:extLst>
          </p:cNvPr>
          <p:cNvSpPr txBox="1"/>
          <p:nvPr/>
        </p:nvSpPr>
        <p:spPr>
          <a:xfrm>
            <a:off x="1120313" y="3662821"/>
            <a:ext cx="9610323" cy="280076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Rule: Place the .</a:t>
            </a:r>
            <a:r>
              <a:rPr lang="en-US" sz="16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align 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above the variable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n-US" sz="16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.align 1</a:t>
            </a:r>
          </a:p>
          <a:p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.short 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0x55aa</a:t>
            </a:r>
          </a:p>
          <a:p>
            <a:endParaRPr lang="en-US" sz="1600" dirty="0">
              <a:solidFill>
                <a:schemeClr val="accent6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Rule: use </a:t>
            </a:r>
            <a:r>
              <a:rPr lang="en-US" sz="16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.align 2 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before every array regardless of type</a:t>
            </a:r>
          </a:p>
          <a:p>
            <a:endParaRPr lang="en-US" sz="1600" dirty="0">
              <a:solidFill>
                <a:schemeClr val="accent6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Rule: place variables with explicit initialized values in a 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.data 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segment</a:t>
            </a:r>
          </a:p>
          <a:p>
            <a:endParaRPr lang="en-US" sz="1600" dirty="0">
              <a:solidFill>
                <a:schemeClr val="accent6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Rule: place variables with no explicit 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initiali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value (default to 0) in 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bss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segment</a:t>
            </a:r>
          </a:p>
          <a:p>
            <a:endParaRPr lang="en-US" sz="1600" dirty="0">
              <a:solidFill>
                <a:schemeClr val="accent6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Rule: place string literals in 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.section .</a:t>
            </a:r>
            <a:r>
              <a:rPr lang="en-US" sz="16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rodata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and use a local label 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(.</a:t>
            </a:r>
            <a:r>
              <a:rPr lang="en-US" sz="16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Llabel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725803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7A87349-A826-7849-BBE3-16E2AF98ED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729" y="91525"/>
            <a:ext cx="10515600" cy="370689"/>
          </a:xfrm>
        </p:spPr>
        <p:txBody>
          <a:bodyPr>
            <a:noAutofit/>
          </a:bodyPr>
          <a:lstStyle/>
          <a:p>
            <a:r>
              <a:rPr lang="en-US" sz="2400" dirty="0"/>
              <a:t>Loading Static variables into a register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B7DEF19-036D-994F-A1C3-6D4DF704A88A}"/>
              </a:ext>
            </a:extLst>
          </p:cNvPr>
          <p:cNvSpPr txBox="1"/>
          <p:nvPr/>
        </p:nvSpPr>
        <p:spPr>
          <a:xfrm>
            <a:off x="6580144" y="1465870"/>
            <a:ext cx="5611856" cy="507831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.text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// function header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main:</a:t>
            </a:r>
          </a:p>
          <a:p>
            <a:endParaRPr lang="en-US" dirty="0">
              <a:solidFill>
                <a:schemeClr val="tx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load the address, then contents</a:t>
            </a:r>
          </a:p>
          <a:p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// using r2</a:t>
            </a:r>
          </a:p>
          <a:p>
            <a:endParaRPr lang="en-US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ldr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r2, =x     // int *r2 = &amp;x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ldr</a:t>
            </a:r>
            <a:r>
              <a:rPr lang="en-US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r2, [r2]   // r2 = *r2;</a:t>
            </a:r>
          </a:p>
          <a:p>
            <a:endParaRPr lang="en-US" dirty="0">
              <a:solidFill>
                <a:srgbClr val="F3753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// &amp;x was only needed once above</a:t>
            </a:r>
          </a:p>
          <a:p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// Note: </a:t>
            </a:r>
            <a:r>
              <a:rPr lang="en-US" b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 was a pointer then an int</a:t>
            </a:r>
          </a:p>
          <a:p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// no "type" checking in assembly!</a:t>
            </a:r>
          </a:p>
          <a:p>
            <a:endParaRPr lang="en-US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store the contents of r2</a:t>
            </a:r>
          </a:p>
          <a:p>
            <a:endParaRPr lang="en-US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ldr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r1, =y     // int *r1 = &amp;y</a:t>
            </a:r>
          </a:p>
          <a:p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 r2, [r1]   // *r1 = r2 </a:t>
            </a:r>
            <a:r>
              <a:rPr lang="en-US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2E447CA-929F-6148-8CDC-6E11F87345B6}"/>
              </a:ext>
            </a:extLst>
          </p:cNvPr>
          <p:cNvSpPr txBox="1"/>
          <p:nvPr/>
        </p:nvSpPr>
        <p:spPr>
          <a:xfrm>
            <a:off x="11927778" y="623290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5BF2AAF-DE58-C7A4-50C3-FC52A03BA8BF}"/>
              </a:ext>
            </a:extLst>
          </p:cNvPr>
          <p:cNvSpPr/>
          <p:nvPr/>
        </p:nvSpPr>
        <p:spPr bwMode="auto">
          <a:xfrm>
            <a:off x="6580144" y="794128"/>
            <a:ext cx="5611856" cy="646331"/>
          </a:xfrm>
          <a:prstGeom prst="rect">
            <a:avLst/>
          </a:prstGeom>
          <a:solidFill>
            <a:srgbClr val="C9DEAE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       .data</a:t>
            </a:r>
          </a:p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x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:     .word 200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795EE37-B1CD-5ED9-E520-581B330E7835}"/>
              </a:ext>
            </a:extLst>
          </p:cNvPr>
          <p:cNvGrpSpPr/>
          <p:nvPr/>
        </p:nvGrpSpPr>
        <p:grpSpPr>
          <a:xfrm>
            <a:off x="1856301" y="3185902"/>
            <a:ext cx="5483942" cy="1160547"/>
            <a:chOff x="1844903" y="5360996"/>
            <a:chExt cx="5483942" cy="1160547"/>
          </a:xfrm>
        </p:grpSpPr>
        <p:sp>
          <p:nvSpPr>
            <p:cNvPr id="23" name="Content Placeholder 1">
              <a:extLst>
                <a:ext uri="{FF2B5EF4-FFF2-40B4-BE49-F238E27FC236}">
                  <a16:creationId xmlns:a16="http://schemas.microsoft.com/office/drawing/2014/main" id="{42B6628D-DA14-870F-BC99-0E36C1AA5F8E}"/>
                </a:ext>
              </a:extLst>
            </p:cNvPr>
            <p:cNvSpPr txBox="1">
              <a:spLocks/>
            </p:cNvSpPr>
            <p:nvPr/>
          </p:nvSpPr>
          <p:spPr>
            <a:xfrm>
              <a:off x="1844903" y="5360996"/>
              <a:ext cx="4458774" cy="116054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234950" indent="-23495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tabLst/>
                <a:defRPr sz="21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1pPr>
              <a:lvl2pPr marL="577850" indent="-223838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9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2pPr>
              <a:lvl3pPr marL="914400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7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3pPr>
              <a:lvl4pPr marL="1260475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7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4pPr>
              <a:lvl5pPr marL="1603375" indent="-222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7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buNone/>
              </a:pPr>
              <a:r>
                <a:rPr lang="en-US" sz="2000" b="1" dirty="0">
                  <a:solidFill>
                    <a:srgbClr val="C00000"/>
                  </a:solidFill>
                  <a:cs typeface="Courier New" panose="02070309020205020404" pitchFamily="49" charset="0"/>
                </a:rPr>
                <a:t>load</a:t>
              </a:r>
              <a:r>
                <a:rPr lang="en-US" sz="2000" dirty="0">
                  <a:solidFill>
                    <a:schemeClr val="tx2"/>
                  </a:solidFill>
                  <a:cs typeface="Courier New" panose="02070309020205020404" pitchFamily="49" charset="0"/>
                </a:rPr>
                <a:t> a static </a:t>
              </a:r>
              <a:r>
                <a:rPr lang="en-US" sz="2000" b="1" dirty="0">
                  <a:solidFill>
                    <a:srgbClr val="7030A0"/>
                  </a:solidFill>
                  <a:cs typeface="Courier New" panose="02070309020205020404" pitchFamily="49" charset="0"/>
                </a:rPr>
                <a:t>memory</a:t>
              </a:r>
              <a:r>
                <a:rPr lang="en-US" sz="2000" dirty="0">
                  <a:solidFill>
                    <a:srgbClr val="7030A0"/>
                  </a:solidFill>
                  <a:cs typeface="Courier New" panose="02070309020205020404" pitchFamily="49" charset="0"/>
                </a:rPr>
                <a:t> variable</a:t>
              </a:r>
            </a:p>
            <a:p>
              <a:pPr marL="696912" lvl="1" indent="-342900">
                <a:buFont typeface="+mj-lt"/>
                <a:buAutoNum type="arabicPeriod"/>
              </a:pPr>
              <a:r>
                <a:rPr lang="en-US" sz="2000" dirty="0">
                  <a:solidFill>
                    <a:srgbClr val="0070C0"/>
                  </a:solidFill>
                  <a:cs typeface="Courier New" panose="02070309020205020404" pitchFamily="49" charset="0"/>
                </a:rPr>
                <a:t>load the pointer to the memory</a:t>
              </a:r>
            </a:p>
            <a:p>
              <a:pPr marL="696912" lvl="1" indent="-342900">
                <a:buFont typeface="+mj-lt"/>
                <a:buAutoNum type="arabicPeriod"/>
              </a:pPr>
              <a:r>
                <a:rPr lang="en-US" sz="2000" dirty="0">
                  <a:solidFill>
                    <a:srgbClr val="F3753F"/>
                  </a:solidFill>
                  <a:cs typeface="Courier New" panose="02070309020205020404" pitchFamily="49" charset="0"/>
                </a:rPr>
                <a:t>read (load) from *pointer</a:t>
              </a:r>
            </a:p>
          </p:txBody>
        </p:sp>
        <p:sp>
          <p:nvSpPr>
            <p:cNvPr id="25" name="Down Arrow 24">
              <a:extLst>
                <a:ext uri="{FF2B5EF4-FFF2-40B4-BE49-F238E27FC236}">
                  <a16:creationId xmlns:a16="http://schemas.microsoft.com/office/drawing/2014/main" id="{5FDDFF36-9EA7-6561-45E7-CD2AFD032C77}"/>
                </a:ext>
              </a:extLst>
            </p:cNvPr>
            <p:cNvSpPr/>
            <p:nvPr/>
          </p:nvSpPr>
          <p:spPr>
            <a:xfrm rot="16200000">
              <a:off x="6679579" y="5415974"/>
              <a:ext cx="273364" cy="1025168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7" name="Content Placeholder 1">
            <a:extLst>
              <a:ext uri="{FF2B5EF4-FFF2-40B4-BE49-F238E27FC236}">
                <a16:creationId xmlns:a16="http://schemas.microsoft.com/office/drawing/2014/main" id="{B50C0C17-B064-B291-53CB-69E320CB74B7}"/>
              </a:ext>
            </a:extLst>
          </p:cNvPr>
          <p:cNvSpPr txBox="1">
            <a:spLocks/>
          </p:cNvSpPr>
          <p:nvPr/>
        </p:nvSpPr>
        <p:spPr>
          <a:xfrm>
            <a:off x="157729" y="430079"/>
            <a:ext cx="6236496" cy="249562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800" dirty="0">
                <a:cs typeface="Courier New" panose="02070309020205020404" pitchFamily="49" charset="0"/>
              </a:rPr>
              <a:t>Tell the assembler load the address (</a:t>
            </a:r>
            <a:r>
              <a:rPr lang="en-US" sz="1800" dirty="0" err="1">
                <a:cs typeface="Courier New" panose="02070309020205020404" pitchFamily="49" charset="0"/>
              </a:rPr>
              <a:t>Lvalue</a:t>
            </a:r>
            <a:r>
              <a:rPr lang="en-US" sz="1800" dirty="0">
                <a:cs typeface="Courier New" panose="02070309020205020404" pitchFamily="49" charset="0"/>
              </a:rPr>
              <a:t>) of a label into a register:</a:t>
            </a:r>
          </a:p>
          <a:p>
            <a:pPr marL="354012" lvl="1" indent="0">
              <a:buNone/>
            </a:pPr>
            <a:r>
              <a:rPr lang="en-US" sz="18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ldr</a:t>
            </a:r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Rd, </a:t>
            </a:r>
            <a:r>
              <a:rPr lang="en-US" sz="18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=Label </a:t>
            </a:r>
            <a:r>
              <a:rPr lang="en-US" sz="18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Rd = address</a:t>
            </a:r>
          </a:p>
          <a:p>
            <a:r>
              <a:rPr lang="en-US" sz="2000" dirty="0">
                <a:cs typeface="Courier New" panose="02070309020205020404" pitchFamily="49" charset="0"/>
              </a:rPr>
              <a:t>Tell the assembler load the contents into a register</a:t>
            </a:r>
          </a:p>
          <a:p>
            <a:r>
              <a:rPr 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ldr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R0, </a:t>
            </a:r>
            <a:r>
              <a:rPr lang="en-US" sz="20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[Rd] 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Rd = address</a:t>
            </a:r>
          </a:p>
          <a:p>
            <a:r>
              <a:rPr lang="en-US" sz="18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Example to the right: y = x;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C1E49A-658D-1010-DDC9-A1A6BF7BBCA3}"/>
              </a:ext>
            </a:extLst>
          </p:cNvPr>
          <p:cNvSpPr txBox="1"/>
          <p:nvPr/>
        </p:nvSpPr>
        <p:spPr>
          <a:xfrm>
            <a:off x="6580143" y="91525"/>
            <a:ext cx="5611855" cy="67710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      .</a:t>
            </a:r>
            <a:r>
              <a:rPr lang="en-US" sz="2000" dirty="0" err="1">
                <a:solidFill>
                  <a:schemeClr val="accent6"/>
                </a:solidFill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bss</a:t>
            </a:r>
            <a:endParaRPr lang="en-US" sz="2000" dirty="0">
              <a:solidFill>
                <a:schemeClr val="accent6"/>
              </a:solidFill>
              <a:latin typeface="Consolas" panose="020B0609020204030204" pitchFamily="49" charset="0"/>
              <a:ea typeface="CMU Bright" panose="02000603000000000000" pitchFamily="2" charset="0"/>
              <a:cs typeface="Consolas" panose="020B06090202040302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y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:    .space 4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6ED35F7-CB4B-4DBA-436B-F26E51D794F8}"/>
              </a:ext>
            </a:extLst>
          </p:cNvPr>
          <p:cNvGrpSpPr/>
          <p:nvPr/>
        </p:nvGrpSpPr>
        <p:grpSpPr>
          <a:xfrm>
            <a:off x="1801300" y="5579742"/>
            <a:ext cx="5483942" cy="1160547"/>
            <a:chOff x="1844903" y="5360996"/>
            <a:chExt cx="5483942" cy="1160547"/>
          </a:xfrm>
        </p:grpSpPr>
        <p:sp>
          <p:nvSpPr>
            <p:cNvPr id="7" name="Content Placeholder 1">
              <a:extLst>
                <a:ext uri="{FF2B5EF4-FFF2-40B4-BE49-F238E27FC236}">
                  <a16:creationId xmlns:a16="http://schemas.microsoft.com/office/drawing/2014/main" id="{6BAF533B-62E8-462A-683E-F409112F6E9D}"/>
                </a:ext>
              </a:extLst>
            </p:cNvPr>
            <p:cNvSpPr txBox="1">
              <a:spLocks/>
            </p:cNvSpPr>
            <p:nvPr/>
          </p:nvSpPr>
          <p:spPr>
            <a:xfrm>
              <a:off x="1844903" y="5360996"/>
              <a:ext cx="4458774" cy="116054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234950" indent="-23495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tabLst/>
                <a:defRPr sz="21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1pPr>
              <a:lvl2pPr marL="577850" indent="-223838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9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2pPr>
              <a:lvl3pPr marL="914400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7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3pPr>
              <a:lvl4pPr marL="1260475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7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4pPr>
              <a:lvl5pPr marL="1603375" indent="-222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7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buNone/>
              </a:pPr>
              <a:r>
                <a:rPr lang="en-US" sz="2000" b="1" dirty="0">
                  <a:solidFill>
                    <a:srgbClr val="C00000"/>
                  </a:solidFill>
                  <a:cs typeface="Courier New" panose="02070309020205020404" pitchFamily="49" charset="0"/>
                </a:rPr>
                <a:t>store</a:t>
              </a:r>
              <a:r>
                <a:rPr lang="en-US" sz="2000" dirty="0">
                  <a:solidFill>
                    <a:schemeClr val="tx2"/>
                  </a:solidFill>
                  <a:cs typeface="Courier New" panose="02070309020205020404" pitchFamily="49" charset="0"/>
                </a:rPr>
                <a:t> to a static </a:t>
              </a:r>
              <a:r>
                <a:rPr lang="en-US" sz="2000" b="1" dirty="0">
                  <a:solidFill>
                    <a:srgbClr val="7030A0"/>
                  </a:solidFill>
                  <a:cs typeface="Courier New" panose="02070309020205020404" pitchFamily="49" charset="0"/>
                </a:rPr>
                <a:t>memory</a:t>
              </a:r>
              <a:r>
                <a:rPr lang="en-US" sz="2000" dirty="0">
                  <a:solidFill>
                    <a:srgbClr val="7030A0"/>
                  </a:solidFill>
                  <a:cs typeface="Courier New" panose="02070309020205020404" pitchFamily="49" charset="0"/>
                </a:rPr>
                <a:t> variable</a:t>
              </a:r>
            </a:p>
            <a:p>
              <a:pPr marL="696912" lvl="1" indent="-342900">
                <a:buFont typeface="+mj-lt"/>
                <a:buAutoNum type="arabicPeriod"/>
              </a:pPr>
              <a:r>
                <a:rPr lang="en-US" sz="2000" dirty="0">
                  <a:solidFill>
                    <a:srgbClr val="0070C0"/>
                  </a:solidFill>
                  <a:cs typeface="Courier New" panose="02070309020205020404" pitchFamily="49" charset="0"/>
                </a:rPr>
                <a:t>load the pointer to the memory</a:t>
              </a:r>
            </a:p>
            <a:p>
              <a:pPr marL="696912" lvl="1" indent="-342900">
                <a:buFont typeface="+mj-lt"/>
                <a:buAutoNum type="arabicPeriod"/>
              </a:pPr>
              <a:r>
                <a:rPr lang="en-US" sz="2000" dirty="0">
                  <a:solidFill>
                    <a:srgbClr val="F3753F"/>
                  </a:solidFill>
                  <a:cs typeface="Courier New" panose="02070309020205020404" pitchFamily="49" charset="0"/>
                </a:rPr>
                <a:t>write (store) to  *pointer</a:t>
              </a:r>
            </a:p>
          </p:txBody>
        </p:sp>
        <p:sp>
          <p:nvSpPr>
            <p:cNvPr id="8" name="Down Arrow 7">
              <a:extLst>
                <a:ext uri="{FF2B5EF4-FFF2-40B4-BE49-F238E27FC236}">
                  <a16:creationId xmlns:a16="http://schemas.microsoft.com/office/drawing/2014/main" id="{9681EDAD-B3D2-7B62-7F79-44DE03A56C65}"/>
                </a:ext>
              </a:extLst>
            </p:cNvPr>
            <p:cNvSpPr/>
            <p:nvPr/>
          </p:nvSpPr>
          <p:spPr>
            <a:xfrm rot="16200000">
              <a:off x="6679579" y="5415974"/>
              <a:ext cx="273364" cy="1025168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886471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95D8D-4C9C-8E49-93EA-A76C3113A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Variables in Memory: Size and Address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260F98-23A8-DA4D-AEDA-0D7A87F6BB2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05422" y="835293"/>
            <a:ext cx="11181158" cy="2732894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>
              <a:defRPr/>
            </a:pPr>
            <a:r>
              <a:rPr lang="en-US" sz="2800" dirty="0"/>
              <a:t>The </a:t>
            </a:r>
            <a:r>
              <a:rPr lang="en-US" sz="2800" dirty="0">
                <a:solidFill>
                  <a:schemeClr val="accent5"/>
                </a:solidFill>
              </a:rPr>
              <a:t>number of </a:t>
            </a:r>
            <a:r>
              <a:rPr lang="en-US" sz="2800" b="1" dirty="0">
                <a:solidFill>
                  <a:schemeClr val="accent5"/>
                </a:solidFill>
              </a:rPr>
              <a:t>contiguous bytes </a:t>
            </a:r>
            <a:r>
              <a:rPr lang="en-US" sz="2800" dirty="0">
                <a:solidFill>
                  <a:schemeClr val="accent5"/>
                </a:solidFill>
              </a:rPr>
              <a:t>a variable uses </a:t>
            </a:r>
            <a:r>
              <a:rPr lang="en-US" sz="2800" dirty="0"/>
              <a:t>is based on the </a:t>
            </a:r>
            <a:r>
              <a:rPr lang="en-US" sz="2800" i="1" dirty="0">
                <a:solidFill>
                  <a:schemeClr val="accent5"/>
                </a:solidFill>
              </a:rPr>
              <a:t>type</a:t>
            </a:r>
            <a:r>
              <a:rPr lang="en-US" sz="2800" dirty="0"/>
              <a:t> of the variable</a:t>
            </a:r>
          </a:p>
          <a:p>
            <a:pPr lvl="1">
              <a:defRPr/>
            </a:pPr>
            <a:r>
              <a:rPr lang="en-US" sz="2600" dirty="0"/>
              <a:t>Different </a:t>
            </a:r>
            <a:r>
              <a:rPr lang="en-US" sz="2600" dirty="0">
                <a:solidFill>
                  <a:srgbClr val="2C895B"/>
                </a:solidFill>
              </a:rPr>
              <a:t>variable types </a:t>
            </a:r>
            <a:r>
              <a:rPr lang="en-US" sz="2600" dirty="0"/>
              <a:t>require </a:t>
            </a:r>
            <a:r>
              <a:rPr lang="en-US" sz="2600" dirty="0">
                <a:solidFill>
                  <a:srgbClr val="0070C0"/>
                </a:solidFill>
              </a:rPr>
              <a:t>different numbers </a:t>
            </a:r>
            <a:r>
              <a:rPr lang="en-US" sz="2600" dirty="0"/>
              <a:t>of </a:t>
            </a:r>
            <a:r>
              <a:rPr lang="en-US" sz="2600" dirty="0">
                <a:solidFill>
                  <a:srgbClr val="2C895B"/>
                </a:solidFill>
              </a:rPr>
              <a:t>contiguous bytes</a:t>
            </a:r>
          </a:p>
          <a:p>
            <a:pPr>
              <a:defRPr/>
            </a:pPr>
            <a:r>
              <a:rPr lang="en-US" sz="2600" b="1" i="1" dirty="0"/>
              <a:t>Variable names </a:t>
            </a:r>
            <a:r>
              <a:rPr lang="en-US" sz="2600" dirty="0"/>
              <a:t>map to a </a:t>
            </a:r>
            <a:r>
              <a:rPr lang="en-US" sz="2600" i="1" u="sng" dirty="0">
                <a:solidFill>
                  <a:schemeClr val="accent5"/>
                </a:solidFill>
              </a:rPr>
              <a:t>starting address in memory</a:t>
            </a:r>
          </a:p>
          <a:p>
            <a:pPr>
              <a:defRPr/>
            </a:pPr>
            <a:r>
              <a:rPr lang="en-US" sz="2600" dirty="0">
                <a:solidFill>
                  <a:schemeClr val="accent1"/>
                </a:solidFill>
              </a:rPr>
              <a:t>Example Below</a:t>
            </a:r>
            <a:r>
              <a:rPr lang="en-US" sz="2600" dirty="0">
                <a:solidFill>
                  <a:schemeClr val="tx2"/>
                </a:solidFill>
              </a:rPr>
              <a:t>: Variables all starting at address 0x80, each box is a byte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8493A47-7E44-2641-88B2-47871EF1352E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2F53571-5726-124C-A5D3-3843CE5BB193}"/>
              </a:ext>
            </a:extLst>
          </p:cNvPr>
          <p:cNvGrpSpPr/>
          <p:nvPr/>
        </p:nvGrpSpPr>
        <p:grpSpPr>
          <a:xfrm>
            <a:off x="625356" y="5113801"/>
            <a:ext cx="2602987" cy="1326865"/>
            <a:chOff x="625356" y="5113801"/>
            <a:chExt cx="2602987" cy="1326865"/>
          </a:xfrm>
        </p:grpSpPr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FB4588AD-BB07-F34C-8B1D-C9DE94669EBC}"/>
                </a:ext>
              </a:extLst>
            </p:cNvPr>
            <p:cNvGrpSpPr/>
            <p:nvPr/>
          </p:nvGrpSpPr>
          <p:grpSpPr>
            <a:xfrm>
              <a:off x="1203317" y="5113801"/>
              <a:ext cx="2025026" cy="1326865"/>
              <a:chOff x="76930" y="4005466"/>
              <a:chExt cx="2025026" cy="1326865"/>
            </a:xfrm>
          </p:grpSpPr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D7E81333-E034-B040-823C-7C3520C0E06F}"/>
                  </a:ext>
                </a:extLst>
              </p:cNvPr>
              <p:cNvSpPr txBox="1"/>
              <p:nvPr/>
            </p:nvSpPr>
            <p:spPr>
              <a:xfrm>
                <a:off x="557944" y="4808531"/>
                <a:ext cx="1544012" cy="461665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01010101</a:t>
                </a: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5BB8F658-CDFB-8349-9829-B92EBBA7C951}"/>
                  </a:ext>
                </a:extLst>
              </p:cNvPr>
              <p:cNvSpPr txBox="1"/>
              <p:nvPr/>
            </p:nvSpPr>
            <p:spPr>
              <a:xfrm>
                <a:off x="746538" y="4005466"/>
                <a:ext cx="1204176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memory</a:t>
                </a:r>
              </a:p>
              <a:p>
                <a:pPr algn="ctr"/>
                <a:r>
                  <a:rPr lang="en-US" sz="2400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char</a:t>
                </a: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6DD02279-AD26-7944-81EC-2685D84F5825}"/>
                  </a:ext>
                </a:extLst>
              </p:cNvPr>
              <p:cNvSpPr txBox="1"/>
              <p:nvPr/>
            </p:nvSpPr>
            <p:spPr>
              <a:xfrm>
                <a:off x="76930" y="4870666"/>
                <a:ext cx="52770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00B05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80</a:t>
                </a:r>
              </a:p>
            </p:txBody>
          </p:sp>
        </p:grp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2FF5C826-856E-954E-B9B1-E73389CBFABC}"/>
                </a:ext>
              </a:extLst>
            </p:cNvPr>
            <p:cNvSpPr txBox="1"/>
            <p:nvPr/>
          </p:nvSpPr>
          <p:spPr>
            <a:xfrm>
              <a:off x="625356" y="5760132"/>
              <a:ext cx="8178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Start</a:t>
              </a:r>
            </a:p>
          </p:txBody>
        </p:sp>
        <p:sp>
          <p:nvSpPr>
            <p:cNvPr id="94" name="Right Arrow 93">
              <a:extLst>
                <a:ext uri="{FF2B5EF4-FFF2-40B4-BE49-F238E27FC236}">
                  <a16:creationId xmlns:a16="http://schemas.microsoft.com/office/drawing/2014/main" id="{849C6E8E-65DF-DC49-9D1C-B6173D55369A}"/>
                </a:ext>
              </a:extLst>
            </p:cNvPr>
            <p:cNvSpPr/>
            <p:nvPr/>
          </p:nvSpPr>
          <p:spPr>
            <a:xfrm>
              <a:off x="673282" y="6034025"/>
              <a:ext cx="576128" cy="35161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3AECAED8-16C9-EB47-9538-1DD5F455A4DF}"/>
              </a:ext>
            </a:extLst>
          </p:cNvPr>
          <p:cNvGrpSpPr/>
          <p:nvPr/>
        </p:nvGrpSpPr>
        <p:grpSpPr>
          <a:xfrm>
            <a:off x="8117796" y="3526735"/>
            <a:ext cx="3770254" cy="3054056"/>
            <a:chOff x="8117796" y="3526735"/>
            <a:chExt cx="3770254" cy="3054056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FF9AD27A-8536-344E-A195-118F7411F0F1}"/>
                </a:ext>
              </a:extLst>
            </p:cNvPr>
            <p:cNvGrpSpPr/>
            <p:nvPr/>
          </p:nvGrpSpPr>
          <p:grpSpPr>
            <a:xfrm>
              <a:off x="8806296" y="3526735"/>
              <a:ext cx="2253196" cy="3054056"/>
              <a:chOff x="4135647" y="2223403"/>
              <a:chExt cx="2253196" cy="3054056"/>
            </a:xfrm>
          </p:grpSpPr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3769CF1-7532-8C47-9F8A-90FC3ACF3888}"/>
                  </a:ext>
                </a:extLst>
              </p:cNvPr>
              <p:cNvSpPr txBox="1"/>
              <p:nvPr/>
            </p:nvSpPr>
            <p:spPr>
              <a:xfrm>
                <a:off x="4690942" y="3378719"/>
                <a:ext cx="1544012" cy="461665"/>
              </a:xfrm>
              <a:prstGeom prst="rect">
                <a:avLst/>
              </a:prstGeom>
              <a:noFill/>
              <a:ln w="25400">
                <a:solidFill>
                  <a:schemeClr val="accent6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00000000</a:t>
                </a: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097B2715-3064-1047-8466-E5CFC0CAD3FB}"/>
                  </a:ext>
                </a:extLst>
              </p:cNvPr>
              <p:cNvSpPr txBox="1"/>
              <p:nvPr/>
            </p:nvSpPr>
            <p:spPr>
              <a:xfrm>
                <a:off x="4690942" y="3845715"/>
                <a:ext cx="1544012" cy="461665"/>
              </a:xfrm>
              <a:prstGeom prst="rect">
                <a:avLst/>
              </a:prstGeom>
              <a:noFill/>
              <a:ln w="25400">
                <a:solidFill>
                  <a:schemeClr val="accent6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11111111</a:t>
                </a: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4D06FFC-C324-E143-A142-6A4E49D31C6A}"/>
                  </a:ext>
                </a:extLst>
              </p:cNvPr>
              <p:cNvSpPr txBox="1"/>
              <p:nvPr/>
            </p:nvSpPr>
            <p:spPr>
              <a:xfrm>
                <a:off x="4690943" y="4312711"/>
                <a:ext cx="1544012" cy="461665"/>
              </a:xfrm>
              <a:prstGeom prst="rect">
                <a:avLst/>
              </a:prstGeom>
              <a:noFill/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10101010</a:t>
                </a: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94AA0418-1AD5-D144-93D1-E474553E4176}"/>
                  </a:ext>
                </a:extLst>
              </p:cNvPr>
              <p:cNvSpPr txBox="1"/>
              <p:nvPr/>
            </p:nvSpPr>
            <p:spPr>
              <a:xfrm>
                <a:off x="4690943" y="4779707"/>
                <a:ext cx="1544012" cy="461665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01010101</a:t>
                </a: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3ECFF365-9A45-C745-8332-D864923DAE87}"/>
                  </a:ext>
                </a:extLst>
              </p:cNvPr>
              <p:cNvSpPr txBox="1"/>
              <p:nvPr/>
            </p:nvSpPr>
            <p:spPr>
              <a:xfrm>
                <a:off x="5014749" y="2223403"/>
                <a:ext cx="1374094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memory</a:t>
                </a:r>
              </a:p>
              <a:p>
                <a:pPr algn="ctr"/>
                <a:r>
                  <a:rPr lang="en-US" sz="2400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int </a:t>
                </a:r>
              </a:p>
              <a:p>
                <a:pPr algn="ctr"/>
                <a:r>
                  <a:rPr lang="en-US" sz="2400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4 bytes</a:t>
                </a: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244A62BF-3A71-8242-9728-E89C1278FB87}"/>
                  </a:ext>
                </a:extLst>
              </p:cNvPr>
              <p:cNvSpPr txBox="1"/>
              <p:nvPr/>
            </p:nvSpPr>
            <p:spPr>
              <a:xfrm>
                <a:off x="4141180" y="4815794"/>
                <a:ext cx="52770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00B05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80</a:t>
                </a: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37CEB08E-29D3-FD48-9823-C6F75BB2671A}"/>
                  </a:ext>
                </a:extLst>
              </p:cNvPr>
              <p:cNvSpPr txBox="1"/>
              <p:nvPr/>
            </p:nvSpPr>
            <p:spPr>
              <a:xfrm>
                <a:off x="4141179" y="3940017"/>
                <a:ext cx="52770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00B05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82</a:t>
                </a: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4B21C21-4557-F142-A988-0B88F3F81780}"/>
                  </a:ext>
                </a:extLst>
              </p:cNvPr>
              <p:cNvSpPr txBox="1"/>
              <p:nvPr/>
            </p:nvSpPr>
            <p:spPr>
              <a:xfrm>
                <a:off x="4135647" y="4354129"/>
                <a:ext cx="52770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00B05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81</a:t>
                </a: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8DD6983E-C6AB-B440-AB9F-ED614A6795A5}"/>
                  </a:ext>
                </a:extLst>
              </p:cNvPr>
              <p:cNvSpPr txBox="1"/>
              <p:nvPr/>
            </p:nvSpPr>
            <p:spPr>
              <a:xfrm>
                <a:off x="4141180" y="3459208"/>
                <a:ext cx="52770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00B05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83</a:t>
                </a:r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FC397E1-F828-874B-8357-FE79DB43F8F2}"/>
                </a:ext>
              </a:extLst>
            </p:cNvPr>
            <p:cNvSpPr txBox="1"/>
            <p:nvPr/>
          </p:nvSpPr>
          <p:spPr>
            <a:xfrm>
              <a:off x="8117796" y="5841805"/>
              <a:ext cx="8178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Start</a:t>
              </a:r>
            </a:p>
          </p:txBody>
        </p:sp>
        <p:sp>
          <p:nvSpPr>
            <p:cNvPr id="9" name="Right Arrow 8">
              <a:extLst>
                <a:ext uri="{FF2B5EF4-FFF2-40B4-BE49-F238E27FC236}">
                  <a16:creationId xmlns:a16="http://schemas.microsoft.com/office/drawing/2014/main" id="{ACE6F516-2349-7C4A-A5B8-4179F658FD75}"/>
                </a:ext>
              </a:extLst>
            </p:cNvPr>
            <p:cNvSpPr/>
            <p:nvPr/>
          </p:nvSpPr>
          <p:spPr>
            <a:xfrm>
              <a:off x="8230168" y="6152413"/>
              <a:ext cx="576128" cy="35161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09532A37-DBA4-F549-87B3-96E8CCBDB166}"/>
                </a:ext>
              </a:extLst>
            </p:cNvPr>
            <p:cNvSpPr txBox="1"/>
            <p:nvPr/>
          </p:nvSpPr>
          <p:spPr>
            <a:xfrm rot="16200000">
              <a:off x="10787909" y="5461696"/>
              <a:ext cx="18309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Size in bytes</a:t>
              </a:r>
            </a:p>
          </p:txBody>
        </p:sp>
        <p:sp>
          <p:nvSpPr>
            <p:cNvPr id="11" name="Right Brace 10">
              <a:extLst>
                <a:ext uri="{FF2B5EF4-FFF2-40B4-BE49-F238E27FC236}">
                  <a16:creationId xmlns:a16="http://schemas.microsoft.com/office/drawing/2014/main" id="{7584D336-91AB-9243-83CA-FDEB66F6F2E8}"/>
                </a:ext>
              </a:extLst>
            </p:cNvPr>
            <p:cNvSpPr/>
            <p:nvPr/>
          </p:nvSpPr>
          <p:spPr>
            <a:xfrm>
              <a:off x="11043073" y="4749661"/>
              <a:ext cx="475645" cy="1782164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FA0E9A54-488F-6547-8ED1-F8349F449105}"/>
              </a:ext>
            </a:extLst>
          </p:cNvPr>
          <p:cNvGrpSpPr/>
          <p:nvPr/>
        </p:nvGrpSpPr>
        <p:grpSpPr>
          <a:xfrm>
            <a:off x="3852667" y="4376833"/>
            <a:ext cx="3630778" cy="2551955"/>
            <a:chOff x="3852667" y="4376833"/>
            <a:chExt cx="3630778" cy="2551955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742BAFEF-CE4E-0446-8D3C-0A7C9C6647E1}"/>
                </a:ext>
              </a:extLst>
            </p:cNvPr>
            <p:cNvGrpSpPr/>
            <p:nvPr/>
          </p:nvGrpSpPr>
          <p:grpSpPr>
            <a:xfrm>
              <a:off x="4468389" y="4376833"/>
              <a:ext cx="2587194" cy="2170339"/>
              <a:chOff x="1865582" y="3101809"/>
              <a:chExt cx="2587194" cy="2170339"/>
            </a:xfrm>
          </p:grpSpPr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FE1BCAC-3C8C-4744-BAF7-41BD10ADD6BB}"/>
                  </a:ext>
                </a:extLst>
              </p:cNvPr>
              <p:cNvSpPr txBox="1"/>
              <p:nvPr/>
            </p:nvSpPr>
            <p:spPr>
              <a:xfrm>
                <a:off x="2169165" y="3101809"/>
                <a:ext cx="2283611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memory</a:t>
                </a:r>
              </a:p>
              <a:p>
                <a:pPr algn="ctr"/>
                <a:r>
                  <a:rPr lang="en-US" sz="2400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short int</a:t>
                </a:r>
              </a:p>
              <a:p>
                <a:pPr algn="ctr"/>
                <a:r>
                  <a:rPr lang="en-US" sz="2400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2 bytes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57EE629-DF25-C44D-9AAF-940C6EEBB7EF}"/>
                  </a:ext>
                </a:extLst>
              </p:cNvPr>
              <p:cNvSpPr txBox="1"/>
              <p:nvPr/>
            </p:nvSpPr>
            <p:spPr>
              <a:xfrm>
                <a:off x="1865582" y="4810483"/>
                <a:ext cx="52770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00B05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80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72A847F6-1F2E-4644-B78F-519BB2947AE0}"/>
                  </a:ext>
                </a:extLst>
              </p:cNvPr>
              <p:cNvSpPr txBox="1"/>
              <p:nvPr/>
            </p:nvSpPr>
            <p:spPr>
              <a:xfrm>
                <a:off x="2443690" y="4308197"/>
                <a:ext cx="1544012" cy="461665"/>
              </a:xfrm>
              <a:prstGeom prst="rect">
                <a:avLst/>
              </a:prstGeom>
              <a:noFill/>
              <a:ln w="25400">
                <a:solidFill>
                  <a:schemeClr val="accent6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10101010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19DABB1-7BD5-E945-B63F-2D378321347A}"/>
                  </a:ext>
                </a:extLst>
              </p:cNvPr>
              <p:cNvSpPr txBox="1"/>
              <p:nvPr/>
            </p:nvSpPr>
            <p:spPr>
              <a:xfrm>
                <a:off x="1880128" y="4336701"/>
                <a:ext cx="52770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00B05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81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014065C5-DA33-A04A-AD8C-29035DE7F356}"/>
                  </a:ext>
                </a:extLst>
              </p:cNvPr>
              <p:cNvSpPr txBox="1"/>
              <p:nvPr/>
            </p:nvSpPr>
            <p:spPr>
              <a:xfrm>
                <a:off x="2440150" y="4779707"/>
                <a:ext cx="1544012" cy="461665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01010101</a:t>
                </a:r>
              </a:p>
            </p:txBody>
          </p:sp>
        </p:grp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90793E0E-6402-554D-9EC9-E4AC2AD79E59}"/>
                </a:ext>
              </a:extLst>
            </p:cNvPr>
            <p:cNvSpPr txBox="1"/>
            <p:nvPr/>
          </p:nvSpPr>
          <p:spPr>
            <a:xfrm>
              <a:off x="3852667" y="5900841"/>
              <a:ext cx="8178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Start</a:t>
              </a:r>
            </a:p>
          </p:txBody>
        </p:sp>
        <p:sp>
          <p:nvSpPr>
            <p:cNvPr id="92" name="Right Arrow 91">
              <a:extLst>
                <a:ext uri="{FF2B5EF4-FFF2-40B4-BE49-F238E27FC236}">
                  <a16:creationId xmlns:a16="http://schemas.microsoft.com/office/drawing/2014/main" id="{D918DC02-74B7-984B-8132-505721F63A16}"/>
                </a:ext>
              </a:extLst>
            </p:cNvPr>
            <p:cNvSpPr/>
            <p:nvPr/>
          </p:nvSpPr>
          <p:spPr>
            <a:xfrm>
              <a:off x="3953928" y="6146730"/>
              <a:ext cx="576128" cy="35161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96" name="Right Brace 95">
              <a:extLst>
                <a:ext uri="{FF2B5EF4-FFF2-40B4-BE49-F238E27FC236}">
                  <a16:creationId xmlns:a16="http://schemas.microsoft.com/office/drawing/2014/main" id="{656ACC57-7DD6-704D-BF83-0282EBC2D9CD}"/>
                </a:ext>
              </a:extLst>
            </p:cNvPr>
            <p:cNvSpPr/>
            <p:nvPr/>
          </p:nvSpPr>
          <p:spPr>
            <a:xfrm>
              <a:off x="6700068" y="5593066"/>
              <a:ext cx="477963" cy="954106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5EBEFC47-93DF-CB4D-BA52-A32EA2E5A9DD}"/>
                </a:ext>
              </a:extLst>
            </p:cNvPr>
            <p:cNvSpPr txBox="1"/>
            <p:nvPr/>
          </p:nvSpPr>
          <p:spPr>
            <a:xfrm rot="16200000">
              <a:off x="6383304" y="5828647"/>
              <a:ext cx="18309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Size in bytes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03828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36" grpId="0"/>
    </p:bld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6F948-2064-1BC2-5EA3-A0C1A5BDD7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050" y="72271"/>
            <a:ext cx="10515600" cy="715294"/>
          </a:xfrm>
        </p:spPr>
        <p:txBody>
          <a:bodyPr/>
          <a:lstStyle/>
          <a:p>
            <a:r>
              <a:rPr lang="en-US" dirty="0"/>
              <a:t>Stack Segment: Support of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0215AC-4F42-4F33-207C-6F800F32D674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184269" y="787565"/>
            <a:ext cx="8427582" cy="5728982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200" dirty="0">
                <a:cs typeface="Courier New" panose="02070309020205020404" pitchFamily="49" charset="0"/>
              </a:rPr>
              <a:t>The stack consists of a series of </a:t>
            </a:r>
            <a:r>
              <a:rPr lang="en-US" sz="2200" i="1" dirty="0">
                <a:solidFill>
                  <a:srgbClr val="2C895B"/>
                </a:solidFill>
                <a:cs typeface="Courier New" panose="02070309020205020404" pitchFamily="49" charset="0"/>
              </a:rPr>
              <a:t>"stack frames" </a:t>
            </a:r>
            <a:r>
              <a:rPr lang="en-US" sz="2200" dirty="0">
                <a:cs typeface="Courier New" panose="02070309020205020404" pitchFamily="49" charset="0"/>
              </a:rPr>
              <a:t>or </a:t>
            </a:r>
            <a:r>
              <a:rPr lang="en-US" sz="2200" i="1" dirty="0">
                <a:solidFill>
                  <a:srgbClr val="2C895B"/>
                </a:solidFill>
                <a:cs typeface="Courier New" panose="02070309020205020404" pitchFamily="49" charset="0"/>
              </a:rPr>
              <a:t>"activation frames"</a:t>
            </a:r>
            <a:r>
              <a:rPr lang="en-US" sz="2200" dirty="0">
                <a:cs typeface="Courier New" panose="02070309020205020404" pitchFamily="49" charset="0"/>
              </a:rPr>
              <a:t>, one is </a:t>
            </a:r>
            <a:r>
              <a:rPr lang="en-US" sz="2200" dirty="0">
                <a:solidFill>
                  <a:srgbClr val="F3753F"/>
                </a:solidFill>
                <a:cs typeface="Courier New" panose="02070309020205020404" pitchFamily="49" charset="0"/>
              </a:rPr>
              <a:t>created</a:t>
            </a:r>
            <a:r>
              <a:rPr lang="en-US" sz="2200" dirty="0">
                <a:solidFill>
                  <a:schemeClr val="accent1"/>
                </a:solidFill>
                <a:cs typeface="Courier New" panose="02070309020205020404" pitchFamily="49" charset="0"/>
              </a:rPr>
              <a:t> each time a </a:t>
            </a:r>
            <a:r>
              <a:rPr lang="en-US" sz="2200" dirty="0">
                <a:solidFill>
                  <a:srgbClr val="7030A0"/>
                </a:solidFill>
                <a:cs typeface="Courier New" panose="02070309020205020404" pitchFamily="49" charset="0"/>
              </a:rPr>
              <a:t>function is called </a:t>
            </a:r>
            <a:r>
              <a:rPr lang="en-US" sz="2200" dirty="0">
                <a:solidFill>
                  <a:srgbClr val="C00000"/>
                </a:solidFill>
                <a:cs typeface="Courier New" panose="02070309020205020404" pitchFamily="49" charset="0"/>
              </a:rPr>
              <a:t>at runtime</a:t>
            </a:r>
          </a:p>
          <a:p>
            <a:r>
              <a:rPr lang="en-US" sz="2200" dirty="0">
                <a:cs typeface="Courier New" panose="02070309020205020404" pitchFamily="49" charset="0"/>
              </a:rPr>
              <a:t>Each </a:t>
            </a:r>
            <a:r>
              <a:rPr lang="en-US" sz="2200" dirty="0">
                <a:solidFill>
                  <a:srgbClr val="0070C0"/>
                </a:solidFill>
                <a:cs typeface="Courier New" panose="02070309020205020404" pitchFamily="49" charset="0"/>
              </a:rPr>
              <a:t>frame represents a function that is currently being executed</a:t>
            </a:r>
            <a:r>
              <a:rPr lang="en-US" sz="2200" dirty="0">
                <a:cs typeface="Courier New" panose="02070309020205020404" pitchFamily="49" charset="0"/>
              </a:rPr>
              <a:t> and </a:t>
            </a:r>
            <a:r>
              <a:rPr lang="en-US" sz="2200" dirty="0">
                <a:solidFill>
                  <a:srgbClr val="2C895B"/>
                </a:solidFill>
                <a:cs typeface="Courier New" panose="02070309020205020404" pitchFamily="49" charset="0"/>
              </a:rPr>
              <a:t>has not yet completed (why activation frame)</a:t>
            </a:r>
          </a:p>
          <a:p>
            <a:r>
              <a:rPr lang="en-US" sz="2200" dirty="0">
                <a:cs typeface="Courier New" panose="02070309020205020404" pitchFamily="49" charset="0"/>
              </a:rPr>
              <a:t>A function’s stack "frame" goes away when the function returns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Specifically, a </a:t>
            </a:r>
            <a:r>
              <a:rPr lang="en-US" sz="2200" dirty="0">
                <a:solidFill>
                  <a:schemeClr val="accent1"/>
                </a:solidFill>
              </a:rPr>
              <a:t>new stack frame is</a:t>
            </a:r>
          </a:p>
          <a:p>
            <a:pPr lvl="1"/>
            <a:r>
              <a:rPr lang="en-US" sz="2200" dirty="0"/>
              <a:t>allocated (</a:t>
            </a:r>
            <a:r>
              <a:rPr lang="en-US" sz="2200" b="1" dirty="0">
                <a:solidFill>
                  <a:srgbClr val="0070C0"/>
                </a:solidFill>
              </a:rPr>
              <a:t>pushed</a:t>
            </a:r>
            <a:r>
              <a:rPr lang="en-US" sz="2200" dirty="0"/>
              <a:t> on the stack) for each function call (</a:t>
            </a:r>
            <a:r>
              <a:rPr lang="en-US" sz="2200" dirty="0">
                <a:solidFill>
                  <a:srgbClr val="FF0000"/>
                </a:solidFill>
              </a:rPr>
              <a:t>contents are not implicitly zeroed</a:t>
            </a:r>
            <a:r>
              <a:rPr lang="en-US" sz="2200" dirty="0"/>
              <a:t>)</a:t>
            </a:r>
          </a:p>
          <a:p>
            <a:pPr lvl="1"/>
            <a:r>
              <a:rPr lang="en-US" sz="2200" dirty="0"/>
              <a:t>deallocated (</a:t>
            </a:r>
            <a:r>
              <a:rPr lang="en-US" sz="2200" b="1" dirty="0">
                <a:solidFill>
                  <a:srgbClr val="0070C0"/>
                </a:solidFill>
              </a:rPr>
              <a:t>popped</a:t>
            </a:r>
            <a:r>
              <a:rPr lang="en-US" sz="2200" dirty="0"/>
              <a:t> from the stack) on function return</a:t>
            </a:r>
          </a:p>
          <a:p>
            <a:r>
              <a:rPr lang="en-US" sz="2400" dirty="0">
                <a:solidFill>
                  <a:srgbClr val="2C895B"/>
                </a:solidFill>
              </a:rPr>
              <a:t>Stack frame </a:t>
            </a:r>
            <a:r>
              <a:rPr lang="en-US" sz="2400" dirty="0"/>
              <a:t>contains:</a:t>
            </a:r>
          </a:p>
          <a:p>
            <a:pPr lvl="1"/>
            <a:r>
              <a:rPr lang="en-US" sz="2200" dirty="0"/>
              <a:t>Local variables, parameters of function called</a:t>
            </a:r>
          </a:p>
          <a:p>
            <a:pPr lvl="1"/>
            <a:r>
              <a:rPr lang="en-US" sz="2200" dirty="0"/>
              <a:t>Where to return to which caller when the function completes (the return address)</a:t>
            </a:r>
            <a:endParaRPr lang="en-US" dirty="0">
              <a:cs typeface="Courier New" panose="02070309020205020404" pitchFamily="49" charset="0"/>
            </a:endParaRPr>
          </a:p>
          <a:p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7B1867D-9C06-D9EB-BEDA-FE8919018ACF}"/>
              </a:ext>
            </a:extLst>
          </p:cNvPr>
          <p:cNvGrpSpPr/>
          <p:nvPr/>
        </p:nvGrpSpPr>
        <p:grpSpPr>
          <a:xfrm>
            <a:off x="8359546" y="428406"/>
            <a:ext cx="1276422" cy="5978146"/>
            <a:chOff x="5391446" y="535470"/>
            <a:chExt cx="1557995" cy="592689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DF01390-6FCB-D990-C959-4F77D48EF431}"/>
                </a:ext>
              </a:extLst>
            </p:cNvPr>
            <p:cNvSpPr txBox="1"/>
            <p:nvPr/>
          </p:nvSpPr>
          <p:spPr>
            <a:xfrm>
              <a:off x="5391446" y="535470"/>
              <a:ext cx="1557994" cy="274624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70C0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0xFF…FF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574E090-C12B-07D6-EB01-9ED82E6CD45E}"/>
                </a:ext>
              </a:extLst>
            </p:cNvPr>
            <p:cNvSpPr txBox="1"/>
            <p:nvPr/>
          </p:nvSpPr>
          <p:spPr>
            <a:xfrm>
              <a:off x="5503770" y="6187738"/>
              <a:ext cx="1445671" cy="274624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70C0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0x00…00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C3825094-E7C8-C20C-D8BE-A7B53EFD1993}"/>
                </a:ext>
              </a:extLst>
            </p:cNvPr>
            <p:cNvCxnSpPr>
              <a:cxnSpLocks/>
              <a:stCxn id="6" idx="2"/>
              <a:endCxn id="7" idx="0"/>
            </p:cNvCxnSpPr>
            <p:nvPr/>
          </p:nvCxnSpPr>
          <p:spPr bwMode="auto">
            <a:xfrm>
              <a:off x="6170443" y="810094"/>
              <a:ext cx="56162" cy="5377644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stealth" w="lg" len="lg"/>
            </a:ln>
            <a:effectLst/>
          </p:spPr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E619B93-AB0A-7360-565C-371DFE7FE6D1}"/>
                </a:ext>
              </a:extLst>
            </p:cNvPr>
            <p:cNvSpPr txBox="1"/>
            <p:nvPr/>
          </p:nvSpPr>
          <p:spPr>
            <a:xfrm>
              <a:off x="5480326" y="2802242"/>
              <a:ext cx="1304070" cy="100695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45720" rIns="45720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F0000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32-bit</a:t>
              </a:r>
              <a:r>
                <a:rPr lang="en-US" sz="2000" dirty="0">
                  <a:solidFill>
                    <a:srgbClr val="FF0000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 Address space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82EE018E-CFDC-058D-0A3F-C81BDD8AC544}"/>
              </a:ext>
            </a:extLst>
          </p:cNvPr>
          <p:cNvGrpSpPr/>
          <p:nvPr/>
        </p:nvGrpSpPr>
        <p:grpSpPr>
          <a:xfrm>
            <a:off x="9573567" y="346121"/>
            <a:ext cx="2526189" cy="6021446"/>
            <a:chOff x="6583680" y="1280160"/>
            <a:chExt cx="2377440" cy="5257800"/>
          </a:xfrm>
        </p:grpSpPr>
        <p:sp>
          <p:nvSpPr>
            <p:cNvPr id="11" name="Rectangle 7">
              <a:extLst>
                <a:ext uri="{FF2B5EF4-FFF2-40B4-BE49-F238E27FC236}">
                  <a16:creationId xmlns:a16="http://schemas.microsoft.com/office/drawing/2014/main" id="{F5743FB4-1088-0AFC-40B1-37AEEA80E631}"/>
                </a:ext>
              </a:extLst>
            </p:cNvPr>
            <p:cNvSpPr>
              <a:spLocks noChangeArrowheads="1"/>
            </p:cNvSpPr>
            <p:nvPr>
              <p:custDataLst>
                <p:tags r:id="rId1"/>
              </p:custDataLst>
            </p:nvPr>
          </p:nvSpPr>
          <p:spPr bwMode="auto">
            <a:xfrm>
              <a:off x="6583680" y="1325880"/>
              <a:ext cx="2377440" cy="521208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Ctr="1"/>
            <a:lstStyle/>
            <a:p>
              <a:pPr algn="ctr">
                <a:lnSpc>
                  <a:spcPct val="100000"/>
                </a:lnSpc>
              </a:pPr>
              <a:endParaRPr lang="en-US" b="0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EE98908-4248-F0F8-65D4-CE79B1068039}"/>
                </a:ext>
              </a:extLst>
            </p:cNvPr>
            <p:cNvSpPr/>
            <p:nvPr/>
          </p:nvSpPr>
          <p:spPr bwMode="auto">
            <a:xfrm>
              <a:off x="6583680" y="1280160"/>
              <a:ext cx="2377440" cy="457200"/>
            </a:xfrm>
            <a:prstGeom prst="rect">
              <a:avLst/>
            </a:prstGeom>
            <a:solidFill>
              <a:srgbClr val="CC0066">
                <a:alpha val="60000"/>
              </a:srgbClr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OS kernel [protected]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C28C3AA-AD37-40AE-F923-7D21C1EBB2BA}"/>
                </a:ext>
              </a:extLst>
            </p:cNvPr>
            <p:cNvSpPr/>
            <p:nvPr/>
          </p:nvSpPr>
          <p:spPr bwMode="auto">
            <a:xfrm>
              <a:off x="6583680" y="1737360"/>
              <a:ext cx="2377440" cy="457200"/>
            </a:xfrm>
            <a:prstGeom prst="rect">
              <a:avLst/>
            </a:prstGeom>
            <a:solidFill>
              <a:srgbClr val="FFCA86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Stack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C4C7E39-127A-C6A6-1B88-429ABD88DAF1}"/>
                </a:ext>
              </a:extLst>
            </p:cNvPr>
            <p:cNvSpPr/>
            <p:nvPr/>
          </p:nvSpPr>
          <p:spPr bwMode="auto">
            <a:xfrm>
              <a:off x="6583680" y="4114800"/>
              <a:ext cx="2377440" cy="457200"/>
            </a:xfrm>
            <a:prstGeom prst="rect">
              <a:avLst/>
            </a:prstGeom>
            <a:solidFill>
              <a:srgbClr val="ED917F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Heap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BD504BE-BEEC-64F6-CFC4-2A5D484A5DB3}"/>
                </a:ext>
              </a:extLst>
            </p:cNvPr>
            <p:cNvSpPr/>
            <p:nvPr/>
          </p:nvSpPr>
          <p:spPr bwMode="auto">
            <a:xfrm>
              <a:off x="6583680" y="4572000"/>
              <a:ext cx="2377440" cy="548640"/>
            </a:xfrm>
            <a:prstGeom prst="rect">
              <a:avLst/>
            </a:prstGeom>
            <a:solidFill>
              <a:srgbClr val="C9DEAE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Static Data</a:t>
              </a:r>
              <a:r>
                <a:rPr lang="en-US" i="1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 (+BSS)</a:t>
              </a:r>
              <a:endParaRPr lang="en-US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96F8635-73E8-595F-7633-2F4A1B871AF6}"/>
                </a:ext>
              </a:extLst>
            </p:cNvPr>
            <p:cNvSpPr/>
            <p:nvPr/>
          </p:nvSpPr>
          <p:spPr bwMode="auto">
            <a:xfrm>
              <a:off x="6583680" y="3108960"/>
              <a:ext cx="2377440" cy="457200"/>
            </a:xfrm>
            <a:prstGeom prst="rect">
              <a:avLst/>
            </a:prstGeom>
            <a:solidFill>
              <a:srgbClr val="B7A57A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Shared Libraries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6F7B7E8-A8E4-FE12-D1DD-F4EDAFE4EE7F}"/>
                </a:ext>
              </a:extLst>
            </p:cNvPr>
            <p:cNvSpPr/>
            <p:nvPr/>
          </p:nvSpPr>
          <p:spPr bwMode="auto">
            <a:xfrm>
              <a:off x="6583680" y="5120640"/>
              <a:ext cx="2377440" cy="411480"/>
            </a:xfrm>
            <a:prstGeom prst="rect">
              <a:avLst/>
            </a:prstGeom>
            <a:solidFill>
              <a:srgbClr val="FFFFB2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Read Only Data</a:t>
              </a:r>
              <a:endParaRPr lang="en-US" i="1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3FB26BA1-4013-98BF-A710-A67EC58C82E9}"/>
                </a:ext>
              </a:extLst>
            </p:cNvPr>
            <p:cNvCxnSpPr/>
            <p:nvPr/>
          </p:nvCxnSpPr>
          <p:spPr bwMode="auto">
            <a:xfrm>
              <a:off x="7772400" y="2194560"/>
              <a:ext cx="0" cy="365760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DF9684C3-E8A5-39C7-417A-EFF385F4BE2F}"/>
                </a:ext>
              </a:extLst>
            </p:cNvPr>
            <p:cNvCxnSpPr/>
            <p:nvPr/>
          </p:nvCxnSpPr>
          <p:spPr bwMode="auto">
            <a:xfrm>
              <a:off x="7772400" y="2743200"/>
              <a:ext cx="0" cy="365760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/>
            </a:ln>
            <a:effectLst/>
          </p:spPr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18B7B864-81FA-2188-A436-E0773006EA93}"/>
                </a:ext>
              </a:extLst>
            </p:cNvPr>
            <p:cNvCxnSpPr/>
            <p:nvPr/>
          </p:nvCxnSpPr>
          <p:spPr bwMode="auto">
            <a:xfrm>
              <a:off x="7772400" y="3749040"/>
              <a:ext cx="0" cy="365760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/>
            </a:ln>
            <a:effectLst/>
          </p:spPr>
        </p:cxn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EABBD4E3-2B20-5769-A121-72EF41CA72AE}"/>
              </a:ext>
            </a:extLst>
          </p:cNvPr>
          <p:cNvSpPr/>
          <p:nvPr/>
        </p:nvSpPr>
        <p:spPr bwMode="auto">
          <a:xfrm>
            <a:off x="9573567" y="5180927"/>
            <a:ext cx="2526189" cy="102687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rPr>
              <a:t>Read Only Text Segment</a:t>
            </a:r>
          </a:p>
        </p:txBody>
      </p:sp>
    </p:spTree>
    <p:extLst>
      <p:ext uri="{BB962C8B-B14F-4D97-AF65-F5344CB8AC3E}">
        <p14:creationId xmlns:p14="http://schemas.microsoft.com/office/powerpoint/2010/main" val="491692085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CE33D6-8B5E-E470-5042-ABB98EE44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3FAA98-B99C-F716-D1FC-95AE12038BE4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64912" y="816621"/>
            <a:ext cx="7358032" cy="5921379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altLang="en-US" sz="2000" dirty="0"/>
              <a:t>A Stack Implements a </a:t>
            </a:r>
            <a:r>
              <a:rPr lang="en-US" altLang="en-US" sz="2000" b="1" dirty="0"/>
              <a:t>last-in first-out</a:t>
            </a:r>
            <a:r>
              <a:rPr lang="en-US" altLang="en-US" sz="2000" dirty="0">
                <a:solidFill>
                  <a:srgbClr val="104475"/>
                </a:solidFill>
              </a:rPr>
              <a:t> </a:t>
            </a:r>
            <a:r>
              <a:rPr lang="en-US" altLang="en-US" sz="2000" dirty="0"/>
              <a:t>(LIFO) protocol</a:t>
            </a:r>
          </a:p>
          <a:p>
            <a:r>
              <a:rPr lang="en-US" sz="2000" dirty="0"/>
              <a:t>Each time a </a:t>
            </a:r>
            <a:r>
              <a:rPr lang="en-US" sz="2000" b="1" dirty="0"/>
              <a:t>function is called</a:t>
            </a:r>
            <a:r>
              <a:rPr lang="en-US" sz="2000" dirty="0"/>
              <a:t>, a </a:t>
            </a:r>
            <a:r>
              <a:rPr lang="en-US" sz="2000" b="1" dirty="0"/>
              <a:t>stack frame is activated</a:t>
            </a:r>
            <a:endParaRPr lang="en-US" sz="2000" dirty="0"/>
          </a:p>
          <a:p>
            <a:pPr lvl="1"/>
            <a:r>
              <a:rPr lang="en-US" sz="2000" dirty="0"/>
              <a:t>space is allocated by moving the stack pointer </a:t>
            </a:r>
          </a:p>
          <a:p>
            <a:pPr lvl="1"/>
            <a:r>
              <a:rPr lang="en-US" sz="2000" dirty="0"/>
              <a:t>push adds space, pop removes space</a:t>
            </a:r>
          </a:p>
          <a:p>
            <a:r>
              <a:rPr lang="en-US" sz="2000" dirty="0"/>
              <a:t>Stack growth direction</a:t>
            </a:r>
          </a:p>
          <a:p>
            <a:pPr lvl="1"/>
            <a:r>
              <a:rPr lang="en-US" sz="2000" b="1" dirty="0"/>
              <a:t>Ascending stack: </a:t>
            </a:r>
            <a:r>
              <a:rPr lang="en-US" sz="2000" dirty="0"/>
              <a:t>grows from low memory towards high memory </a:t>
            </a:r>
            <a:r>
              <a:rPr lang="en-US" sz="2000" dirty="0">
                <a:solidFill>
                  <a:schemeClr val="accent1"/>
                </a:solidFill>
              </a:rPr>
              <a:t>(adding to the </a:t>
            </a:r>
            <a:r>
              <a:rPr lang="en-US" sz="2000" dirty="0" err="1">
                <a:solidFill>
                  <a:schemeClr val="accent1"/>
                </a:solidFill>
              </a:rPr>
              <a:t>sp</a:t>
            </a:r>
            <a:r>
              <a:rPr lang="en-US" sz="2000" dirty="0">
                <a:solidFill>
                  <a:schemeClr val="accent1"/>
                </a:solidFill>
              </a:rPr>
              <a:t> to allocate memory)</a:t>
            </a:r>
            <a:endParaRPr lang="en-US" sz="2000" dirty="0"/>
          </a:p>
          <a:p>
            <a:pPr lvl="1"/>
            <a:r>
              <a:rPr lang="en-US" sz="2000" b="1" dirty="0"/>
              <a:t>Descending stack: </a:t>
            </a:r>
            <a:r>
              <a:rPr lang="en-US" sz="2000" dirty="0"/>
              <a:t>grows from high memory towards low memory </a:t>
            </a:r>
            <a:r>
              <a:rPr lang="en-US" sz="2000" dirty="0">
                <a:solidFill>
                  <a:schemeClr val="accent1"/>
                </a:solidFill>
              </a:rPr>
              <a:t>(subtracting from the  </a:t>
            </a:r>
            <a:r>
              <a:rPr lang="en-US" sz="2000" dirty="0" err="1">
                <a:solidFill>
                  <a:schemeClr val="accent1"/>
                </a:solidFill>
              </a:rPr>
              <a:t>sp</a:t>
            </a:r>
            <a:r>
              <a:rPr lang="en-US" sz="2000" dirty="0">
                <a:solidFill>
                  <a:schemeClr val="accent1"/>
                </a:solidFill>
              </a:rPr>
              <a:t> to allocate memory)</a:t>
            </a:r>
          </a:p>
          <a:p>
            <a:r>
              <a:rPr lang="en-US" sz="2000" dirty="0"/>
              <a:t>Full versus empty stacks </a:t>
            </a:r>
          </a:p>
          <a:p>
            <a:pPr lvl="1"/>
            <a:r>
              <a:rPr lang="en-US" sz="2000" b="1" dirty="0"/>
              <a:t>Empty stack: stack pointer (</a:t>
            </a:r>
            <a:r>
              <a:rPr lang="en-US" sz="2000" dirty="0" err="1"/>
              <a:t>sp</a:t>
            </a:r>
            <a:r>
              <a:rPr lang="en-US" sz="2000" dirty="0"/>
              <a:t>) points at the </a:t>
            </a:r>
            <a:r>
              <a:rPr lang="en-US" sz="2000" b="1" dirty="0"/>
              <a:t>next word address </a:t>
            </a:r>
            <a:r>
              <a:rPr lang="en-US" sz="2000" dirty="0"/>
              <a:t>after the last item pushed on the stack</a:t>
            </a:r>
          </a:p>
          <a:p>
            <a:pPr lvl="1"/>
            <a:r>
              <a:rPr lang="en-US" sz="2000" b="1" dirty="0"/>
              <a:t>Full stack: stack pointer </a:t>
            </a:r>
            <a:r>
              <a:rPr lang="en-US" sz="2000" dirty="0"/>
              <a:t>(</a:t>
            </a:r>
            <a:r>
              <a:rPr lang="en-US" sz="2000" dirty="0" err="1"/>
              <a:t>sp</a:t>
            </a:r>
            <a:r>
              <a:rPr lang="en-US" sz="2000" dirty="0"/>
              <a:t>) points at the </a:t>
            </a:r>
            <a:r>
              <a:rPr lang="en-US" sz="2000" b="1" dirty="0"/>
              <a:t>last item pushed on the stack</a:t>
            </a:r>
          </a:p>
          <a:p>
            <a:r>
              <a:rPr lang="en-US" sz="2000" dirty="0"/>
              <a:t>ARM on Linux uses a </a:t>
            </a:r>
            <a:r>
              <a:rPr lang="en-US" sz="2000" b="1" dirty="0">
                <a:solidFill>
                  <a:schemeClr val="accent1"/>
                </a:solidFill>
              </a:rPr>
              <a:t>full descending stack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A55EBB93-DB25-084A-9390-3EBA30102780}"/>
              </a:ext>
            </a:extLst>
          </p:cNvPr>
          <p:cNvGrpSpPr/>
          <p:nvPr/>
        </p:nvGrpSpPr>
        <p:grpSpPr>
          <a:xfrm>
            <a:off x="7876030" y="1766071"/>
            <a:ext cx="4065386" cy="1643631"/>
            <a:chOff x="7867140" y="44758"/>
            <a:chExt cx="4065386" cy="1643631"/>
          </a:xfrm>
        </p:grpSpPr>
        <p:sp>
          <p:nvSpPr>
            <p:cNvPr id="33" name="Left Arrow 32">
              <a:extLst>
                <a:ext uri="{FF2B5EF4-FFF2-40B4-BE49-F238E27FC236}">
                  <a16:creationId xmlns:a16="http://schemas.microsoft.com/office/drawing/2014/main" id="{1F904B6E-930E-1522-75FA-88D1B794B328}"/>
                </a:ext>
              </a:extLst>
            </p:cNvPr>
            <p:cNvSpPr/>
            <p:nvPr/>
          </p:nvSpPr>
          <p:spPr>
            <a:xfrm rot="16200000">
              <a:off x="10995664" y="780588"/>
              <a:ext cx="663388" cy="109410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61A36097-35D7-D3BC-CBCF-15FB8284E177}"/>
                </a:ext>
              </a:extLst>
            </p:cNvPr>
            <p:cNvSpPr/>
            <p:nvPr/>
          </p:nvSpPr>
          <p:spPr>
            <a:xfrm>
              <a:off x="9284890" y="431020"/>
              <a:ext cx="1852817" cy="312087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D6398F59-D592-0621-853C-DE87C490E829}"/>
                </a:ext>
              </a:extLst>
            </p:cNvPr>
            <p:cNvSpPr/>
            <p:nvPr/>
          </p:nvSpPr>
          <p:spPr>
            <a:xfrm>
              <a:off x="9284890" y="1059989"/>
              <a:ext cx="1852817" cy="312087"/>
            </a:xfrm>
            <a:prstGeom prst="rect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62209BD-7328-BDC5-CE87-0875ABF7A84A}"/>
                </a:ext>
              </a:extLst>
            </p:cNvPr>
            <p:cNvSpPr txBox="1"/>
            <p:nvPr/>
          </p:nvSpPr>
          <p:spPr>
            <a:xfrm>
              <a:off x="7867141" y="53223"/>
              <a:ext cx="34034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Descending stack high memory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969498D6-DE04-1EEE-6CEF-99EBED554438}"/>
                </a:ext>
              </a:extLst>
            </p:cNvPr>
            <p:cNvSpPr txBox="1"/>
            <p:nvPr/>
          </p:nvSpPr>
          <p:spPr>
            <a:xfrm>
              <a:off x="9496999" y="1319057"/>
              <a:ext cx="14285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low memory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9CAE1C00-67FD-3B61-83A4-FBE652BAFCAA}"/>
                </a:ext>
              </a:extLst>
            </p:cNvPr>
            <p:cNvSpPr/>
            <p:nvPr/>
          </p:nvSpPr>
          <p:spPr>
            <a:xfrm>
              <a:off x="7867140" y="44758"/>
              <a:ext cx="4065386" cy="1643631"/>
            </a:xfrm>
            <a:prstGeom prst="rect">
              <a:avLst/>
            </a:prstGeom>
            <a:noFill/>
            <a:ln w="3492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69264F1C-5ABE-1410-3579-CCED09E180C1}"/>
                </a:ext>
              </a:extLst>
            </p:cNvPr>
            <p:cNvSpPr/>
            <p:nvPr/>
          </p:nvSpPr>
          <p:spPr>
            <a:xfrm>
              <a:off x="9284889" y="734483"/>
              <a:ext cx="1852817" cy="312087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94CD3235-77A7-B898-7CA0-8005652C7E68}"/>
              </a:ext>
            </a:extLst>
          </p:cNvPr>
          <p:cNvGrpSpPr/>
          <p:nvPr/>
        </p:nvGrpSpPr>
        <p:grpSpPr>
          <a:xfrm>
            <a:off x="7876030" y="66662"/>
            <a:ext cx="4065386" cy="1643631"/>
            <a:chOff x="7867140" y="1758338"/>
            <a:chExt cx="4065386" cy="1643631"/>
          </a:xfrm>
        </p:grpSpPr>
        <p:sp>
          <p:nvSpPr>
            <p:cNvPr id="41" name="Left Arrow 40">
              <a:extLst>
                <a:ext uri="{FF2B5EF4-FFF2-40B4-BE49-F238E27FC236}">
                  <a16:creationId xmlns:a16="http://schemas.microsoft.com/office/drawing/2014/main" id="{055D8059-B3CD-CE25-C850-28971FBD4BE2}"/>
                </a:ext>
              </a:extLst>
            </p:cNvPr>
            <p:cNvSpPr/>
            <p:nvPr/>
          </p:nvSpPr>
          <p:spPr>
            <a:xfrm rot="5400000">
              <a:off x="10993648" y="2530695"/>
              <a:ext cx="663388" cy="109410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E1DC61F0-776E-0973-E744-8755B928CDD1}"/>
                </a:ext>
              </a:extLst>
            </p:cNvPr>
            <p:cNvSpPr/>
            <p:nvPr/>
          </p:nvSpPr>
          <p:spPr>
            <a:xfrm>
              <a:off x="9222136" y="2465794"/>
              <a:ext cx="1852817" cy="312087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1D1336A6-9465-4EBD-CF99-0F8B66FB0ACA}"/>
                </a:ext>
              </a:extLst>
            </p:cNvPr>
            <p:cNvSpPr/>
            <p:nvPr/>
          </p:nvSpPr>
          <p:spPr>
            <a:xfrm>
              <a:off x="9214002" y="2136631"/>
              <a:ext cx="1852817" cy="312087"/>
            </a:xfrm>
            <a:prstGeom prst="rect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3CD156A8-C613-C990-B11B-27C3531D87EF}"/>
                </a:ext>
              </a:extLst>
            </p:cNvPr>
            <p:cNvSpPr txBox="1"/>
            <p:nvPr/>
          </p:nvSpPr>
          <p:spPr>
            <a:xfrm>
              <a:off x="8062910" y="1775768"/>
              <a:ext cx="3262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Ascending stack high memory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FAABB80-B77F-4C1C-6A66-C635361811D6}"/>
                </a:ext>
              </a:extLst>
            </p:cNvPr>
            <p:cNvSpPr txBox="1"/>
            <p:nvPr/>
          </p:nvSpPr>
          <p:spPr>
            <a:xfrm>
              <a:off x="9434246" y="3032637"/>
              <a:ext cx="14285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low memory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B406FE87-2A07-4F7B-0347-5CA7954A6F39}"/>
                </a:ext>
              </a:extLst>
            </p:cNvPr>
            <p:cNvSpPr/>
            <p:nvPr/>
          </p:nvSpPr>
          <p:spPr>
            <a:xfrm>
              <a:off x="7867140" y="1758338"/>
              <a:ext cx="4065386" cy="1643631"/>
            </a:xfrm>
            <a:prstGeom prst="rect">
              <a:avLst/>
            </a:prstGeom>
            <a:noFill/>
            <a:ln w="3492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05BF3587-7FA7-936E-8DFD-9FF6FE3C50A5}"/>
                </a:ext>
              </a:extLst>
            </p:cNvPr>
            <p:cNvSpPr/>
            <p:nvPr/>
          </p:nvSpPr>
          <p:spPr>
            <a:xfrm>
              <a:off x="9222135" y="2769257"/>
              <a:ext cx="1852817" cy="312087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4B2A87B-FA4B-68CA-B28A-B203FFD81ACA}"/>
              </a:ext>
            </a:extLst>
          </p:cNvPr>
          <p:cNvGrpSpPr/>
          <p:nvPr/>
        </p:nvGrpSpPr>
        <p:grpSpPr>
          <a:xfrm>
            <a:off x="7867139" y="3473945"/>
            <a:ext cx="4121903" cy="1672410"/>
            <a:chOff x="7867139" y="3473945"/>
            <a:chExt cx="4121903" cy="1672410"/>
          </a:xfrm>
        </p:grpSpPr>
        <p:sp>
          <p:nvSpPr>
            <p:cNvPr id="48" name="Left Arrow 47">
              <a:extLst>
                <a:ext uri="{FF2B5EF4-FFF2-40B4-BE49-F238E27FC236}">
                  <a16:creationId xmlns:a16="http://schemas.microsoft.com/office/drawing/2014/main" id="{D419F409-956E-8F00-5889-2BC7F7C38DFE}"/>
                </a:ext>
              </a:extLst>
            </p:cNvPr>
            <p:cNvSpPr/>
            <p:nvPr/>
          </p:nvSpPr>
          <p:spPr>
            <a:xfrm rot="10800000">
              <a:off x="8852932" y="4641803"/>
              <a:ext cx="663388" cy="109410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2C15356D-A552-E475-6D7D-4D2BD5FFD063}"/>
                </a:ext>
              </a:extLst>
            </p:cNvPr>
            <p:cNvSpPr txBox="1"/>
            <p:nvPr/>
          </p:nvSpPr>
          <p:spPr>
            <a:xfrm>
              <a:off x="7988026" y="4313769"/>
              <a:ext cx="16583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stack pointer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33A0D59F-F8A9-4233-CE20-5F5D9E6A9555}"/>
                </a:ext>
              </a:extLst>
            </p:cNvPr>
            <p:cNvSpPr/>
            <p:nvPr/>
          </p:nvSpPr>
          <p:spPr>
            <a:xfrm>
              <a:off x="9573811" y="3860207"/>
              <a:ext cx="1852817" cy="312087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C5E0E915-2F59-97B0-7F78-7F485F53D78C}"/>
                </a:ext>
              </a:extLst>
            </p:cNvPr>
            <p:cNvSpPr/>
            <p:nvPr/>
          </p:nvSpPr>
          <p:spPr>
            <a:xfrm>
              <a:off x="9581048" y="4465436"/>
              <a:ext cx="1852817" cy="312087"/>
            </a:xfrm>
            <a:prstGeom prst="rect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D68BF3D5-FB35-DFEA-DD0E-86B788C1BA5E}"/>
                </a:ext>
              </a:extLst>
            </p:cNvPr>
            <p:cNvSpPr txBox="1"/>
            <p:nvPr/>
          </p:nvSpPr>
          <p:spPr>
            <a:xfrm>
              <a:off x="7905873" y="3482410"/>
              <a:ext cx="40831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Empty descending stack high memory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DC981A1A-DABC-4F3C-F8E3-FA6DC940547A}"/>
                </a:ext>
              </a:extLst>
            </p:cNvPr>
            <p:cNvSpPr txBox="1"/>
            <p:nvPr/>
          </p:nvSpPr>
          <p:spPr>
            <a:xfrm>
              <a:off x="9917839" y="4777023"/>
              <a:ext cx="14285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low memory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18172466-3BFB-6C5B-7EA8-6184B6D88882}"/>
                </a:ext>
              </a:extLst>
            </p:cNvPr>
            <p:cNvSpPr/>
            <p:nvPr/>
          </p:nvSpPr>
          <p:spPr>
            <a:xfrm>
              <a:off x="7867139" y="3473945"/>
              <a:ext cx="4083169" cy="1643631"/>
            </a:xfrm>
            <a:prstGeom prst="rect">
              <a:avLst/>
            </a:prstGeom>
            <a:noFill/>
            <a:ln w="3492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D303C834-9019-ABE2-0EF1-8A21986C39ED}"/>
                </a:ext>
              </a:extLst>
            </p:cNvPr>
            <p:cNvSpPr/>
            <p:nvPr/>
          </p:nvSpPr>
          <p:spPr>
            <a:xfrm>
              <a:off x="9573810" y="4163670"/>
              <a:ext cx="1852817" cy="312087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Left Arrow 55">
              <a:extLst>
                <a:ext uri="{FF2B5EF4-FFF2-40B4-BE49-F238E27FC236}">
                  <a16:creationId xmlns:a16="http://schemas.microsoft.com/office/drawing/2014/main" id="{B6DB8386-9CD3-1584-675A-8CB7253EBD0B}"/>
                </a:ext>
              </a:extLst>
            </p:cNvPr>
            <p:cNvSpPr/>
            <p:nvPr/>
          </p:nvSpPr>
          <p:spPr>
            <a:xfrm rot="16200000">
              <a:off x="11246199" y="4330268"/>
              <a:ext cx="663388" cy="109410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255CD093-8227-8FA9-FC30-45336FC251EB}"/>
              </a:ext>
            </a:extLst>
          </p:cNvPr>
          <p:cNvGrpSpPr/>
          <p:nvPr/>
        </p:nvGrpSpPr>
        <p:grpSpPr>
          <a:xfrm>
            <a:off x="7867140" y="5180587"/>
            <a:ext cx="4083168" cy="1643631"/>
            <a:chOff x="7867140" y="5180587"/>
            <a:chExt cx="4083168" cy="1643631"/>
          </a:xfrm>
        </p:grpSpPr>
        <p:sp>
          <p:nvSpPr>
            <p:cNvPr id="5" name="Left Arrow 4">
              <a:extLst>
                <a:ext uri="{FF2B5EF4-FFF2-40B4-BE49-F238E27FC236}">
                  <a16:creationId xmlns:a16="http://schemas.microsoft.com/office/drawing/2014/main" id="{4645A131-29B8-77B7-BF93-457C15528709}"/>
                </a:ext>
              </a:extLst>
            </p:cNvPr>
            <p:cNvSpPr/>
            <p:nvPr/>
          </p:nvSpPr>
          <p:spPr>
            <a:xfrm rot="10800000">
              <a:off x="9000730" y="6039200"/>
              <a:ext cx="663388" cy="109410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B7651D1-354C-A4D0-E211-30A7BFE73AE5}"/>
                </a:ext>
              </a:extLst>
            </p:cNvPr>
            <p:cNvSpPr txBox="1"/>
            <p:nvPr/>
          </p:nvSpPr>
          <p:spPr>
            <a:xfrm>
              <a:off x="8171567" y="5661336"/>
              <a:ext cx="16583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stack pointer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8528589-69C7-4234-7702-C6881A61CEFE}"/>
                </a:ext>
              </a:extLst>
            </p:cNvPr>
            <p:cNvSpPr/>
            <p:nvPr/>
          </p:nvSpPr>
          <p:spPr>
            <a:xfrm>
              <a:off x="9664119" y="5566849"/>
              <a:ext cx="1852817" cy="312087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95704DE-9FA4-74EC-302A-E01060FD56CD}"/>
                </a:ext>
              </a:extLst>
            </p:cNvPr>
            <p:cNvSpPr/>
            <p:nvPr/>
          </p:nvSpPr>
          <p:spPr>
            <a:xfrm>
              <a:off x="9664119" y="6195818"/>
              <a:ext cx="1852817" cy="312087"/>
            </a:xfrm>
            <a:prstGeom prst="rect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34C5E1E-C4D9-27C6-65C2-69D0805A04B7}"/>
                </a:ext>
              </a:extLst>
            </p:cNvPr>
            <p:cNvSpPr txBox="1"/>
            <p:nvPr/>
          </p:nvSpPr>
          <p:spPr>
            <a:xfrm>
              <a:off x="7996181" y="5189052"/>
              <a:ext cx="38010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Full descending stack high memory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19EDCFB-0B8C-BFA2-8BF4-2AB8012D15AE}"/>
                </a:ext>
              </a:extLst>
            </p:cNvPr>
            <p:cNvSpPr txBox="1"/>
            <p:nvPr/>
          </p:nvSpPr>
          <p:spPr>
            <a:xfrm>
              <a:off x="9876228" y="6454886"/>
              <a:ext cx="14285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low memory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897BBDB-7C07-D98E-BBFF-AE1B537A49D5}"/>
                </a:ext>
              </a:extLst>
            </p:cNvPr>
            <p:cNvSpPr/>
            <p:nvPr/>
          </p:nvSpPr>
          <p:spPr>
            <a:xfrm>
              <a:off x="7867140" y="5180587"/>
              <a:ext cx="4083168" cy="1643631"/>
            </a:xfrm>
            <a:prstGeom prst="rect">
              <a:avLst/>
            </a:prstGeom>
            <a:noFill/>
            <a:ln w="3492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86178FD-7E8F-D994-9908-04A467F8C45E}"/>
                </a:ext>
              </a:extLst>
            </p:cNvPr>
            <p:cNvSpPr/>
            <p:nvPr/>
          </p:nvSpPr>
          <p:spPr>
            <a:xfrm>
              <a:off x="9664118" y="5870312"/>
              <a:ext cx="1852817" cy="312087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Left Arrow 56">
              <a:extLst>
                <a:ext uri="{FF2B5EF4-FFF2-40B4-BE49-F238E27FC236}">
                  <a16:creationId xmlns:a16="http://schemas.microsoft.com/office/drawing/2014/main" id="{1731B351-0063-0764-368E-686796CA8EC4}"/>
                </a:ext>
              </a:extLst>
            </p:cNvPr>
            <p:cNvSpPr/>
            <p:nvPr/>
          </p:nvSpPr>
          <p:spPr>
            <a:xfrm rot="16200000">
              <a:off x="11401927" y="5909239"/>
              <a:ext cx="663388" cy="109410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17BAE79E-120C-1E67-B013-8F8FBF72F21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489427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58" grpId="0"/>
    </p:bld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52F16-2005-900A-425D-C1C10241A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Ghost of Stack Frames Past…..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D609AF-4FEB-F254-5F74-1D6892977DB8}"/>
              </a:ext>
            </a:extLst>
          </p:cNvPr>
          <p:cNvSpPr txBox="1"/>
          <p:nvPr/>
        </p:nvSpPr>
        <p:spPr>
          <a:xfrm>
            <a:off x="7135787" y="58846"/>
            <a:ext cx="4897495" cy="674030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void ghost(int n)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1600" dirty="0">
                <a:solidFill>
                  <a:srgbClr val="7030A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int x;</a:t>
            </a:r>
          </a:p>
          <a:p>
            <a:r>
              <a:rPr lang="en-US" sz="1600" dirty="0">
                <a:solidFill>
                  <a:srgbClr val="7030A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int y;</a:t>
            </a:r>
          </a:p>
          <a:p>
            <a:endParaRPr lang="en-US" sz="1600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("before ghost: %d %d\n", x, y);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x = 10*n;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y = 100*n;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("after ghost: %d %d\n", x, y);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return;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   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void wraith (void)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1600" dirty="0">
                <a:solidFill>
                  <a:srgbClr val="7030A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int a;</a:t>
            </a:r>
          </a:p>
          <a:p>
            <a:r>
              <a:rPr lang="en-US" sz="1600" dirty="0">
                <a:solidFill>
                  <a:srgbClr val="7030A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int b;</a:t>
            </a:r>
          </a:p>
          <a:p>
            <a:endParaRPr lang="en-US" sz="1600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("wraith: %d %d\n", a, 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return;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endParaRPr lang="en-US" sz="1600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 main(void)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ghost(3);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wraith();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return EXIT_SUCCESS;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80A542-16B1-A5AC-E2E5-81F87824CB3E}"/>
              </a:ext>
            </a:extLst>
          </p:cNvPr>
          <p:cNvSpPr txBox="1"/>
          <p:nvPr/>
        </p:nvSpPr>
        <p:spPr>
          <a:xfrm>
            <a:off x="2476893" y="3223054"/>
            <a:ext cx="3294155" cy="286232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% ./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a.out</a:t>
            </a:r>
            <a:endParaRPr lang="en-US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before ghost: 0 66328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after ghost: 30 300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wraith: 30 300</a:t>
            </a:r>
          </a:p>
          <a:p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%</a:t>
            </a:r>
          </a:p>
          <a:p>
            <a:endParaRPr lang="en-US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See how wraith has the old values left over from the prior call to ghost</a:t>
            </a:r>
            <a:endParaRPr lang="en-US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7B3AD6-1135-0C91-EC1E-03DA647B979C}"/>
              </a:ext>
            </a:extLst>
          </p:cNvPr>
          <p:cNvSpPr txBox="1"/>
          <p:nvPr/>
        </p:nvSpPr>
        <p:spPr>
          <a:xfrm>
            <a:off x="3561041" y="1946780"/>
            <a:ext cx="2534959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same stack frame variable layout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78DD248-6AB2-CB67-EAAA-8B7B7844E4E0}"/>
              </a:ext>
            </a:extLst>
          </p:cNvPr>
          <p:cNvCxnSpPr>
            <a:cxnSpLocks/>
          </p:cNvCxnSpPr>
          <p:nvPr/>
        </p:nvCxnSpPr>
        <p:spPr>
          <a:xfrm flipV="1">
            <a:off x="6096000" y="906843"/>
            <a:ext cx="1491253" cy="1039937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29C694D-9A2A-F87E-DC5A-C2276F277A8B}"/>
              </a:ext>
            </a:extLst>
          </p:cNvPr>
          <p:cNvCxnSpPr>
            <a:cxnSpLocks/>
          </p:cNvCxnSpPr>
          <p:nvPr/>
        </p:nvCxnSpPr>
        <p:spPr>
          <a:xfrm>
            <a:off x="6096000" y="2593111"/>
            <a:ext cx="1491253" cy="1259887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2879F5D-038F-F44B-879F-49FAA68EE3E9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81792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2" grpId="0"/>
    </p:bld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82A1E1-2750-D641-8140-65392E24C7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227" y="73903"/>
            <a:ext cx="11770711" cy="402267"/>
          </a:xfrm>
        </p:spPr>
        <p:txBody>
          <a:bodyPr/>
          <a:lstStyle/>
          <a:p>
            <a:r>
              <a:rPr lang="en-US" dirty="0"/>
              <a:t>Function Calls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B77436-1893-074B-937B-BDF794CC16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6499" y="476171"/>
            <a:ext cx="11460850" cy="4762556"/>
          </a:xfrm>
          <a:solidFill>
            <a:schemeClr val="accent4">
              <a:lumMod val="20000"/>
              <a:lumOff val="80000"/>
            </a:schemeClr>
          </a:solidFill>
          <a:ln w="31750">
            <a:solidFill>
              <a:srgbClr val="0070C0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1800" b="1" dirty="0"/>
              <a:t>Branch with Link </a:t>
            </a:r>
            <a:r>
              <a:rPr lang="en-US" sz="1800" b="1" dirty="0">
                <a:solidFill>
                  <a:srgbClr val="0070C0"/>
                </a:solidFill>
              </a:rPr>
              <a:t>(function call) </a:t>
            </a:r>
            <a:r>
              <a:rPr lang="en-US" sz="1800" dirty="0">
                <a:solidFill>
                  <a:schemeClr val="tx2"/>
                </a:solidFill>
              </a:rPr>
              <a:t>instruction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2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bl </a:t>
            </a:r>
            <a:r>
              <a:rPr lang="en-US" sz="2000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 </a:t>
            </a:r>
            <a:endParaRPr lang="en-US" sz="1800" b="1" dirty="0">
              <a:solidFill>
                <a:srgbClr val="F3753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US" sz="1800" dirty="0"/>
              <a:t>Function call to the instruction with the address </a:t>
            </a:r>
            <a:r>
              <a:rPr lang="en-US" sz="1800" b="1" dirty="0">
                <a:solidFill>
                  <a:srgbClr val="F3744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</a:t>
            </a:r>
            <a:r>
              <a:rPr lang="en-US" sz="1800" dirty="0"/>
              <a:t> (</a:t>
            </a:r>
            <a:r>
              <a:rPr lang="en-US" sz="1800" dirty="0">
                <a:solidFill>
                  <a:srgbClr val="C00000"/>
                </a:solidFill>
              </a:rPr>
              <a:t>no local labels for functions</a:t>
            </a:r>
            <a:r>
              <a:rPr lang="en-US" sz="1800" dirty="0"/>
              <a:t>)</a:t>
            </a:r>
          </a:p>
          <a:p>
            <a:pPr lvl="1"/>
            <a:r>
              <a:rPr lang="en-US" sz="1800" dirty="0">
                <a:solidFill>
                  <a:srgbClr val="F37440"/>
                </a:solidFill>
              </a:rPr>
              <a:t>imm24</a:t>
            </a:r>
            <a:r>
              <a:rPr lang="en-US" sz="1800" dirty="0"/>
              <a:t> number of instructions from pc+8 (24-bits)</a:t>
            </a:r>
          </a:p>
          <a:p>
            <a:pPr lvl="1"/>
            <a:r>
              <a:rPr lang="en-US" sz="1800" dirty="0">
                <a:solidFill>
                  <a:srgbClr val="F37440"/>
                </a:solidFill>
                <a:cs typeface="Courier New" panose="02070309020205020404" pitchFamily="49" charset="0"/>
              </a:rPr>
              <a:t>label</a:t>
            </a:r>
            <a:r>
              <a:rPr lang="en-US" sz="1800" dirty="0">
                <a:cs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0070C0"/>
                </a:solidFill>
                <a:cs typeface="Courier New" panose="02070309020205020404" pitchFamily="49" charset="0"/>
              </a:rPr>
              <a:t>any function label </a:t>
            </a:r>
            <a:r>
              <a:rPr lang="en-US" sz="1800" dirty="0">
                <a:cs typeface="Courier New" panose="02070309020205020404" pitchFamily="49" charset="0"/>
              </a:rPr>
              <a:t>in the current ﬁle, </a:t>
            </a:r>
            <a:r>
              <a:rPr lang="en-US" sz="1800" dirty="0">
                <a:solidFill>
                  <a:srgbClr val="2C895B"/>
                </a:solidFill>
                <a:cs typeface="Courier New" panose="02070309020205020404" pitchFamily="49" charset="0"/>
              </a:rPr>
              <a:t>any function label that is deﬁned as </a:t>
            </a:r>
            <a:r>
              <a:rPr lang="en-US" sz="1800" b="1" dirty="0">
                <a:solidFill>
                  <a:schemeClr val="accent6"/>
                </a:solidFill>
                <a:cs typeface="Courier New" panose="02070309020205020404" pitchFamily="49" charset="0"/>
              </a:rPr>
              <a:t>.global </a:t>
            </a:r>
            <a:r>
              <a:rPr lang="en-US" sz="1800" dirty="0">
                <a:solidFill>
                  <a:srgbClr val="2C895B"/>
                </a:solidFill>
                <a:cs typeface="Courier New" panose="02070309020205020404" pitchFamily="49" charset="0"/>
              </a:rPr>
              <a:t>in any ﬁle that it is linked to, any C function that is not static</a:t>
            </a:r>
            <a:endParaRPr lang="en-US" sz="1800" b="1" dirty="0">
              <a:solidFill>
                <a:srgbClr val="F3753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b="1" dirty="0"/>
              <a:t>Branch with Link Indirect </a:t>
            </a:r>
            <a:r>
              <a:rPr lang="en-US" sz="1800" b="1" dirty="0">
                <a:solidFill>
                  <a:srgbClr val="0070C0"/>
                </a:solidFill>
              </a:rPr>
              <a:t>(function call) </a:t>
            </a:r>
            <a:r>
              <a:rPr lang="en-US" sz="1800" dirty="0">
                <a:solidFill>
                  <a:schemeClr val="tx2"/>
                </a:solidFill>
              </a:rPr>
              <a:t>instruction</a:t>
            </a:r>
            <a:endParaRPr lang="en-US" sz="1800" b="1" dirty="0">
              <a:solidFill>
                <a:srgbClr val="F3753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20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blx</a:t>
            </a:r>
            <a:r>
              <a:rPr lang="en-US" sz="2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Rm</a:t>
            </a:r>
          </a:p>
          <a:p>
            <a:pPr>
              <a:lnSpc>
                <a:spcPct val="100000"/>
              </a:lnSpc>
            </a:pPr>
            <a:r>
              <a:rPr lang="en-US" sz="1800" dirty="0"/>
              <a:t>Function call to the instruction whose address is stored in Rm (Rm is a function pointer)</a:t>
            </a:r>
            <a:endParaRPr lang="en-US" sz="1800" dirty="0">
              <a:solidFill>
                <a:srgbClr val="FF0000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FF0000"/>
                </a:solidFill>
              </a:rPr>
              <a:t>bl and </a:t>
            </a:r>
            <a:r>
              <a:rPr lang="en-US" sz="1800" dirty="0" err="1">
                <a:solidFill>
                  <a:srgbClr val="FF0000"/>
                </a:solidFill>
              </a:rPr>
              <a:t>blx</a:t>
            </a:r>
            <a:r>
              <a:rPr lang="en-US" sz="1800" dirty="0">
                <a:solidFill>
                  <a:srgbClr val="FF0000"/>
                </a:solidFill>
              </a:rPr>
              <a:t> </a:t>
            </a:r>
            <a:r>
              <a:rPr lang="en-US" sz="1800" b="1" dirty="0">
                <a:solidFill>
                  <a:srgbClr val="FF0000"/>
                </a:solidFill>
              </a:rPr>
              <a:t>both save</a:t>
            </a:r>
            <a:r>
              <a:rPr lang="en-US" sz="1800" dirty="0">
                <a:solidFill>
                  <a:srgbClr val="FF0000"/>
                </a:solidFill>
              </a:rPr>
              <a:t> the address of the instruction </a:t>
            </a:r>
            <a:r>
              <a:rPr lang="en-US" sz="1800" b="1" dirty="0">
                <a:solidFill>
                  <a:srgbClr val="7030A0"/>
                </a:solidFill>
              </a:rPr>
              <a:t>immediately</a:t>
            </a:r>
            <a:r>
              <a:rPr lang="en-US" sz="1800" dirty="0">
                <a:solidFill>
                  <a:srgbClr val="7030A0"/>
                </a:solidFill>
              </a:rPr>
              <a:t> following the </a:t>
            </a:r>
            <a:r>
              <a:rPr lang="en-US" sz="1800" b="1" u="sng" dirty="0">
                <a:solidFill>
                  <a:schemeClr val="accent1"/>
                </a:solidFill>
              </a:rPr>
              <a:t>bl</a:t>
            </a:r>
            <a:r>
              <a:rPr lang="en-US" sz="1800" dirty="0">
                <a:solidFill>
                  <a:schemeClr val="accent1"/>
                </a:solidFill>
              </a:rPr>
              <a:t> or </a:t>
            </a:r>
            <a:r>
              <a:rPr lang="en-US" sz="1800" dirty="0" err="1">
                <a:solidFill>
                  <a:schemeClr val="accent1"/>
                </a:solidFill>
              </a:rPr>
              <a:t>blx</a:t>
            </a:r>
            <a:r>
              <a:rPr lang="en-US" sz="1800" dirty="0">
                <a:solidFill>
                  <a:schemeClr val="accent1"/>
                </a:solidFill>
              </a:rPr>
              <a:t> instruction </a:t>
            </a:r>
            <a:r>
              <a:rPr lang="en-US" sz="1800" b="1" dirty="0">
                <a:solidFill>
                  <a:schemeClr val="accent1"/>
                </a:solidFill>
              </a:rPr>
              <a:t>in register </a:t>
            </a:r>
            <a:r>
              <a:rPr lang="en-US" sz="1800" b="1" u="sng" dirty="0" err="1">
                <a:solidFill>
                  <a:schemeClr val="accent1"/>
                </a:solidFill>
              </a:rPr>
              <a:t>lr</a:t>
            </a:r>
            <a:r>
              <a:rPr lang="en-US" sz="1800" b="1" dirty="0">
                <a:solidFill>
                  <a:schemeClr val="accent1"/>
                </a:solidFill>
              </a:rPr>
              <a:t> </a:t>
            </a:r>
            <a:r>
              <a:rPr lang="en-US" sz="1800" dirty="0"/>
              <a:t>(link register is also known as r14)</a:t>
            </a:r>
          </a:p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0070C0"/>
                </a:solidFill>
              </a:rPr>
              <a:t>The contents of the link register is the </a:t>
            </a:r>
            <a:r>
              <a:rPr lang="en-US" sz="1800" b="1" u="sng" dirty="0">
                <a:solidFill>
                  <a:srgbClr val="0070C0"/>
                </a:solidFill>
              </a:rPr>
              <a:t>return address in the calling function</a:t>
            </a:r>
            <a:r>
              <a:rPr lang="en-US" sz="1800" dirty="0">
                <a:solidFill>
                  <a:srgbClr val="0070C0"/>
                </a:solidFill>
              </a:rPr>
              <a:t> </a:t>
            </a:r>
            <a:endParaRPr lang="en-US" sz="1800" dirty="0">
              <a:solidFill>
                <a:schemeClr val="tx2"/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BCB94FF-17EF-9A36-96D9-1988932A748C}"/>
              </a:ext>
            </a:extLst>
          </p:cNvPr>
          <p:cNvGrpSpPr/>
          <p:nvPr/>
        </p:nvGrpSpPr>
        <p:grpSpPr>
          <a:xfrm>
            <a:off x="4131782" y="897709"/>
            <a:ext cx="2277983" cy="400110"/>
            <a:chOff x="3818017" y="910981"/>
            <a:chExt cx="2277983" cy="400110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D93AB59-B241-9640-B948-186025428D90}"/>
                </a:ext>
              </a:extLst>
            </p:cNvPr>
            <p:cNvSpPr txBox="1"/>
            <p:nvPr/>
          </p:nvSpPr>
          <p:spPr>
            <a:xfrm>
              <a:off x="3818017" y="910981"/>
              <a:ext cx="1282198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bl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74E1D5F-85DB-9245-82BE-D295376FDA50}"/>
                </a:ext>
              </a:extLst>
            </p:cNvPr>
            <p:cNvSpPr txBox="1"/>
            <p:nvPr/>
          </p:nvSpPr>
          <p:spPr>
            <a:xfrm>
              <a:off x="5100215" y="910981"/>
              <a:ext cx="995785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tx2"/>
                  </a:solidFill>
                </a:rPr>
                <a:t>imm24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BFD62C2B-0A1C-0543-8384-62CC153217E6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86B690C-3B2F-A9BF-C1FD-61060CEA011A}"/>
              </a:ext>
            </a:extLst>
          </p:cNvPr>
          <p:cNvGrpSpPr/>
          <p:nvPr/>
        </p:nvGrpSpPr>
        <p:grpSpPr>
          <a:xfrm>
            <a:off x="8379051" y="5284892"/>
            <a:ext cx="3068311" cy="1323439"/>
            <a:chOff x="8379051" y="5284892"/>
            <a:chExt cx="3068311" cy="1323439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66D7D42-2434-9C32-7347-DE27387A0D66}"/>
                </a:ext>
              </a:extLst>
            </p:cNvPr>
            <p:cNvSpPr txBox="1"/>
            <p:nvPr/>
          </p:nvSpPr>
          <p:spPr>
            <a:xfrm>
              <a:off x="8379051" y="5284892"/>
              <a:ext cx="3068311" cy="132343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main:</a:t>
              </a:r>
            </a:p>
            <a:p>
              <a:pPr>
                <a:defRPr/>
              </a:pPr>
              <a:r>
                <a:rPr lang="en-US" sz="20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 ●</a:t>
              </a:r>
            </a:p>
            <a:p>
              <a:r>
                <a:rPr lang="en-US" sz="20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bl  f1           f1:</a:t>
              </a:r>
            </a:p>
            <a:p>
              <a:r>
                <a:rPr lang="en-US" sz="20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 ●		     ●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7C5EE208-AE91-A31E-E938-8D8430031841}"/>
                </a:ext>
              </a:extLst>
            </p:cNvPr>
            <p:cNvCxnSpPr/>
            <p:nvPr/>
          </p:nvCxnSpPr>
          <p:spPr>
            <a:xfrm>
              <a:off x="9463240" y="6128172"/>
              <a:ext cx="1143000" cy="0"/>
            </a:xfrm>
            <a:prstGeom prst="straightConnector1">
              <a:avLst/>
            </a:prstGeom>
            <a:ln w="38100">
              <a:solidFill>
                <a:srgbClr val="0070C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50E29192-23C4-7C61-A56D-50273F688D9E}"/>
              </a:ext>
            </a:extLst>
          </p:cNvPr>
          <p:cNvGrpSpPr/>
          <p:nvPr/>
        </p:nvGrpSpPr>
        <p:grpSpPr>
          <a:xfrm>
            <a:off x="589768" y="5860321"/>
            <a:ext cx="8068094" cy="707886"/>
            <a:chOff x="857053" y="5366976"/>
            <a:chExt cx="8068094" cy="70788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6625B0C-7CBB-E561-E075-D193B1ECEB9A}"/>
                </a:ext>
              </a:extLst>
            </p:cNvPr>
            <p:cNvSpPr txBox="1"/>
            <p:nvPr/>
          </p:nvSpPr>
          <p:spPr>
            <a:xfrm>
              <a:off x="857053" y="5366976"/>
              <a:ext cx="7232678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tx2"/>
                  </a:solidFill>
                </a:rPr>
                <a:t>(1) Branch to the instruction with the label f1</a:t>
              </a:r>
            </a:p>
            <a:p>
              <a:r>
                <a:rPr lang="en-US" sz="2000" dirty="0">
                  <a:solidFill>
                    <a:schemeClr val="tx2"/>
                  </a:solidFill>
                </a:rPr>
                <a:t>(2) copies the address of the </a:t>
              </a:r>
              <a:r>
                <a:rPr lang="en-US" sz="2000" dirty="0">
                  <a:solidFill>
                    <a:srgbClr val="0070C0"/>
                  </a:solidFill>
                </a:rPr>
                <a:t>instruction AFTER the bl </a:t>
              </a:r>
              <a:r>
                <a:rPr lang="en-US" sz="2000" dirty="0">
                  <a:solidFill>
                    <a:schemeClr val="tx2"/>
                  </a:solidFill>
                </a:rPr>
                <a:t>in </a:t>
              </a:r>
              <a:r>
                <a:rPr lang="en-US" sz="2000" dirty="0" err="1">
                  <a:solidFill>
                    <a:schemeClr val="tx2"/>
                  </a:solidFill>
                </a:rPr>
                <a:t>lr</a:t>
              </a:r>
              <a:endParaRPr 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10" name="Right Arrow 9">
              <a:extLst>
                <a:ext uri="{FF2B5EF4-FFF2-40B4-BE49-F238E27FC236}">
                  <a16:creationId xmlns:a16="http://schemas.microsoft.com/office/drawing/2014/main" id="{08173FAC-E954-14BA-FD21-344A9B45E7C1}"/>
                </a:ext>
              </a:extLst>
            </p:cNvPr>
            <p:cNvSpPr/>
            <p:nvPr/>
          </p:nvSpPr>
          <p:spPr>
            <a:xfrm>
              <a:off x="8089730" y="5777933"/>
              <a:ext cx="835417" cy="290887"/>
            </a:xfrm>
            <a:prstGeom prst="rightArrow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E4BFCA3-9B46-3036-9B9D-5775B12B6F9A}"/>
              </a:ext>
            </a:extLst>
          </p:cNvPr>
          <p:cNvGrpSpPr/>
          <p:nvPr/>
        </p:nvGrpSpPr>
        <p:grpSpPr>
          <a:xfrm>
            <a:off x="4131782" y="3145952"/>
            <a:ext cx="1880439" cy="400110"/>
            <a:chOff x="3922933" y="3119057"/>
            <a:chExt cx="1880439" cy="40011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C960E62-F8FC-BC87-1D45-9C6A31AF0423}"/>
                </a:ext>
              </a:extLst>
            </p:cNvPr>
            <p:cNvSpPr txBox="1"/>
            <p:nvPr/>
          </p:nvSpPr>
          <p:spPr>
            <a:xfrm>
              <a:off x="3922933" y="3119057"/>
              <a:ext cx="1282198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err="1">
                  <a:solidFill>
                    <a:schemeClr val="tx2"/>
                  </a:solidFill>
                </a:rPr>
                <a:t>blx</a:t>
              </a:r>
              <a:endParaRPr lang="en-US" sz="2000" b="1" dirty="0">
                <a:solidFill>
                  <a:schemeClr val="tx2"/>
                </a:solidFill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852A4D8-FBA7-EC09-6E98-E0A7A6BE99A1}"/>
                </a:ext>
              </a:extLst>
            </p:cNvPr>
            <p:cNvSpPr txBox="1"/>
            <p:nvPr/>
          </p:nvSpPr>
          <p:spPr>
            <a:xfrm>
              <a:off x="5205131" y="3119057"/>
              <a:ext cx="598241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tx2"/>
                  </a:solidFill>
                </a:rPr>
                <a:t>Rm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04847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16" grpId="0"/>
    </p:bld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82A1E1-2750-D641-8140-65392E24C7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227" y="73903"/>
            <a:ext cx="11770711" cy="402267"/>
          </a:xfrm>
        </p:spPr>
        <p:txBody>
          <a:bodyPr/>
          <a:lstStyle/>
          <a:p>
            <a:r>
              <a:rPr lang="en-US" dirty="0"/>
              <a:t>Function Call Return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A9C14C-074B-EF43-BD1C-662F0B4EEC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53035" y="647465"/>
            <a:ext cx="10927977" cy="3066579"/>
          </a:xfrm>
          <a:solidFill>
            <a:schemeClr val="accent4">
              <a:lumMod val="20000"/>
              <a:lumOff val="80000"/>
            </a:schemeClr>
          </a:solidFill>
          <a:ln w="28575">
            <a:solidFill>
              <a:srgbClr val="0070C0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2200" b="1" dirty="0"/>
              <a:t>Branch &amp; exchange </a:t>
            </a:r>
            <a:r>
              <a:rPr lang="en-US" sz="2200" dirty="0">
                <a:solidFill>
                  <a:srgbClr val="0070C0"/>
                </a:solidFill>
              </a:rPr>
              <a:t>(</a:t>
            </a:r>
            <a:r>
              <a:rPr lang="en-US" sz="2200" b="1" dirty="0">
                <a:solidFill>
                  <a:srgbClr val="0070C0"/>
                </a:solidFill>
              </a:rPr>
              <a:t>function return)</a:t>
            </a:r>
            <a:r>
              <a:rPr lang="en-US" sz="2200" dirty="0">
                <a:solidFill>
                  <a:srgbClr val="0070C0"/>
                </a:solidFill>
              </a:rPr>
              <a:t> </a:t>
            </a:r>
            <a:r>
              <a:rPr lang="en-US" sz="2200" dirty="0"/>
              <a:t>instruction </a:t>
            </a:r>
          </a:p>
          <a:p>
            <a:pPr marL="0" indent="0">
              <a:buNone/>
            </a:pPr>
            <a:r>
              <a:rPr lang="en-US" sz="22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22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bx </a:t>
            </a:r>
            <a:r>
              <a:rPr lang="en-US" sz="2200" b="1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lr</a:t>
            </a:r>
            <a:r>
              <a:rPr lang="en-US" sz="22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	           // we will always use </a:t>
            </a:r>
            <a:r>
              <a:rPr lang="en-US" sz="2200" b="1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lr</a:t>
            </a:r>
            <a:endParaRPr lang="en-US" sz="2200" b="1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/>
              <a:t>Causes a </a:t>
            </a:r>
            <a:r>
              <a:rPr lang="en-US" sz="2200" dirty="0">
                <a:solidFill>
                  <a:schemeClr val="accent5"/>
                </a:solidFill>
              </a:rPr>
              <a:t>branch to the instruction </a:t>
            </a:r>
            <a:r>
              <a:rPr lang="en-US" sz="2200" b="1" dirty="0">
                <a:solidFill>
                  <a:schemeClr val="accent5"/>
                </a:solidFill>
              </a:rPr>
              <a:t>whose address is stored</a:t>
            </a:r>
            <a:r>
              <a:rPr lang="en-US" sz="2200" dirty="0"/>
              <a:t> in register </a:t>
            </a:r>
            <a:r>
              <a:rPr lang="en-US" sz="2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22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lr</a:t>
            </a:r>
            <a:r>
              <a:rPr lang="en-US" sz="2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lvl="1"/>
            <a:r>
              <a:rPr lang="en-US" sz="2200" dirty="0">
                <a:solidFill>
                  <a:schemeClr val="tx2"/>
                </a:solidFill>
                <a:cs typeface="Courier New" panose="02070309020205020404" pitchFamily="49" charset="0"/>
              </a:rPr>
              <a:t>It copies </a:t>
            </a:r>
            <a:r>
              <a:rPr lang="en-US" sz="22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lr</a:t>
            </a:r>
            <a:r>
              <a:rPr lang="en-US" sz="2200" dirty="0">
                <a:solidFill>
                  <a:schemeClr val="tx2"/>
                </a:solidFill>
                <a:cs typeface="Courier New" panose="02070309020205020404" pitchFamily="49" charset="0"/>
              </a:rPr>
              <a:t> to the PC</a:t>
            </a:r>
            <a:endParaRPr lang="en-US" sz="2200" dirty="0">
              <a:solidFill>
                <a:schemeClr val="tx2"/>
              </a:solidFill>
            </a:endParaRPr>
          </a:p>
          <a:p>
            <a:r>
              <a:rPr lang="en-US" sz="2200" dirty="0"/>
              <a:t>This is often used to implement </a:t>
            </a:r>
            <a:r>
              <a:rPr lang="en-US" sz="2200" dirty="0">
                <a:solidFill>
                  <a:srgbClr val="FF0000"/>
                </a:solidFill>
              </a:rPr>
              <a:t>a return from a function call </a:t>
            </a:r>
            <a:r>
              <a:rPr lang="en-US" sz="2200" dirty="0"/>
              <a:t>(exactly like a C return) when the function is called using either  </a:t>
            </a:r>
            <a:r>
              <a:rPr lang="en-US" sz="22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bl </a:t>
            </a:r>
            <a:r>
              <a:rPr lang="en-US" sz="2200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label, or </a:t>
            </a:r>
            <a:r>
              <a:rPr lang="en-US" sz="2200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blx</a:t>
            </a:r>
            <a:r>
              <a:rPr lang="en-US" sz="2200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Rm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407D981-9708-4640-B458-957CA4EF48C9}"/>
              </a:ext>
            </a:extLst>
          </p:cNvPr>
          <p:cNvGrpSpPr/>
          <p:nvPr/>
        </p:nvGrpSpPr>
        <p:grpSpPr>
          <a:xfrm>
            <a:off x="4170411" y="1202000"/>
            <a:ext cx="1539624" cy="400110"/>
            <a:chOff x="8170222" y="636134"/>
            <a:chExt cx="1539624" cy="400110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4F86B9C-25D1-E544-BAB0-25FFC82F8DC7}"/>
                </a:ext>
              </a:extLst>
            </p:cNvPr>
            <p:cNvSpPr txBox="1"/>
            <p:nvPr/>
          </p:nvSpPr>
          <p:spPr>
            <a:xfrm>
              <a:off x="8170222" y="636134"/>
              <a:ext cx="933811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bx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7EB70BC-A31C-2840-B0C4-BED9FEC67B20}"/>
                </a:ext>
              </a:extLst>
            </p:cNvPr>
            <p:cNvSpPr txBox="1"/>
            <p:nvPr/>
          </p:nvSpPr>
          <p:spPr>
            <a:xfrm>
              <a:off x="9104034" y="636134"/>
              <a:ext cx="605812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Rn</a:t>
              </a: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EA46A35B-D026-E44A-B420-E559DD3FFCB0}"/>
              </a:ext>
            </a:extLst>
          </p:cNvPr>
          <p:cNvSpPr txBox="1"/>
          <p:nvPr/>
        </p:nvSpPr>
        <p:spPr>
          <a:xfrm>
            <a:off x="4071249" y="4179210"/>
            <a:ext cx="3637042" cy="203132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 main:</a:t>
            </a:r>
          </a:p>
          <a:p>
            <a:pPr>
              <a:defRPr/>
            </a:pP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  ●</a:t>
            </a:r>
          </a:p>
          <a:p>
            <a:pPr>
              <a:defRPr/>
            </a:pP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  ●</a:t>
            </a:r>
          </a:p>
          <a:p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bl  f1           f1:	●</a:t>
            </a:r>
          </a:p>
          <a:p>
            <a:pPr>
              <a:defRPr/>
            </a:pP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  ●		     	●</a:t>
            </a:r>
          </a:p>
          <a:p>
            <a:pPr>
              <a:defRPr/>
            </a:pP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  ●		      bx </a:t>
            </a:r>
            <a:r>
              <a:rPr lang="en-US" b="1" dirty="0" err="1">
                <a:latin typeface="Consolas" panose="020B0609020204030204" pitchFamily="49" charset="0"/>
                <a:cs typeface="Consolas" panose="020B0609020204030204" pitchFamily="49" charset="0"/>
              </a:rPr>
              <a:t>lr</a:t>
            </a:r>
            <a:endParaRPr lang="en-US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defRPr/>
            </a:pP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  ●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BA67777-83CF-7442-ACD6-DF0B2F956724}"/>
              </a:ext>
            </a:extLst>
          </p:cNvPr>
          <p:cNvCxnSpPr/>
          <p:nvPr/>
        </p:nvCxnSpPr>
        <p:spPr>
          <a:xfrm>
            <a:off x="5052457" y="5192690"/>
            <a:ext cx="1143000" cy="0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>
            <a:extLst>
              <a:ext uri="{FF2B5EF4-FFF2-40B4-BE49-F238E27FC236}">
                <a16:creationId xmlns:a16="http://schemas.microsoft.com/office/drawing/2014/main" id="{55638413-4074-8A41-A234-33EECAE13421}"/>
              </a:ext>
            </a:extLst>
          </p:cNvPr>
          <p:cNvCxnSpPr>
            <a:cxnSpLocks/>
          </p:cNvCxnSpPr>
          <p:nvPr/>
        </p:nvCxnSpPr>
        <p:spPr>
          <a:xfrm rot="10800000">
            <a:off x="4544961" y="5460748"/>
            <a:ext cx="2157992" cy="295772"/>
          </a:xfrm>
          <a:prstGeom prst="bentConnector3">
            <a:avLst/>
          </a:prstGeom>
          <a:ln w="2857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571918D3-4C78-D545-AA62-C804B9ABC9D5}"/>
              </a:ext>
            </a:extLst>
          </p:cNvPr>
          <p:cNvGrpSpPr/>
          <p:nvPr/>
        </p:nvGrpSpPr>
        <p:grpSpPr>
          <a:xfrm>
            <a:off x="7470788" y="5288082"/>
            <a:ext cx="4008391" cy="707886"/>
            <a:chOff x="5672230" y="5458228"/>
            <a:chExt cx="4008391" cy="707886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081AE20-EAB0-0F42-ACC3-3550CF4C3068}"/>
                </a:ext>
              </a:extLst>
            </p:cNvPr>
            <p:cNvSpPr txBox="1"/>
            <p:nvPr/>
          </p:nvSpPr>
          <p:spPr>
            <a:xfrm>
              <a:off x="6043579" y="5458228"/>
              <a:ext cx="3637042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tx2"/>
                  </a:solidFill>
                </a:rPr>
                <a:t>Branch to the </a:t>
              </a:r>
              <a:r>
                <a:rPr lang="en-US" sz="2000" dirty="0">
                  <a:solidFill>
                    <a:srgbClr val="0070C0"/>
                  </a:solidFill>
                </a:rPr>
                <a:t>instruction whose address is </a:t>
              </a:r>
              <a:r>
                <a:rPr lang="en-US" sz="2000" dirty="0">
                  <a:solidFill>
                    <a:schemeClr val="tx2"/>
                  </a:solidFill>
                </a:rPr>
                <a:t>stored in </a:t>
              </a:r>
              <a:r>
                <a:rPr lang="en-US" sz="2000" dirty="0" err="1">
                  <a:solidFill>
                    <a:schemeClr val="tx2"/>
                  </a:solidFill>
                </a:rPr>
                <a:t>lr</a:t>
              </a:r>
              <a:endParaRPr 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26" name="Right Arrow 25">
              <a:extLst>
                <a:ext uri="{FF2B5EF4-FFF2-40B4-BE49-F238E27FC236}">
                  <a16:creationId xmlns:a16="http://schemas.microsoft.com/office/drawing/2014/main" id="{70EC53A3-9A74-C642-9871-2DF04133D892}"/>
                </a:ext>
              </a:extLst>
            </p:cNvPr>
            <p:cNvSpPr/>
            <p:nvPr/>
          </p:nvSpPr>
          <p:spPr>
            <a:xfrm rot="10800000">
              <a:off x="5672230" y="5833933"/>
              <a:ext cx="371350" cy="264253"/>
            </a:xfrm>
            <a:prstGeom prst="rightArrow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BFD62C2B-0A1C-0543-8384-62CC153217E6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25F7687-5F15-29B4-7467-D5CC0C7008CD}"/>
              </a:ext>
            </a:extLst>
          </p:cNvPr>
          <p:cNvGrpSpPr/>
          <p:nvPr/>
        </p:nvGrpSpPr>
        <p:grpSpPr>
          <a:xfrm>
            <a:off x="824650" y="5258991"/>
            <a:ext cx="3467712" cy="1015663"/>
            <a:chOff x="6015096" y="5962918"/>
            <a:chExt cx="3467712" cy="1015663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1114A46-C763-E390-B418-D27A9862B27D}"/>
                </a:ext>
              </a:extLst>
            </p:cNvPr>
            <p:cNvSpPr txBox="1"/>
            <p:nvPr/>
          </p:nvSpPr>
          <p:spPr>
            <a:xfrm>
              <a:off x="6015096" y="5962918"/>
              <a:ext cx="3045850" cy="101566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tx2"/>
                  </a:solidFill>
                </a:rPr>
                <a:t>Stores this address in </a:t>
              </a:r>
              <a:r>
                <a:rPr lang="en-US" sz="2000" dirty="0" err="1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lr</a:t>
              </a:r>
              <a:endPara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000" dirty="0">
                  <a:solidFill>
                    <a:schemeClr val="accent1"/>
                  </a:solidFill>
                </a:rPr>
                <a:t>this is the address to resume at in the caller</a:t>
              </a:r>
            </a:p>
          </p:txBody>
        </p:sp>
        <p:sp>
          <p:nvSpPr>
            <p:cNvPr id="17" name="Right Arrow 16">
              <a:extLst>
                <a:ext uri="{FF2B5EF4-FFF2-40B4-BE49-F238E27FC236}">
                  <a16:creationId xmlns:a16="http://schemas.microsoft.com/office/drawing/2014/main" id="{700AA886-F9C3-F473-634A-ECE8DF2C253C}"/>
                </a:ext>
              </a:extLst>
            </p:cNvPr>
            <p:cNvSpPr/>
            <p:nvPr/>
          </p:nvSpPr>
          <p:spPr>
            <a:xfrm>
              <a:off x="9111458" y="6061438"/>
              <a:ext cx="371350" cy="264253"/>
            </a:xfrm>
            <a:prstGeom prst="rightArrow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51756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animBg="1"/>
      <p:bldP spid="27" grpId="0" animBg="1"/>
      <p:bldP spid="16" grpId="0"/>
    </p:bld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A20F9D-A687-2742-A471-69917228E3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32326"/>
            <a:ext cx="8069344" cy="715294"/>
          </a:xfrm>
        </p:spPr>
        <p:txBody>
          <a:bodyPr/>
          <a:lstStyle/>
          <a:p>
            <a:r>
              <a:rPr lang="en-US" dirty="0"/>
              <a:t>Understanding bl and bx - 1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7A44138-D76D-2949-9AFE-742BFE6A3C70}"/>
              </a:ext>
            </a:extLst>
          </p:cNvPr>
          <p:cNvSpPr/>
          <p:nvPr/>
        </p:nvSpPr>
        <p:spPr bwMode="auto">
          <a:xfrm>
            <a:off x="519587" y="1771020"/>
            <a:ext cx="2736579" cy="266033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a(void)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return 0;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main(void)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a();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a();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// not shown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1707CB4-64FC-C84B-9F4B-8A455F264109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1C0DD51-4B75-854B-B1ED-38CB0F976FCB}"/>
              </a:ext>
            </a:extLst>
          </p:cNvPr>
          <p:cNvSpPr txBox="1"/>
          <p:nvPr/>
        </p:nvSpPr>
        <p:spPr>
          <a:xfrm>
            <a:off x="2991251" y="5645693"/>
            <a:ext cx="7060468" cy="4001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But there is a problem we must address here – next slide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C928133E-A4B3-6411-30D7-85D56C267F45}"/>
              </a:ext>
            </a:extLst>
          </p:cNvPr>
          <p:cNvSpPr/>
          <p:nvPr/>
        </p:nvSpPr>
        <p:spPr bwMode="auto">
          <a:xfrm>
            <a:off x="6149973" y="1510818"/>
            <a:ext cx="4636119" cy="3388757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a: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  103f4: 	mov r0, 0</a:t>
            </a:r>
          </a:p>
          <a:p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  103f8: 	bx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lr</a:t>
            </a:r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main: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  103fc: 	bl 103f4 //a</a:t>
            </a:r>
          </a:p>
          <a:p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  10400: 	bl 103f4 //a</a:t>
            </a:r>
          </a:p>
          <a:p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  10404: 	mov r0, 0</a:t>
            </a:r>
          </a:p>
          <a:p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 </a:t>
            </a:r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2EDA3E32-B406-BB29-D80A-C5C04120E895}"/>
              </a:ext>
            </a:extLst>
          </p:cNvPr>
          <p:cNvGrpSpPr/>
          <p:nvPr/>
        </p:nvGrpSpPr>
        <p:grpSpPr>
          <a:xfrm>
            <a:off x="10051719" y="1980183"/>
            <a:ext cx="901333" cy="1239680"/>
            <a:chOff x="10141743" y="1403617"/>
            <a:chExt cx="901333" cy="1239680"/>
          </a:xfrm>
        </p:grpSpPr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0BE324D5-9894-E2DC-CB1B-C20ACBE0D499}"/>
                </a:ext>
              </a:extLst>
            </p:cNvPr>
            <p:cNvGrpSpPr/>
            <p:nvPr/>
          </p:nvGrpSpPr>
          <p:grpSpPr>
            <a:xfrm>
              <a:off x="10359199" y="1403617"/>
              <a:ext cx="683877" cy="1239680"/>
              <a:chOff x="10654683" y="1434868"/>
              <a:chExt cx="683877" cy="1239680"/>
            </a:xfrm>
          </p:grpSpPr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57785B76-25A7-AA7F-C8FC-D192543AE12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654683" y="1453222"/>
                <a:ext cx="683877" cy="0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Arrow Connector 40">
                <a:extLst>
                  <a:ext uri="{FF2B5EF4-FFF2-40B4-BE49-F238E27FC236}">
                    <a16:creationId xmlns:a16="http://schemas.microsoft.com/office/drawing/2014/main" id="{122A068B-9BC6-3084-C8DA-8FF1B113072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338560" y="1434868"/>
                <a:ext cx="0" cy="1239680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Arrow Connector 48">
                <a:extLst>
                  <a:ext uri="{FF2B5EF4-FFF2-40B4-BE49-F238E27FC236}">
                    <a16:creationId xmlns:a16="http://schemas.microsoft.com/office/drawing/2014/main" id="{6BD7338E-75DF-79CC-AF84-38895315015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989497" y="2659881"/>
                <a:ext cx="349063" cy="0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DF528F04-5CDA-4C55-62F7-4ADF7BDA41F1}"/>
                </a:ext>
              </a:extLst>
            </p:cNvPr>
            <p:cNvSpPr txBox="1"/>
            <p:nvPr/>
          </p:nvSpPr>
          <p:spPr>
            <a:xfrm>
              <a:off x="10141743" y="1714394"/>
              <a:ext cx="817853" cy="646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lr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: 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10400</a:t>
              </a:r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F613D6DC-39AB-DEDA-1EC4-6BB07CEBC94E}"/>
              </a:ext>
            </a:extLst>
          </p:cNvPr>
          <p:cNvGrpSpPr/>
          <p:nvPr/>
        </p:nvGrpSpPr>
        <p:grpSpPr>
          <a:xfrm>
            <a:off x="10603989" y="1970857"/>
            <a:ext cx="1323789" cy="1718973"/>
            <a:chOff x="10694013" y="1394291"/>
            <a:chExt cx="1323789" cy="1718973"/>
          </a:xfrm>
        </p:grpSpPr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1C27B21A-B4F0-34A9-64B6-51F99BD34665}"/>
                </a:ext>
              </a:extLst>
            </p:cNvPr>
            <p:cNvGrpSpPr/>
            <p:nvPr/>
          </p:nvGrpSpPr>
          <p:grpSpPr>
            <a:xfrm>
              <a:off x="10694013" y="1394291"/>
              <a:ext cx="1323789" cy="1718973"/>
              <a:chOff x="10014771" y="1434868"/>
              <a:chExt cx="1323789" cy="1239680"/>
            </a:xfrm>
          </p:grpSpPr>
          <p:cxnSp>
            <p:nvCxnSpPr>
              <p:cNvPr id="68" name="Straight Arrow Connector 67">
                <a:extLst>
                  <a:ext uri="{FF2B5EF4-FFF2-40B4-BE49-F238E27FC236}">
                    <a16:creationId xmlns:a16="http://schemas.microsoft.com/office/drawing/2014/main" id="{7A12BF36-A356-5D1B-638D-A70FB0CE5D7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363834" y="1453222"/>
                <a:ext cx="974726" cy="10909"/>
              </a:xfrm>
              <a:prstGeom prst="straightConnector1">
                <a:avLst/>
              </a:prstGeom>
              <a:ln w="38100">
                <a:solidFill>
                  <a:srgbClr val="F3744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Arrow Connector 68">
                <a:extLst>
                  <a:ext uri="{FF2B5EF4-FFF2-40B4-BE49-F238E27FC236}">
                    <a16:creationId xmlns:a16="http://schemas.microsoft.com/office/drawing/2014/main" id="{C193FDB1-F884-2D08-3F17-321AF0BCF19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338560" y="1434868"/>
                <a:ext cx="0" cy="1239680"/>
              </a:xfrm>
              <a:prstGeom prst="straightConnector1">
                <a:avLst/>
              </a:prstGeom>
              <a:ln w="38100">
                <a:solidFill>
                  <a:srgbClr val="F37440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Arrow Connector 69">
                <a:extLst>
                  <a:ext uri="{FF2B5EF4-FFF2-40B4-BE49-F238E27FC236}">
                    <a16:creationId xmlns:a16="http://schemas.microsoft.com/office/drawing/2014/main" id="{E7B1F3F3-F1D2-E19C-B44B-A6CDDB1D70E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014771" y="2659881"/>
                <a:ext cx="1323789" cy="0"/>
              </a:xfrm>
              <a:prstGeom prst="straightConnector1">
                <a:avLst/>
              </a:prstGeom>
              <a:ln w="38100">
                <a:solidFill>
                  <a:srgbClr val="F37440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456699ED-0EDB-50C2-ECE1-5D3990471F5F}"/>
                </a:ext>
              </a:extLst>
            </p:cNvPr>
            <p:cNvSpPr txBox="1"/>
            <p:nvPr/>
          </p:nvSpPr>
          <p:spPr>
            <a:xfrm>
              <a:off x="11189789" y="1752004"/>
              <a:ext cx="817853" cy="646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lr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: 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10404</a:t>
              </a: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9DB73E16-1200-CC8A-2155-30694E3290B2}"/>
              </a:ext>
            </a:extLst>
          </p:cNvPr>
          <p:cNvGrpSpPr/>
          <p:nvPr/>
        </p:nvGrpSpPr>
        <p:grpSpPr>
          <a:xfrm>
            <a:off x="5284305" y="2512544"/>
            <a:ext cx="1379962" cy="1177286"/>
            <a:chOff x="5284305" y="2512544"/>
            <a:chExt cx="1379962" cy="1177286"/>
          </a:xfrm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62607BF5-9388-C4C0-C1FA-DFDAE8620CA8}"/>
                </a:ext>
              </a:extLst>
            </p:cNvPr>
            <p:cNvGrpSpPr/>
            <p:nvPr/>
          </p:nvGrpSpPr>
          <p:grpSpPr>
            <a:xfrm>
              <a:off x="5284305" y="2512544"/>
              <a:ext cx="1379962" cy="1177286"/>
              <a:chOff x="6391484" y="1967229"/>
              <a:chExt cx="658290" cy="1177286"/>
            </a:xfrm>
          </p:grpSpPr>
          <p:cxnSp>
            <p:nvCxnSpPr>
              <p:cNvPr id="51" name="Straight Arrow Connector 50">
                <a:extLst>
                  <a:ext uri="{FF2B5EF4-FFF2-40B4-BE49-F238E27FC236}">
                    <a16:creationId xmlns:a16="http://schemas.microsoft.com/office/drawing/2014/main" id="{F7E6944B-3666-A8C5-058F-F67F9E40AC0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16714" y="1967229"/>
                <a:ext cx="633060" cy="0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Arrow Connector 52">
                <a:extLst>
                  <a:ext uri="{FF2B5EF4-FFF2-40B4-BE49-F238E27FC236}">
                    <a16:creationId xmlns:a16="http://schemas.microsoft.com/office/drawing/2014/main" id="{12E804CE-5B28-DF4A-A56D-D465BB5A002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391484" y="1967229"/>
                <a:ext cx="0" cy="1177286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Arrow Connector 56">
                <a:extLst>
                  <a:ext uri="{FF2B5EF4-FFF2-40B4-BE49-F238E27FC236}">
                    <a16:creationId xmlns:a16="http://schemas.microsoft.com/office/drawing/2014/main" id="{FA928A3E-7FC4-79D9-1A58-A7D380FA5C3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91484" y="3144515"/>
                <a:ext cx="633060" cy="0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2779098F-5B7E-912B-9243-0A9FB64C4513}"/>
                </a:ext>
              </a:extLst>
            </p:cNvPr>
            <p:cNvSpPr txBox="1"/>
            <p:nvPr/>
          </p:nvSpPr>
          <p:spPr>
            <a:xfrm>
              <a:off x="5369491" y="2865884"/>
              <a:ext cx="817853" cy="646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lr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: 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10400</a:t>
              </a:r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65559646-AF59-5A95-E229-5AACFE43D277}"/>
              </a:ext>
            </a:extLst>
          </p:cNvPr>
          <p:cNvGrpSpPr/>
          <p:nvPr/>
        </p:nvGrpSpPr>
        <p:grpSpPr>
          <a:xfrm>
            <a:off x="3807336" y="2512544"/>
            <a:ext cx="2844736" cy="1650501"/>
            <a:chOff x="3807336" y="2512544"/>
            <a:chExt cx="2844736" cy="1650501"/>
          </a:xfrm>
        </p:grpSpPr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6732E9BE-BDD2-E5AC-88BE-0181D971A3E6}"/>
                </a:ext>
              </a:extLst>
            </p:cNvPr>
            <p:cNvGrpSpPr/>
            <p:nvPr/>
          </p:nvGrpSpPr>
          <p:grpSpPr>
            <a:xfrm>
              <a:off x="4649176" y="2512544"/>
              <a:ext cx="2002896" cy="1650501"/>
              <a:chOff x="6385118" y="1967229"/>
              <a:chExt cx="1045685" cy="1177286"/>
            </a:xfrm>
          </p:grpSpPr>
          <p:cxnSp>
            <p:nvCxnSpPr>
              <p:cNvPr id="78" name="Straight Arrow Connector 77">
                <a:extLst>
                  <a:ext uri="{FF2B5EF4-FFF2-40B4-BE49-F238E27FC236}">
                    <a16:creationId xmlns:a16="http://schemas.microsoft.com/office/drawing/2014/main" id="{F671A948-198A-0F6A-9711-4DA06322F8D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391251" y="1967229"/>
                <a:ext cx="426725" cy="0"/>
              </a:xfrm>
              <a:prstGeom prst="straightConnector1">
                <a:avLst/>
              </a:prstGeom>
              <a:ln w="38100">
                <a:solidFill>
                  <a:srgbClr val="F3753F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Arrow Connector 78">
                <a:extLst>
                  <a:ext uri="{FF2B5EF4-FFF2-40B4-BE49-F238E27FC236}">
                    <a16:creationId xmlns:a16="http://schemas.microsoft.com/office/drawing/2014/main" id="{EDA4B07B-23B3-8485-C68A-216659207C3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391484" y="1967229"/>
                <a:ext cx="0" cy="1177286"/>
              </a:xfrm>
              <a:prstGeom prst="straightConnector1">
                <a:avLst/>
              </a:prstGeom>
              <a:ln w="38100">
                <a:solidFill>
                  <a:srgbClr val="F37440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Arrow Connector 79">
                <a:extLst>
                  <a:ext uri="{FF2B5EF4-FFF2-40B4-BE49-F238E27FC236}">
                    <a16:creationId xmlns:a16="http://schemas.microsoft.com/office/drawing/2014/main" id="{9752E4DF-BFE3-4303-B3F5-7A2BB7A3103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85118" y="3144515"/>
                <a:ext cx="1045685" cy="0"/>
              </a:xfrm>
              <a:prstGeom prst="straightConnector1">
                <a:avLst/>
              </a:prstGeom>
              <a:ln w="38100">
                <a:solidFill>
                  <a:srgbClr val="F3753F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7134C44D-BFD5-647D-974F-CB783D46DD98}"/>
                </a:ext>
              </a:extLst>
            </p:cNvPr>
            <p:cNvSpPr txBox="1"/>
            <p:nvPr/>
          </p:nvSpPr>
          <p:spPr>
            <a:xfrm>
              <a:off x="3807336" y="3225082"/>
              <a:ext cx="817853" cy="646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lr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: 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10404</a:t>
              </a:r>
            </a:p>
          </p:txBody>
        </p:sp>
      </p:grp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9E3C70BB-FBB5-5685-C170-086D6BB79C7D}"/>
              </a:ext>
            </a:extLst>
          </p:cNvPr>
          <p:cNvCxnSpPr>
            <a:cxnSpLocks/>
          </p:cNvCxnSpPr>
          <p:nvPr/>
        </p:nvCxnSpPr>
        <p:spPr>
          <a:xfrm>
            <a:off x="6921112" y="2104349"/>
            <a:ext cx="0" cy="317015"/>
          </a:xfrm>
          <a:prstGeom prst="straightConnector1">
            <a:avLst/>
          </a:prstGeom>
          <a:ln w="38100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29764A78-3D3F-690E-2CF4-3F2CB26D1E06}"/>
              </a:ext>
            </a:extLst>
          </p:cNvPr>
          <p:cNvSpPr txBox="1"/>
          <p:nvPr/>
        </p:nvSpPr>
        <p:spPr>
          <a:xfrm>
            <a:off x="6000719" y="845231"/>
            <a:ext cx="2172390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Address in memory</a:t>
            </a:r>
          </a:p>
        </p:txBody>
      </p:sp>
      <p:sp>
        <p:nvSpPr>
          <p:cNvPr id="4" name="Down Arrow 3">
            <a:extLst>
              <a:ext uri="{FF2B5EF4-FFF2-40B4-BE49-F238E27FC236}">
                <a16:creationId xmlns:a16="http://schemas.microsoft.com/office/drawing/2014/main" id="{67E04475-B162-2917-28D8-FA5D1C15741C}"/>
              </a:ext>
            </a:extLst>
          </p:cNvPr>
          <p:cNvSpPr/>
          <p:nvPr/>
        </p:nvSpPr>
        <p:spPr>
          <a:xfrm>
            <a:off x="6850856" y="1240849"/>
            <a:ext cx="236058" cy="30577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046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25" grpId="0" animBg="1"/>
    </p:bld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A20F9D-A687-2742-A471-69917228E3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32326"/>
            <a:ext cx="7326500" cy="715294"/>
          </a:xfrm>
        </p:spPr>
        <p:txBody>
          <a:bodyPr/>
          <a:lstStyle/>
          <a:p>
            <a:r>
              <a:rPr lang="en-US" dirty="0"/>
              <a:t>Understanding bl and bx - 2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7A44138-D76D-2949-9AFE-742BFE6A3C70}"/>
              </a:ext>
            </a:extLst>
          </p:cNvPr>
          <p:cNvSpPr/>
          <p:nvPr/>
        </p:nvSpPr>
        <p:spPr bwMode="auto">
          <a:xfrm>
            <a:off x="477666" y="1346529"/>
            <a:ext cx="2760158" cy="4085511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b(void)</a:t>
            </a:r>
          </a:p>
          <a:p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return 0;</a:t>
            </a:r>
          </a:p>
          <a:p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a(void)</a:t>
            </a:r>
          </a:p>
          <a:p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b();</a:t>
            </a:r>
          </a:p>
          <a:p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return 0;</a:t>
            </a:r>
          </a:p>
          <a:p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main(void)</a:t>
            </a:r>
          </a:p>
          <a:p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a();</a:t>
            </a:r>
          </a:p>
          <a:p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a();</a:t>
            </a:r>
          </a:p>
          <a:p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// not shown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1707CB4-64FC-C84B-9F4B-8A455F264109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C928133E-A4B3-6411-30D7-85D56C267F45}"/>
              </a:ext>
            </a:extLst>
          </p:cNvPr>
          <p:cNvSpPr/>
          <p:nvPr/>
        </p:nvSpPr>
        <p:spPr bwMode="auto">
          <a:xfrm>
            <a:off x="6096000" y="1804200"/>
            <a:ext cx="4636119" cy="465558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b: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  103f4: 	mov r0, 0</a:t>
            </a:r>
          </a:p>
          <a:p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  103f8: 	bx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lr</a:t>
            </a:r>
            <a:b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a: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  103fc: 	bl 103f4 &lt;b&gt;</a:t>
            </a:r>
          </a:p>
          <a:p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  10400: 	mov r0, 0</a:t>
            </a:r>
          </a:p>
          <a:p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  10404: 	bx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lr</a:t>
            </a:r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main: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  10408: 	bl 103fc &lt;a&gt;</a:t>
            </a:r>
          </a:p>
          <a:p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  1040c: 	bl 103fc &lt;a&gt;</a:t>
            </a:r>
          </a:p>
          <a:p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  10410: 	mov r0, 0</a:t>
            </a:r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2EDA3E32-B406-BB29-D80A-C5C04120E895}"/>
              </a:ext>
            </a:extLst>
          </p:cNvPr>
          <p:cNvGrpSpPr/>
          <p:nvPr/>
        </p:nvGrpSpPr>
        <p:grpSpPr>
          <a:xfrm>
            <a:off x="9555778" y="3510562"/>
            <a:ext cx="911505" cy="1712693"/>
            <a:chOff x="10131571" y="1403617"/>
            <a:chExt cx="911505" cy="1712693"/>
          </a:xfrm>
        </p:grpSpPr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0BE324D5-9894-E2DC-CB1B-C20ACBE0D499}"/>
                </a:ext>
              </a:extLst>
            </p:cNvPr>
            <p:cNvGrpSpPr/>
            <p:nvPr/>
          </p:nvGrpSpPr>
          <p:grpSpPr>
            <a:xfrm>
              <a:off x="10359199" y="1403617"/>
              <a:ext cx="683877" cy="1712693"/>
              <a:chOff x="10654683" y="1434868"/>
              <a:chExt cx="683877" cy="1712693"/>
            </a:xfrm>
          </p:grpSpPr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57785B76-25A7-AA7F-C8FC-D192543AE12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654683" y="1453222"/>
                <a:ext cx="683877" cy="0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Arrow Connector 40">
                <a:extLst>
                  <a:ext uri="{FF2B5EF4-FFF2-40B4-BE49-F238E27FC236}">
                    <a16:creationId xmlns:a16="http://schemas.microsoft.com/office/drawing/2014/main" id="{122A068B-9BC6-3084-C8DA-8FF1B113072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338560" y="1434868"/>
                <a:ext cx="0" cy="1712693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Arrow Connector 48">
                <a:extLst>
                  <a:ext uri="{FF2B5EF4-FFF2-40B4-BE49-F238E27FC236}">
                    <a16:creationId xmlns:a16="http://schemas.microsoft.com/office/drawing/2014/main" id="{6BD7338E-75DF-79CC-AF84-38895315015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654683" y="3147561"/>
                <a:ext cx="683877" cy="0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DF528F04-5CDA-4C55-62F7-4ADF7BDA41F1}"/>
                </a:ext>
              </a:extLst>
            </p:cNvPr>
            <p:cNvSpPr txBox="1"/>
            <p:nvPr/>
          </p:nvSpPr>
          <p:spPr>
            <a:xfrm>
              <a:off x="10131571" y="2031914"/>
              <a:ext cx="817853" cy="646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lr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: 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1040c</a:t>
              </a:r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F613D6DC-39AB-DEDA-1EC4-6BB07CEBC94E}"/>
              </a:ext>
            </a:extLst>
          </p:cNvPr>
          <p:cNvGrpSpPr/>
          <p:nvPr/>
        </p:nvGrpSpPr>
        <p:grpSpPr>
          <a:xfrm>
            <a:off x="3773790" y="3935507"/>
            <a:ext cx="2902588" cy="646331"/>
            <a:chOff x="11711051" y="2568197"/>
            <a:chExt cx="2902588" cy="646331"/>
          </a:xfrm>
        </p:grpSpPr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1C27B21A-B4F0-34A9-64B6-51F99BD34665}"/>
                </a:ext>
              </a:extLst>
            </p:cNvPr>
            <p:cNvGrpSpPr/>
            <p:nvPr/>
          </p:nvGrpSpPr>
          <p:grpSpPr>
            <a:xfrm>
              <a:off x="12592822" y="2569418"/>
              <a:ext cx="2020817" cy="595299"/>
              <a:chOff x="11913580" y="2282342"/>
              <a:chExt cx="2020817" cy="429315"/>
            </a:xfrm>
          </p:grpSpPr>
          <p:cxnSp>
            <p:nvCxnSpPr>
              <p:cNvPr id="68" name="Straight Arrow Connector 67">
                <a:extLst>
                  <a:ext uri="{FF2B5EF4-FFF2-40B4-BE49-F238E27FC236}">
                    <a16:creationId xmlns:a16="http://schemas.microsoft.com/office/drawing/2014/main" id="{7A12BF36-A356-5D1B-638D-A70FB0CE5D7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913580" y="2282342"/>
                <a:ext cx="453500" cy="0"/>
              </a:xfrm>
              <a:prstGeom prst="straightConnector1">
                <a:avLst/>
              </a:prstGeom>
              <a:ln w="38100">
                <a:solidFill>
                  <a:srgbClr val="F3744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Arrow Connector 68">
                <a:extLst>
                  <a:ext uri="{FF2B5EF4-FFF2-40B4-BE49-F238E27FC236}">
                    <a16:creationId xmlns:a16="http://schemas.microsoft.com/office/drawing/2014/main" id="{C193FDB1-F884-2D08-3F17-321AF0BCF19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913580" y="2282342"/>
                <a:ext cx="0" cy="429315"/>
              </a:xfrm>
              <a:prstGeom prst="straightConnector1">
                <a:avLst/>
              </a:prstGeom>
              <a:ln w="38100">
                <a:solidFill>
                  <a:srgbClr val="F37440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Arrow Connector 69">
                <a:extLst>
                  <a:ext uri="{FF2B5EF4-FFF2-40B4-BE49-F238E27FC236}">
                    <a16:creationId xmlns:a16="http://schemas.microsoft.com/office/drawing/2014/main" id="{E7B1F3F3-F1D2-E19C-B44B-A6CDDB1D70E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913580" y="2697829"/>
                <a:ext cx="2020817" cy="0"/>
              </a:xfrm>
              <a:prstGeom prst="straightConnector1">
                <a:avLst/>
              </a:prstGeom>
              <a:ln w="38100">
                <a:solidFill>
                  <a:srgbClr val="F37440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456699ED-0EDB-50C2-ECE1-5D3990471F5F}"/>
                </a:ext>
              </a:extLst>
            </p:cNvPr>
            <p:cNvSpPr txBox="1"/>
            <p:nvPr/>
          </p:nvSpPr>
          <p:spPr>
            <a:xfrm>
              <a:off x="11711051" y="2568197"/>
              <a:ext cx="817853" cy="646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lr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: 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10400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2962783-2E44-E013-D219-90A1513DB103}"/>
              </a:ext>
            </a:extLst>
          </p:cNvPr>
          <p:cNvGrpSpPr/>
          <p:nvPr/>
        </p:nvGrpSpPr>
        <p:grpSpPr>
          <a:xfrm>
            <a:off x="9473013" y="2251446"/>
            <a:ext cx="1767940" cy="1298099"/>
            <a:chOff x="9275136" y="1818211"/>
            <a:chExt cx="1767940" cy="1298099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BF3D4DC5-30E2-2AFF-AD9C-27228D5F4807}"/>
                </a:ext>
              </a:extLst>
            </p:cNvPr>
            <p:cNvGrpSpPr/>
            <p:nvPr/>
          </p:nvGrpSpPr>
          <p:grpSpPr>
            <a:xfrm>
              <a:off x="9275136" y="1818211"/>
              <a:ext cx="1767940" cy="1298099"/>
              <a:chOff x="9570620" y="1849462"/>
              <a:chExt cx="1767940" cy="1298099"/>
            </a:xfrm>
          </p:grpSpPr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AD3DEE09-5BE8-842F-D744-73397F9DE26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570620" y="1849462"/>
                <a:ext cx="1767940" cy="0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3BEC16EC-BFDE-290A-2747-93B76EA8D3E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338560" y="1849462"/>
                <a:ext cx="0" cy="1298099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1360A620-848A-4816-6D66-8EBA9D91E21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654683" y="3147561"/>
                <a:ext cx="683877" cy="0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2195235-8362-5C56-0A5E-348C0EDBF48B}"/>
                </a:ext>
              </a:extLst>
            </p:cNvPr>
            <p:cNvSpPr txBox="1"/>
            <p:nvPr/>
          </p:nvSpPr>
          <p:spPr>
            <a:xfrm>
              <a:off x="10131571" y="2031914"/>
              <a:ext cx="817853" cy="646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lr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: 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10400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39FF7B92-911C-B0BF-C481-1B47CFFEBB46}"/>
              </a:ext>
            </a:extLst>
          </p:cNvPr>
          <p:cNvGrpSpPr/>
          <p:nvPr/>
        </p:nvGrpSpPr>
        <p:grpSpPr>
          <a:xfrm>
            <a:off x="5156223" y="2782164"/>
            <a:ext cx="1396604" cy="1186099"/>
            <a:chOff x="5156223" y="2037194"/>
            <a:chExt cx="1396604" cy="1186099"/>
          </a:xfrm>
        </p:grpSpPr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6732E9BE-BDD2-E5AC-88BE-0181D971A3E6}"/>
                </a:ext>
              </a:extLst>
            </p:cNvPr>
            <p:cNvGrpSpPr/>
            <p:nvPr/>
          </p:nvGrpSpPr>
          <p:grpSpPr>
            <a:xfrm>
              <a:off x="5156223" y="2037194"/>
              <a:ext cx="1396604" cy="1186099"/>
              <a:chOff x="6040565" y="2320975"/>
              <a:chExt cx="1396604" cy="846033"/>
            </a:xfrm>
          </p:grpSpPr>
          <p:cxnSp>
            <p:nvCxnSpPr>
              <p:cNvPr id="78" name="Straight Arrow Connector 77">
                <a:extLst>
                  <a:ext uri="{FF2B5EF4-FFF2-40B4-BE49-F238E27FC236}">
                    <a16:creationId xmlns:a16="http://schemas.microsoft.com/office/drawing/2014/main" id="{F671A948-198A-0F6A-9711-4DA06322F8D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40565" y="2320975"/>
                <a:ext cx="1396604" cy="0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Arrow Connector 78">
                <a:extLst>
                  <a:ext uri="{FF2B5EF4-FFF2-40B4-BE49-F238E27FC236}">
                    <a16:creationId xmlns:a16="http://schemas.microsoft.com/office/drawing/2014/main" id="{EDA4B07B-23B3-8485-C68A-216659207C3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040565" y="2320975"/>
                <a:ext cx="0" cy="846033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Arrow Connector 79">
                <a:extLst>
                  <a:ext uri="{FF2B5EF4-FFF2-40B4-BE49-F238E27FC236}">
                    <a16:creationId xmlns:a16="http://schemas.microsoft.com/office/drawing/2014/main" id="{9752E4DF-BFE3-4303-B3F5-7A2BB7A3103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65795" y="3144515"/>
                <a:ext cx="1371374" cy="0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86962E4-0AB5-1377-AF32-CCC9B77D39FE}"/>
                </a:ext>
              </a:extLst>
            </p:cNvPr>
            <p:cNvSpPr txBox="1"/>
            <p:nvPr/>
          </p:nvSpPr>
          <p:spPr>
            <a:xfrm>
              <a:off x="5227139" y="2231850"/>
              <a:ext cx="817853" cy="646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lr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: 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10400</a:t>
              </a:r>
            </a:p>
          </p:txBody>
        </p:sp>
      </p:grpSp>
      <p:sp>
        <p:nvSpPr>
          <p:cNvPr id="36" name="Rounded Rectangular Callout 35">
            <a:extLst>
              <a:ext uri="{FF2B5EF4-FFF2-40B4-BE49-F238E27FC236}">
                <a16:creationId xmlns:a16="http://schemas.microsoft.com/office/drawing/2014/main" id="{21CA86A7-360A-6674-50DD-08D1D000F0C5}"/>
              </a:ext>
            </a:extLst>
          </p:cNvPr>
          <p:cNvSpPr/>
          <p:nvPr/>
        </p:nvSpPr>
        <p:spPr>
          <a:xfrm>
            <a:off x="3870159" y="4640345"/>
            <a:ext cx="1785079" cy="755976"/>
          </a:xfrm>
          <a:prstGeom prst="wedgeRoundRectCallout">
            <a:avLst>
              <a:gd name="adj1" fmla="val 59263"/>
              <a:gd name="adj2" fmla="val -2207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>
                <a:solidFill>
                  <a:srgbClr val="FF0000"/>
                </a:solidFill>
              </a:rPr>
              <a:t>Uh No </a:t>
            </a:r>
          </a:p>
          <a:p>
            <a:r>
              <a:rPr lang="en-US" dirty="0">
                <a:solidFill>
                  <a:srgbClr val="FF0000"/>
                </a:solidFill>
              </a:rPr>
              <a:t>Infinite loop!!!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B05B5719-99FA-1961-3BA4-F1B2F2DFF650}"/>
              </a:ext>
            </a:extLst>
          </p:cNvPr>
          <p:cNvGrpSpPr/>
          <p:nvPr/>
        </p:nvGrpSpPr>
        <p:grpSpPr>
          <a:xfrm>
            <a:off x="7295144" y="598113"/>
            <a:ext cx="3697948" cy="1867036"/>
            <a:chOff x="8348144" y="1098426"/>
            <a:chExt cx="3697948" cy="1867036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42F8D63-E467-6410-184E-D4C8DB34F478}"/>
                </a:ext>
              </a:extLst>
            </p:cNvPr>
            <p:cNvSpPr txBox="1"/>
            <p:nvPr/>
          </p:nvSpPr>
          <p:spPr>
            <a:xfrm>
              <a:off x="8348144" y="1098426"/>
              <a:ext cx="3697948" cy="92333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Modifies the link register (</a:t>
              </a:r>
              <a:r>
                <a:rPr lang="en-US" dirty="0" err="1">
                  <a:solidFill>
                    <a:srgbClr val="FF0000"/>
                  </a:solidFill>
                </a:rPr>
                <a:t>lr</a:t>
              </a:r>
              <a:r>
                <a:rPr lang="en-US" dirty="0">
                  <a:solidFill>
                    <a:srgbClr val="FF0000"/>
                  </a:solidFill>
                </a:rPr>
                <a:t>), writing over main's return address  Cannot return to main()</a:t>
              </a: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DDA3F30A-54EC-BED2-3100-13218908D641}"/>
                </a:ext>
              </a:extLst>
            </p:cNvPr>
            <p:cNvCxnSpPr>
              <a:cxnSpLocks/>
            </p:cNvCxnSpPr>
            <p:nvPr/>
          </p:nvCxnSpPr>
          <p:spPr>
            <a:xfrm>
              <a:off x="11397825" y="2029974"/>
              <a:ext cx="212251" cy="935488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FD2B4DFD-6D9D-53EA-5F19-3067D098E93A}"/>
              </a:ext>
            </a:extLst>
          </p:cNvPr>
          <p:cNvCxnSpPr>
            <a:cxnSpLocks/>
          </p:cNvCxnSpPr>
          <p:nvPr/>
        </p:nvCxnSpPr>
        <p:spPr>
          <a:xfrm>
            <a:off x="6931272" y="4130331"/>
            <a:ext cx="0" cy="310177"/>
          </a:xfrm>
          <a:prstGeom prst="straightConnector1">
            <a:avLst/>
          </a:prstGeom>
          <a:ln w="38100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F33BF3C0-DA84-17B5-1265-F6622D296014}"/>
              </a:ext>
            </a:extLst>
          </p:cNvPr>
          <p:cNvCxnSpPr>
            <a:cxnSpLocks/>
          </p:cNvCxnSpPr>
          <p:nvPr/>
        </p:nvCxnSpPr>
        <p:spPr>
          <a:xfrm>
            <a:off x="6931272" y="2394029"/>
            <a:ext cx="0" cy="317015"/>
          </a:xfrm>
          <a:prstGeom prst="straightConnector1">
            <a:avLst/>
          </a:prstGeom>
          <a:ln w="38100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62F9CDFE-D8BC-2AC0-C57C-8DBEFF2593F5}"/>
              </a:ext>
            </a:extLst>
          </p:cNvPr>
          <p:cNvSpPr txBox="1"/>
          <p:nvPr/>
        </p:nvSpPr>
        <p:spPr>
          <a:xfrm>
            <a:off x="666559" y="5645465"/>
            <a:ext cx="296331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We need to preserve the </a:t>
            </a:r>
            <a:r>
              <a:rPr lang="en-US" dirty="0" err="1">
                <a:solidFill>
                  <a:srgbClr val="FF0000"/>
                </a:solidFill>
              </a:rPr>
              <a:t>lr</a:t>
            </a:r>
            <a:r>
              <a:rPr lang="en-US" dirty="0">
                <a:solidFill>
                  <a:srgbClr val="FF0000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660304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36" grpId="0" animBg="1"/>
    </p:bld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A20F9D-A687-2742-A471-69917228E3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087" y="417742"/>
            <a:ext cx="3100388" cy="715294"/>
          </a:xfrm>
        </p:spPr>
        <p:txBody>
          <a:bodyPr/>
          <a:lstStyle/>
          <a:p>
            <a:r>
              <a:rPr lang="en-US" dirty="0"/>
              <a:t>Understanding bl and </a:t>
            </a:r>
            <a:r>
              <a:rPr lang="en-US" dirty="0" err="1"/>
              <a:t>blx</a:t>
            </a:r>
            <a:r>
              <a:rPr lang="en-US" dirty="0"/>
              <a:t> - 3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7A44138-D76D-2949-9AFE-742BFE6A3C70}"/>
              </a:ext>
            </a:extLst>
          </p:cNvPr>
          <p:cNvSpPr/>
          <p:nvPr/>
        </p:nvSpPr>
        <p:spPr bwMode="auto">
          <a:xfrm>
            <a:off x="205087" y="1804200"/>
            <a:ext cx="2895301" cy="3230404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a(void)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return 0;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endParaRPr lang="en-US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dirty="0">
                <a:solidFill>
                  <a:schemeClr val="accent1"/>
                </a:solidFill>
                <a:effectLst/>
                <a:latin typeface="Menlo" panose="020B0609030804020204" pitchFamily="49" charset="0"/>
              </a:rPr>
              <a:t>int (*</a:t>
            </a:r>
            <a:r>
              <a:rPr lang="en-US" dirty="0" err="1">
                <a:solidFill>
                  <a:schemeClr val="accent1"/>
                </a:solidFill>
                <a:effectLst/>
                <a:latin typeface="Menlo" panose="020B0609030804020204" pitchFamily="49" charset="0"/>
              </a:rPr>
              <a:t>func</a:t>
            </a:r>
            <a:r>
              <a:rPr lang="en-US" dirty="0">
                <a:solidFill>
                  <a:schemeClr val="accent1"/>
                </a:solidFill>
                <a:effectLst/>
                <a:latin typeface="Menlo" panose="020B0609030804020204" pitchFamily="49" charset="0"/>
              </a:rPr>
              <a:t>)() = a;</a:t>
            </a:r>
          </a:p>
          <a:p>
            <a:endParaRPr lang="en-US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int main(void)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{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    (*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func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)();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    // not shown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895ABA7C-FD17-9462-3041-FEFCF57C8D68}"/>
              </a:ext>
            </a:extLst>
          </p:cNvPr>
          <p:cNvSpPr/>
          <p:nvPr/>
        </p:nvSpPr>
        <p:spPr bwMode="auto">
          <a:xfrm>
            <a:off x="3795869" y="194272"/>
            <a:ext cx="8067229" cy="6080760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   .data</a:t>
            </a:r>
          </a:p>
          <a:p>
            <a:r>
              <a:rPr lang="en-US" dirty="0" err="1">
                <a:solidFill>
                  <a:schemeClr val="accent1"/>
                </a:solidFill>
                <a:effectLst/>
                <a:latin typeface="Menlo" panose="020B0609030804020204" pitchFamily="49" charset="0"/>
              </a:rPr>
              <a:t>func</a:t>
            </a:r>
            <a:r>
              <a:rPr lang="en-US" dirty="0">
                <a:solidFill>
                  <a:schemeClr val="accent1"/>
                </a:solidFill>
                <a:effectLst/>
                <a:latin typeface="Menlo" panose="020B0609030804020204" pitchFamily="49" charset="0"/>
              </a:rPr>
              <a:t>:.word a </a:t>
            </a:r>
            <a:r>
              <a:rPr lang="en-US" i="1" dirty="0">
                <a:solidFill>
                  <a:srgbClr val="2C895B"/>
                </a:solidFill>
                <a:effectLst/>
                <a:latin typeface="Menlo" panose="020B0609030804020204" pitchFamily="49" charset="0"/>
              </a:rPr>
              <a:t>// </a:t>
            </a:r>
            <a:r>
              <a:rPr lang="en-US" i="1" dirty="0" err="1">
                <a:solidFill>
                  <a:srgbClr val="2C895B"/>
                </a:solidFill>
                <a:effectLst/>
                <a:latin typeface="Menlo" panose="020B0609030804020204" pitchFamily="49" charset="0"/>
              </a:rPr>
              <a:t>func</a:t>
            </a:r>
            <a:r>
              <a:rPr lang="en-US" i="1" dirty="0">
                <a:solidFill>
                  <a:srgbClr val="2C895B"/>
                </a:solidFill>
                <a:effectLst/>
                <a:latin typeface="Menlo" panose="020B0609030804020204" pitchFamily="49" charset="0"/>
              </a:rPr>
              <a:t> initialized with address of a()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   .text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.global a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.type   a, %function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equ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FP_OFF, 4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a: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mov     r0, 0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bx      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lr</a:t>
            </a:r>
            <a:endParaRPr lang="en-US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.size a, (. - a)</a:t>
            </a:r>
          </a:p>
          <a:p>
            <a:endParaRPr lang="en-US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.global main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.type   main, %function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equ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FP_OFF, 4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main: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dirty="0" err="1">
                <a:solidFill>
                  <a:schemeClr val="accent1"/>
                </a:solidFill>
                <a:effectLst/>
                <a:latin typeface="Menlo" panose="020B0609030804020204" pitchFamily="49" charset="0"/>
              </a:rPr>
              <a:t>ldr</a:t>
            </a:r>
            <a:r>
              <a:rPr lang="en-US" dirty="0">
                <a:solidFill>
                  <a:schemeClr val="accent1"/>
                </a:solidFill>
                <a:effectLst/>
                <a:latin typeface="Menlo" panose="020B0609030804020204" pitchFamily="49" charset="0"/>
              </a:rPr>
              <a:t>     r4, =</a:t>
            </a:r>
            <a:r>
              <a:rPr lang="en-US" dirty="0" err="1">
                <a:solidFill>
                  <a:schemeClr val="accent1"/>
                </a:solidFill>
                <a:effectLst/>
                <a:latin typeface="Menlo" panose="020B0609030804020204" pitchFamily="49" charset="0"/>
              </a:rPr>
              <a:t>func</a:t>
            </a:r>
            <a:r>
              <a:rPr lang="en-US" dirty="0">
                <a:solidFill>
                  <a:schemeClr val="accent1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i="1" dirty="0">
                <a:solidFill>
                  <a:srgbClr val="2C895B"/>
                </a:solidFill>
                <a:effectLst/>
                <a:latin typeface="Menlo" panose="020B0609030804020204" pitchFamily="49" charset="0"/>
              </a:rPr>
              <a:t>// load address of </a:t>
            </a:r>
            <a:r>
              <a:rPr lang="en-US" i="1" dirty="0" err="1">
                <a:solidFill>
                  <a:srgbClr val="2C895B"/>
                </a:solidFill>
                <a:effectLst/>
                <a:latin typeface="Menlo" panose="020B0609030804020204" pitchFamily="49" charset="0"/>
              </a:rPr>
              <a:t>func</a:t>
            </a:r>
            <a:r>
              <a:rPr lang="en-US" i="1" dirty="0">
                <a:solidFill>
                  <a:srgbClr val="2C895B"/>
                </a:solidFill>
                <a:effectLst/>
                <a:latin typeface="Menlo" panose="020B0609030804020204" pitchFamily="49" charset="0"/>
              </a:rPr>
              <a:t> in r4</a:t>
            </a:r>
            <a:endParaRPr lang="en-US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dirty="0" err="1">
                <a:solidFill>
                  <a:schemeClr val="accent1"/>
                </a:solidFill>
                <a:effectLst/>
                <a:latin typeface="Menlo" panose="020B0609030804020204" pitchFamily="49" charset="0"/>
              </a:rPr>
              <a:t>ldr</a:t>
            </a:r>
            <a:r>
              <a:rPr lang="en-US" dirty="0">
                <a:solidFill>
                  <a:schemeClr val="accent1"/>
                </a:solidFill>
                <a:effectLst/>
                <a:latin typeface="Menlo" panose="020B0609030804020204" pitchFamily="49" charset="0"/>
              </a:rPr>
              <a:t>     r4, [r4]     </a:t>
            </a:r>
            <a:r>
              <a:rPr lang="en-US" i="1" dirty="0">
                <a:solidFill>
                  <a:srgbClr val="2C895B"/>
                </a:solidFill>
                <a:effectLst/>
                <a:latin typeface="Menlo" panose="020B0609030804020204" pitchFamily="49" charset="0"/>
              </a:rPr>
              <a:t>// load contents of </a:t>
            </a:r>
            <a:r>
              <a:rPr lang="en-US" i="1" dirty="0" err="1">
                <a:solidFill>
                  <a:srgbClr val="2C895B"/>
                </a:solidFill>
                <a:effectLst/>
                <a:latin typeface="Menlo" panose="020B0609030804020204" pitchFamily="49" charset="0"/>
              </a:rPr>
              <a:t>func</a:t>
            </a:r>
            <a:r>
              <a:rPr lang="en-US" i="1" dirty="0">
                <a:solidFill>
                  <a:srgbClr val="2C895B"/>
                </a:solidFill>
                <a:effectLst/>
                <a:latin typeface="Menlo" panose="020B0609030804020204" pitchFamily="49" charset="0"/>
              </a:rPr>
              <a:t> in r4</a:t>
            </a:r>
            <a:endParaRPr lang="en-US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dirty="0" err="1">
                <a:solidFill>
                  <a:schemeClr val="accent1"/>
                </a:solidFill>
                <a:effectLst/>
                <a:latin typeface="Menlo" panose="020B0609030804020204" pitchFamily="49" charset="0"/>
              </a:rPr>
              <a:t>blx</a:t>
            </a:r>
            <a:r>
              <a:rPr lang="en-US" dirty="0">
                <a:solidFill>
                  <a:schemeClr val="accent1"/>
                </a:solidFill>
                <a:effectLst/>
                <a:latin typeface="Menlo" panose="020B0609030804020204" pitchFamily="49" charset="0"/>
              </a:rPr>
              <a:t>     r4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	     </a:t>
            </a:r>
            <a:r>
              <a:rPr lang="en-US" dirty="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// we lose the </a:t>
            </a:r>
            <a:r>
              <a:rPr lang="en-US" dirty="0" err="1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lr</a:t>
            </a:r>
            <a:r>
              <a:rPr lang="en-US" dirty="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 for main!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  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// not shown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   bx	     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lr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         </a:t>
            </a:r>
            <a:r>
              <a:rPr lang="en-US" dirty="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 // infinite loop!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4C3991-F6E3-3BDE-D7C5-E90F09B7C8AD}"/>
              </a:ext>
            </a:extLst>
          </p:cNvPr>
          <p:cNvSpPr txBox="1"/>
          <p:nvPr/>
        </p:nvSpPr>
        <p:spPr>
          <a:xfrm>
            <a:off x="400340" y="5439657"/>
            <a:ext cx="3106396" cy="923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But this has the same infinite loop problem when main() returns!</a:t>
            </a: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D669D8A0-11CF-76F4-EC51-008C290E5B98}"/>
              </a:ext>
            </a:extLst>
          </p:cNvPr>
          <p:cNvSpPr/>
          <p:nvPr/>
        </p:nvSpPr>
        <p:spPr>
          <a:xfrm>
            <a:off x="3506736" y="5892084"/>
            <a:ext cx="996436" cy="215153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2C0248-AE58-4DAB-1A7F-56717E016764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270642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/>
    </p:bld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49E7DB3-B7C1-F340-A06F-35BB20350E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527" y="418048"/>
            <a:ext cx="11435292" cy="464820"/>
          </a:xfrm>
        </p:spPr>
        <p:txBody>
          <a:bodyPr/>
          <a:lstStyle/>
          <a:p>
            <a:r>
              <a:rPr lang="en-US" sz="2800" dirty="0"/>
              <a:t>Preserving and Restoring Registers on the stack - 1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5B6F7F6-091C-6D48-AED7-D6FFE9FAB25E}"/>
              </a:ext>
            </a:extLst>
          </p:cNvPr>
          <p:cNvGrpSpPr/>
          <p:nvPr/>
        </p:nvGrpSpPr>
        <p:grpSpPr>
          <a:xfrm>
            <a:off x="6763088" y="4465914"/>
            <a:ext cx="4760137" cy="1974331"/>
            <a:chOff x="7273768" y="4277366"/>
            <a:chExt cx="4760137" cy="1974331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4836003-0A0C-AA47-B187-7B8230CBA8AB}"/>
                </a:ext>
              </a:extLst>
            </p:cNvPr>
            <p:cNvSpPr/>
            <p:nvPr/>
          </p:nvSpPr>
          <p:spPr>
            <a:xfrm>
              <a:off x="8097632" y="4660798"/>
              <a:ext cx="1852817" cy="312087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63ADD5A-9992-E846-ADFD-4B82B579022F}"/>
                </a:ext>
              </a:extLst>
            </p:cNvPr>
            <p:cNvSpPr/>
            <p:nvPr/>
          </p:nvSpPr>
          <p:spPr>
            <a:xfrm>
              <a:off x="8097632" y="4986578"/>
              <a:ext cx="1852817" cy="312087"/>
            </a:xfrm>
            <a:prstGeom prst="rect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D8DA662-97D7-4245-9B82-7DABF01C7E0C}"/>
                </a:ext>
              </a:extLst>
            </p:cNvPr>
            <p:cNvSpPr/>
            <p:nvPr/>
          </p:nvSpPr>
          <p:spPr>
            <a:xfrm>
              <a:off x="8097632" y="5292597"/>
              <a:ext cx="1852817" cy="312087"/>
            </a:xfrm>
            <a:prstGeom prst="rect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3466CDF-6C78-7944-908D-7EC2B8B6983E}"/>
                </a:ext>
              </a:extLst>
            </p:cNvPr>
            <p:cNvSpPr/>
            <p:nvPr/>
          </p:nvSpPr>
          <p:spPr>
            <a:xfrm>
              <a:off x="8097632" y="5607082"/>
              <a:ext cx="1852817" cy="312087"/>
            </a:xfrm>
            <a:prstGeom prst="rect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7BF86BF-3D96-8041-89F9-7645B4A622B1}"/>
                </a:ext>
              </a:extLst>
            </p:cNvPr>
            <p:cNvSpPr txBox="1"/>
            <p:nvPr/>
          </p:nvSpPr>
          <p:spPr>
            <a:xfrm>
              <a:off x="8292866" y="4277366"/>
              <a:ext cx="15183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high memory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14FB39B-B36E-6A4C-9F75-0FAFDE138319}"/>
                </a:ext>
              </a:extLst>
            </p:cNvPr>
            <p:cNvSpPr txBox="1"/>
            <p:nvPr/>
          </p:nvSpPr>
          <p:spPr>
            <a:xfrm>
              <a:off x="8227662" y="5867978"/>
              <a:ext cx="14285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low memory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DCAE846-C5B0-D246-92BB-4C8F21A70870}"/>
                </a:ext>
              </a:extLst>
            </p:cNvPr>
            <p:cNvSpPr/>
            <p:nvPr/>
          </p:nvSpPr>
          <p:spPr>
            <a:xfrm>
              <a:off x="7273768" y="4291753"/>
              <a:ext cx="4760137" cy="1959944"/>
            </a:xfrm>
            <a:prstGeom prst="rect">
              <a:avLst/>
            </a:prstGeom>
            <a:noFill/>
            <a:ln w="3492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7755EC3-E5A3-4943-93EB-ADD85C225A00}"/>
                </a:ext>
              </a:extLst>
            </p:cNvPr>
            <p:cNvSpPr txBox="1"/>
            <p:nvPr/>
          </p:nvSpPr>
          <p:spPr>
            <a:xfrm>
              <a:off x="9886079" y="5350957"/>
              <a:ext cx="157682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before</a:t>
              </a:r>
            </a:p>
            <a:p>
              <a:pPr algn="r"/>
              <a:r>
                <a:rPr lang="en-US" dirty="0"/>
                <a:t>stack pointer</a:t>
              </a:r>
            </a:p>
          </p:txBody>
        </p:sp>
        <p:sp>
          <p:nvSpPr>
            <p:cNvPr id="38" name="Left Arrow 37">
              <a:extLst>
                <a:ext uri="{FF2B5EF4-FFF2-40B4-BE49-F238E27FC236}">
                  <a16:creationId xmlns:a16="http://schemas.microsoft.com/office/drawing/2014/main" id="{13580749-6FDF-D54F-8DBC-2AB555E96DE0}"/>
                </a:ext>
              </a:extLst>
            </p:cNvPr>
            <p:cNvSpPr/>
            <p:nvPr/>
          </p:nvSpPr>
          <p:spPr>
            <a:xfrm>
              <a:off x="9966756" y="5508853"/>
              <a:ext cx="663388" cy="109410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5DA252C7-9234-C34B-BBC3-7C0683C8C015}"/>
              </a:ext>
            </a:extLst>
          </p:cNvPr>
          <p:cNvGrpSpPr/>
          <p:nvPr/>
        </p:nvGrpSpPr>
        <p:grpSpPr>
          <a:xfrm>
            <a:off x="1225619" y="5234214"/>
            <a:ext cx="4324930" cy="981476"/>
            <a:chOff x="698262" y="5203467"/>
            <a:chExt cx="4324930" cy="981476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CBE413D-2356-3A46-8C58-A8C7F5E5BCE2}"/>
                </a:ext>
              </a:extLst>
            </p:cNvPr>
            <p:cNvSpPr txBox="1"/>
            <p:nvPr/>
          </p:nvSpPr>
          <p:spPr>
            <a:xfrm>
              <a:off x="3977041" y="5276082"/>
              <a:ext cx="10461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F37440"/>
                  </a:solidFill>
                </a:rPr>
                <a:t>push{ }</a:t>
              </a:r>
            </a:p>
          </p:txBody>
        </p:sp>
        <p:sp>
          <p:nvSpPr>
            <p:cNvPr id="19" name="Left Arrow 18">
              <a:extLst>
                <a:ext uri="{FF2B5EF4-FFF2-40B4-BE49-F238E27FC236}">
                  <a16:creationId xmlns:a16="http://schemas.microsoft.com/office/drawing/2014/main" id="{0269DB95-B592-4849-8947-0F3E739A4ECF}"/>
                </a:ext>
              </a:extLst>
            </p:cNvPr>
            <p:cNvSpPr/>
            <p:nvPr/>
          </p:nvSpPr>
          <p:spPr>
            <a:xfrm rot="16200000">
              <a:off x="1484918" y="5400282"/>
              <a:ext cx="486199" cy="92570"/>
            </a:xfrm>
            <a:prstGeom prst="leftArrow">
              <a:avLst/>
            </a:prstGeom>
            <a:solidFill>
              <a:srgbClr val="F3753F"/>
            </a:solidFill>
            <a:ln>
              <a:solidFill>
                <a:srgbClr val="F375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Left Arrow 33">
              <a:extLst>
                <a:ext uri="{FF2B5EF4-FFF2-40B4-BE49-F238E27FC236}">
                  <a16:creationId xmlns:a16="http://schemas.microsoft.com/office/drawing/2014/main" id="{2987EE96-46E0-364B-985A-85F7B4704F44}"/>
                </a:ext>
              </a:extLst>
            </p:cNvPr>
            <p:cNvSpPr/>
            <p:nvPr/>
          </p:nvSpPr>
          <p:spPr>
            <a:xfrm rot="10800000">
              <a:off x="1414089" y="5703856"/>
              <a:ext cx="663388" cy="109410"/>
            </a:xfrm>
            <a:prstGeom prst="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9D7E45F-6CE3-1D4F-B52B-B1C80C2A922F}"/>
                </a:ext>
              </a:extLst>
            </p:cNvPr>
            <p:cNvSpPr txBox="1"/>
            <p:nvPr/>
          </p:nvSpPr>
          <p:spPr>
            <a:xfrm>
              <a:off x="698262" y="5538612"/>
              <a:ext cx="213663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37440"/>
                  </a:solidFill>
                </a:rPr>
                <a:t>after</a:t>
              </a:r>
              <a:r>
                <a:rPr lang="en-US" dirty="0"/>
                <a:t> </a:t>
              </a:r>
            </a:p>
            <a:p>
              <a:r>
                <a:rPr lang="en-US" dirty="0">
                  <a:solidFill>
                    <a:srgbClr val="F3753F"/>
                  </a:solidFill>
                </a:rPr>
                <a:t>stack pointer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F0D63BDB-2A2B-B54C-A573-DCEA037ADBAA}"/>
              </a:ext>
            </a:extLst>
          </p:cNvPr>
          <p:cNvGrpSpPr/>
          <p:nvPr/>
        </p:nvGrpSpPr>
        <p:grpSpPr>
          <a:xfrm>
            <a:off x="6797900" y="4602252"/>
            <a:ext cx="4168281" cy="1131822"/>
            <a:chOff x="6476343" y="4623644"/>
            <a:chExt cx="4168281" cy="113182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11E75AC-105B-2148-A0CD-E8340BBB5767}"/>
                </a:ext>
              </a:extLst>
            </p:cNvPr>
            <p:cNvSpPr txBox="1"/>
            <p:nvPr/>
          </p:nvSpPr>
          <p:spPr>
            <a:xfrm>
              <a:off x="6476343" y="5289248"/>
              <a:ext cx="8714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00B050"/>
                  </a:solidFill>
                </a:rPr>
                <a:t>pop{ }</a:t>
              </a:r>
            </a:p>
          </p:txBody>
        </p:sp>
        <p:sp>
          <p:nvSpPr>
            <p:cNvPr id="27" name="Left Arrow 26">
              <a:extLst>
                <a:ext uri="{FF2B5EF4-FFF2-40B4-BE49-F238E27FC236}">
                  <a16:creationId xmlns:a16="http://schemas.microsoft.com/office/drawing/2014/main" id="{04D5DD09-6BD4-E342-B32B-61CB8881B5FD}"/>
                </a:ext>
              </a:extLst>
            </p:cNvPr>
            <p:cNvSpPr/>
            <p:nvPr/>
          </p:nvSpPr>
          <p:spPr>
            <a:xfrm rot="5400000">
              <a:off x="9222334" y="5406663"/>
              <a:ext cx="576374" cy="121231"/>
            </a:xfrm>
            <a:prstGeom prst="leftArrow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B050"/>
                </a:solidFill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418BE9B-A1A7-5349-B0C9-7CB7B47B05B4}"/>
                </a:ext>
              </a:extLst>
            </p:cNvPr>
            <p:cNvSpPr txBox="1"/>
            <p:nvPr/>
          </p:nvSpPr>
          <p:spPr>
            <a:xfrm>
              <a:off x="9239528" y="4623644"/>
              <a:ext cx="140509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solidFill>
                    <a:srgbClr val="00B050"/>
                  </a:solidFill>
                </a:rPr>
                <a:t>after</a:t>
              </a:r>
              <a:r>
                <a:rPr lang="en-US" dirty="0"/>
                <a:t> </a:t>
              </a:r>
              <a:r>
                <a:rPr lang="en-US" dirty="0">
                  <a:solidFill>
                    <a:srgbClr val="00B050"/>
                  </a:solidFill>
                </a:rPr>
                <a:t>stack pointer</a:t>
              </a:r>
            </a:p>
          </p:txBody>
        </p:sp>
        <p:sp>
          <p:nvSpPr>
            <p:cNvPr id="40" name="Left Arrow 39">
              <a:extLst>
                <a:ext uri="{FF2B5EF4-FFF2-40B4-BE49-F238E27FC236}">
                  <a16:creationId xmlns:a16="http://schemas.microsoft.com/office/drawing/2014/main" id="{84F07458-338E-6C4B-A0ED-B3CA52575CAA}"/>
                </a:ext>
              </a:extLst>
            </p:cNvPr>
            <p:cNvSpPr/>
            <p:nvPr/>
          </p:nvSpPr>
          <p:spPr>
            <a:xfrm>
              <a:off x="9118212" y="5073415"/>
              <a:ext cx="663388" cy="109410"/>
            </a:xfrm>
            <a:prstGeom prst="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79C23B0C-0776-5344-BD49-727DF05C5DCD}"/>
              </a:ext>
            </a:extLst>
          </p:cNvPr>
          <p:cNvGrpSpPr/>
          <p:nvPr/>
        </p:nvGrpSpPr>
        <p:grpSpPr>
          <a:xfrm>
            <a:off x="682119" y="4502960"/>
            <a:ext cx="4986503" cy="1959944"/>
            <a:chOff x="154762" y="4472213"/>
            <a:chExt cx="4986503" cy="1959944"/>
          </a:xfrm>
        </p:grpSpPr>
        <p:sp>
          <p:nvSpPr>
            <p:cNvPr id="36" name="Left Arrow 35">
              <a:extLst>
                <a:ext uri="{FF2B5EF4-FFF2-40B4-BE49-F238E27FC236}">
                  <a16:creationId xmlns:a16="http://schemas.microsoft.com/office/drawing/2014/main" id="{4796CAEF-C164-5C4E-A5F2-F60B3B421056}"/>
                </a:ext>
              </a:extLst>
            </p:cNvPr>
            <p:cNvSpPr/>
            <p:nvPr/>
          </p:nvSpPr>
          <p:spPr>
            <a:xfrm rot="10800000">
              <a:off x="1463648" y="5083024"/>
              <a:ext cx="663388" cy="109410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B65E44E-5D2F-7F4B-A92E-FDAAAEA019A5}"/>
                </a:ext>
              </a:extLst>
            </p:cNvPr>
            <p:cNvSpPr txBox="1"/>
            <p:nvPr/>
          </p:nvSpPr>
          <p:spPr>
            <a:xfrm>
              <a:off x="485619" y="4672563"/>
              <a:ext cx="165832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before stack </a:t>
              </a:r>
            </a:p>
            <a:p>
              <a:r>
                <a:rPr lang="en-US" dirty="0">
                  <a:solidFill>
                    <a:schemeClr val="tx2"/>
                  </a:solidFill>
                </a:rPr>
                <a:t>pointer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B867C46-6D19-A44F-B8DB-6A40D311945E}"/>
                </a:ext>
              </a:extLst>
            </p:cNvPr>
            <p:cNvSpPr/>
            <p:nvPr/>
          </p:nvSpPr>
          <p:spPr>
            <a:xfrm>
              <a:off x="2145060" y="4858475"/>
              <a:ext cx="1852817" cy="312087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1757A3BB-8F09-054E-931D-97BE903A0887}"/>
                </a:ext>
              </a:extLst>
            </p:cNvPr>
            <p:cNvSpPr/>
            <p:nvPr/>
          </p:nvSpPr>
          <p:spPr>
            <a:xfrm>
              <a:off x="2145060" y="5181425"/>
              <a:ext cx="1852817" cy="312087"/>
            </a:xfrm>
            <a:prstGeom prst="rect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1518CCFE-FD09-8544-B4CA-934838A0FE40}"/>
                </a:ext>
              </a:extLst>
            </p:cNvPr>
            <p:cNvSpPr/>
            <p:nvPr/>
          </p:nvSpPr>
          <p:spPr>
            <a:xfrm>
              <a:off x="2145060" y="5487444"/>
              <a:ext cx="1852817" cy="312087"/>
            </a:xfrm>
            <a:prstGeom prst="rect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2D853AED-9961-AC4D-A1A3-D4EE197C33BD}"/>
                </a:ext>
              </a:extLst>
            </p:cNvPr>
            <p:cNvSpPr/>
            <p:nvPr/>
          </p:nvSpPr>
          <p:spPr>
            <a:xfrm>
              <a:off x="2145060" y="5801929"/>
              <a:ext cx="1852817" cy="312087"/>
            </a:xfrm>
            <a:prstGeom prst="rect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7C8ACC33-048D-1F43-98A9-C51F3826805C}"/>
                </a:ext>
              </a:extLst>
            </p:cNvPr>
            <p:cNvSpPr txBox="1"/>
            <p:nvPr/>
          </p:nvSpPr>
          <p:spPr>
            <a:xfrm>
              <a:off x="2340294" y="4472213"/>
              <a:ext cx="15183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high memory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049265E6-E428-C74C-8EC8-73593DC385CF}"/>
                </a:ext>
              </a:extLst>
            </p:cNvPr>
            <p:cNvSpPr txBox="1"/>
            <p:nvPr/>
          </p:nvSpPr>
          <p:spPr>
            <a:xfrm>
              <a:off x="2275090" y="6062825"/>
              <a:ext cx="14285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low memory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CE234BB9-B46B-2443-B531-F1A38A0407E3}"/>
                </a:ext>
              </a:extLst>
            </p:cNvPr>
            <p:cNvSpPr/>
            <p:nvPr/>
          </p:nvSpPr>
          <p:spPr>
            <a:xfrm>
              <a:off x="154762" y="4472213"/>
              <a:ext cx="4986503" cy="1959944"/>
            </a:xfrm>
            <a:prstGeom prst="rect">
              <a:avLst/>
            </a:prstGeom>
            <a:noFill/>
            <a:ln w="3492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7DFEF8C4-9430-2048-A593-141B4FFF60D5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6A31BE1-598C-91D6-7754-E9031F53EB6C}"/>
              </a:ext>
            </a:extLst>
          </p:cNvPr>
          <p:cNvGrpSpPr/>
          <p:nvPr/>
        </p:nvGrpSpPr>
        <p:grpSpPr>
          <a:xfrm>
            <a:off x="2661999" y="5213130"/>
            <a:ext cx="1852818" cy="623534"/>
            <a:chOff x="2940598" y="7044872"/>
            <a:chExt cx="1852818" cy="623534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3DEDC9B4-FAEE-36B6-2EBC-3A351159AB2D}"/>
                </a:ext>
              </a:extLst>
            </p:cNvPr>
            <p:cNvSpPr/>
            <p:nvPr/>
          </p:nvSpPr>
          <p:spPr>
            <a:xfrm>
              <a:off x="2940599" y="7044872"/>
              <a:ext cx="1852817" cy="312087"/>
            </a:xfrm>
            <a:prstGeom prst="rect">
              <a:avLst/>
            </a:prstGeom>
            <a:solidFill>
              <a:srgbClr val="F3753F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registers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E6B496BE-06E3-2796-36A8-DB72775BAD13}"/>
                </a:ext>
              </a:extLst>
            </p:cNvPr>
            <p:cNvSpPr/>
            <p:nvPr/>
          </p:nvSpPr>
          <p:spPr>
            <a:xfrm>
              <a:off x="2940598" y="7356319"/>
              <a:ext cx="1852817" cy="312087"/>
            </a:xfrm>
            <a:prstGeom prst="rect">
              <a:avLst/>
            </a:prstGeom>
            <a:solidFill>
              <a:srgbClr val="F3753F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registers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6113CD5C-5266-B732-551D-5424656C1C73}"/>
              </a:ext>
            </a:extLst>
          </p:cNvPr>
          <p:cNvGrpSpPr/>
          <p:nvPr/>
        </p:nvGrpSpPr>
        <p:grpSpPr>
          <a:xfrm>
            <a:off x="7573460" y="5164903"/>
            <a:ext cx="1852818" cy="623534"/>
            <a:chOff x="2940598" y="7044872"/>
            <a:chExt cx="1852818" cy="623534"/>
          </a:xfrm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E668586B-26E5-4D8E-E369-982E0C23AD4D}"/>
                </a:ext>
              </a:extLst>
            </p:cNvPr>
            <p:cNvSpPr/>
            <p:nvPr/>
          </p:nvSpPr>
          <p:spPr>
            <a:xfrm>
              <a:off x="2940599" y="7044872"/>
              <a:ext cx="1852817" cy="312087"/>
            </a:xfrm>
            <a:prstGeom prst="rect">
              <a:avLst/>
            </a:prstGeom>
            <a:solidFill>
              <a:srgbClr val="F3753F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registers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5815D89E-86D5-EDB5-E769-9B4264C1AE19}"/>
                </a:ext>
              </a:extLst>
            </p:cNvPr>
            <p:cNvSpPr/>
            <p:nvPr/>
          </p:nvSpPr>
          <p:spPr>
            <a:xfrm>
              <a:off x="2940598" y="7356319"/>
              <a:ext cx="1852817" cy="312087"/>
            </a:xfrm>
            <a:prstGeom prst="rect">
              <a:avLst/>
            </a:prstGeom>
            <a:solidFill>
              <a:srgbClr val="F3753F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registers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7076A2FF-F2D9-5650-4E24-D838B9A96DD1}"/>
              </a:ext>
            </a:extLst>
          </p:cNvPr>
          <p:cNvGrpSpPr/>
          <p:nvPr/>
        </p:nvGrpSpPr>
        <p:grpSpPr>
          <a:xfrm>
            <a:off x="7579100" y="5149219"/>
            <a:ext cx="1859932" cy="622108"/>
            <a:chOff x="7394475" y="7228585"/>
            <a:chExt cx="1859932" cy="622108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7123E72E-9BD7-E41C-BA22-8A63894A9424}"/>
                </a:ext>
              </a:extLst>
            </p:cNvPr>
            <p:cNvSpPr/>
            <p:nvPr/>
          </p:nvSpPr>
          <p:spPr>
            <a:xfrm>
              <a:off x="7401590" y="7228585"/>
              <a:ext cx="1852817" cy="312087"/>
            </a:xfrm>
            <a:prstGeom prst="rect">
              <a:avLst/>
            </a:prstGeom>
            <a:pattFill prst="smConfetti">
              <a:fgClr>
                <a:srgbClr val="F3753F"/>
              </a:fgClr>
              <a:bgClr>
                <a:schemeClr val="bg1"/>
              </a:bgClr>
            </a:patt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3753F"/>
                  </a:solidFill>
                </a:rPr>
                <a:t>registers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C794E209-B699-6303-9366-730BBB01D2F5}"/>
                </a:ext>
              </a:extLst>
            </p:cNvPr>
            <p:cNvSpPr/>
            <p:nvPr/>
          </p:nvSpPr>
          <p:spPr>
            <a:xfrm>
              <a:off x="7394475" y="7538606"/>
              <a:ext cx="1852817" cy="312087"/>
            </a:xfrm>
            <a:prstGeom prst="rect">
              <a:avLst/>
            </a:prstGeom>
            <a:pattFill prst="smConfetti">
              <a:fgClr>
                <a:srgbClr val="F3753F"/>
              </a:fgClr>
              <a:bgClr>
                <a:schemeClr val="bg1"/>
              </a:bgClr>
            </a:patt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3753F"/>
                  </a:solidFill>
                </a:rPr>
                <a:t>registers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8468FC4D-C537-49BA-0353-A72D30D8E852}"/>
              </a:ext>
            </a:extLst>
          </p:cNvPr>
          <p:cNvSpPr txBox="1"/>
          <p:nvPr/>
        </p:nvSpPr>
        <p:spPr>
          <a:xfrm>
            <a:off x="429487" y="4094385"/>
            <a:ext cx="57038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push (multiple register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</a:t>
            </a:r>
            <a:r>
              <a:rPr lang="en-US" sz="2000" dirty="0">
                <a:solidFill>
                  <a:schemeClr val="accent1"/>
                </a:solidFill>
              </a:rPr>
              <a:t> to memory operation)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4B47C8-C6D3-6BCD-CBC1-F10B124F47AB}"/>
              </a:ext>
            </a:extLst>
          </p:cNvPr>
          <p:cNvSpPr txBox="1"/>
          <p:nvPr/>
        </p:nvSpPr>
        <p:spPr>
          <a:xfrm>
            <a:off x="6171177" y="4062334"/>
            <a:ext cx="60019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push (multiple register </a:t>
            </a:r>
            <a:r>
              <a:rPr lang="en-US" sz="20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ldr</a:t>
            </a:r>
            <a:r>
              <a:rPr lang="en-US" sz="2000" dirty="0">
                <a:solidFill>
                  <a:schemeClr val="accent1"/>
                </a:solidFill>
              </a:rPr>
              <a:t> from memory operation)</a:t>
            </a:r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CABD404C-D91E-369F-7ED2-76A5D8627914}"/>
              </a:ext>
            </a:extLst>
          </p:cNvPr>
          <p:cNvGraphicFramePr>
            <a:graphicFrameLocks noGrp="1"/>
          </p:cNvGraphicFramePr>
          <p:nvPr/>
        </p:nvGraphicFramePr>
        <p:xfrm>
          <a:off x="639114" y="1335496"/>
          <a:ext cx="10997877" cy="2218555"/>
        </p:xfrm>
        <a:graphic>
          <a:graphicData uri="http://schemas.openxmlformats.org/drawingml/2006/table">
            <a:tbl>
              <a:tblPr firstRow="1" firstCol="1" bandRow="1"/>
              <a:tblGrid>
                <a:gridCol w="25956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14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699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97082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6772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i="1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Operation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i="1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Pseudo Instruction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i="1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Operation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75414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dirty="0">
                          <a:solidFill>
                            <a:srgbClr val="0070C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Push registers </a:t>
                      </a:r>
                      <a:r>
                        <a:rPr lang="en-US" sz="2200" dirty="0">
                          <a:solidFill>
                            <a:srgbClr val="C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Function Entry</a:t>
                      </a:r>
                      <a:endParaRPr lang="en-US" sz="2200" dirty="0">
                        <a:solidFill>
                          <a:srgbClr val="C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0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dirty="0"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push</a:t>
                      </a:r>
                      <a:endParaRPr lang="en-US" sz="2200" dirty="0">
                        <a:solidFill>
                          <a:schemeClr val="tx2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68580" marR="68580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i="1" dirty="0"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{reg list}</a:t>
                      </a:r>
                    </a:p>
                  </a:txBody>
                  <a:tcPr marL="0" marR="0" marT="36830" marB="3683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dirty="0" err="1"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sp</a:t>
                      </a:r>
                      <a:r>
                        <a:rPr lang="en-US" sz="2200" dirty="0"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2200" dirty="0"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  <a:sym typeface="Wingdings"/>
                        </a:rPr>
                        <a:t>=</a:t>
                      </a:r>
                      <a:r>
                        <a:rPr lang="en-US" sz="2200" dirty="0"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2200" dirty="0" err="1"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sp</a:t>
                      </a:r>
                      <a:r>
                        <a:rPr lang="en-US" sz="2200" dirty="0"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 – 4 × #registers</a:t>
                      </a:r>
                      <a:br>
                        <a:rPr lang="en-US" sz="2200" dirty="0"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</a:br>
                      <a:r>
                        <a:rPr lang="en-US" sz="2200" dirty="0"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Copy registers to</a:t>
                      </a:r>
                      <a:r>
                        <a:rPr lang="en-US" sz="2200" baseline="0" dirty="0"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 mem[</a:t>
                      </a:r>
                      <a:r>
                        <a:rPr lang="en-US" sz="2200" baseline="0" dirty="0" err="1"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sp</a:t>
                      </a:r>
                      <a:r>
                        <a:rPr lang="en-US" sz="2200" baseline="0" dirty="0"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]</a:t>
                      </a:r>
                      <a:endParaRPr lang="en-US" sz="2200" dirty="0">
                        <a:solidFill>
                          <a:schemeClr val="tx2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68580" marR="68580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75414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1" dirty="0">
                          <a:solidFill>
                            <a:srgbClr val="0070C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Pop registers </a:t>
                      </a:r>
                      <a:r>
                        <a:rPr lang="en-US" sz="2200" dirty="0">
                          <a:solidFill>
                            <a:srgbClr val="C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Function Exit</a:t>
                      </a:r>
                      <a:endParaRPr lang="en-US" sz="2200" dirty="0">
                        <a:solidFill>
                          <a:srgbClr val="C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0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dirty="0"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pop</a:t>
                      </a:r>
                      <a:endParaRPr lang="en-US" sz="2200" dirty="0">
                        <a:solidFill>
                          <a:schemeClr val="tx2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68580" marR="68580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i="1" dirty="0"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{reg list}</a:t>
                      </a:r>
                      <a:endParaRPr lang="en-US" sz="2200" dirty="0">
                        <a:solidFill>
                          <a:schemeClr val="tx2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0" marR="0" marT="36830" marB="3683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dirty="0"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Copy mem[</a:t>
                      </a:r>
                      <a:r>
                        <a:rPr lang="en-US" sz="2200" dirty="0" err="1"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sp</a:t>
                      </a:r>
                      <a:r>
                        <a:rPr lang="en-US" sz="2200" dirty="0"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] to registers, </a:t>
                      </a:r>
                      <a:br>
                        <a:rPr lang="en-US" sz="2200" dirty="0"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</a:br>
                      <a:r>
                        <a:rPr lang="en-US" sz="2200" dirty="0" err="1"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sp</a:t>
                      </a:r>
                      <a:r>
                        <a:rPr lang="en-US" sz="2200" dirty="0"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2200" dirty="0"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  <a:sym typeface="Wingdings"/>
                        </a:rPr>
                        <a:t>=</a:t>
                      </a:r>
                      <a:r>
                        <a:rPr lang="en-US" sz="2200" dirty="0"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2200" dirty="0" err="1"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sp</a:t>
                      </a:r>
                      <a:r>
                        <a:rPr lang="en-US" sz="2200" dirty="0"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 + 4 × #registers</a:t>
                      </a:r>
                      <a:endParaRPr lang="en-US" sz="2200" dirty="0">
                        <a:solidFill>
                          <a:schemeClr val="tx2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68580" marR="68580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35996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8" grpId="0"/>
      <p:bldP spid="14" grpId="0"/>
    </p:bld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49E7DB3-B7C1-F340-A06F-35BB20350E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486" y="555276"/>
            <a:ext cx="11435292" cy="464820"/>
          </a:xfrm>
        </p:spPr>
        <p:txBody>
          <a:bodyPr/>
          <a:lstStyle/>
          <a:p>
            <a:r>
              <a:rPr lang="en-US" sz="2800" dirty="0"/>
              <a:t>Preserving and Restoring Registers on the Stack - 2</a:t>
            </a:r>
            <a:br>
              <a:rPr lang="en-US" sz="2800" dirty="0"/>
            </a:br>
            <a:endParaRPr lang="en-US" sz="2800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E8540EF-C10A-D44F-B263-5C74B2C9E0DF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04800" y="3160606"/>
            <a:ext cx="11510682" cy="3586225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F3744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{reg list} </a:t>
            </a:r>
            <a:r>
              <a:rPr lang="en-US" sz="2000" dirty="0">
                <a:cs typeface="Courier New" panose="02070309020205020404" pitchFamily="49" charset="0"/>
              </a:rPr>
              <a:t>is a </a:t>
            </a:r>
            <a:r>
              <a:rPr lang="en-US" sz="2000" b="1" dirty="0">
                <a:solidFill>
                  <a:schemeClr val="accent1"/>
                </a:solidFill>
                <a:cs typeface="Courier New" panose="02070309020205020404" pitchFamily="49" charset="0"/>
              </a:rPr>
              <a:t>list of registers </a:t>
            </a:r>
            <a:r>
              <a:rPr lang="en-US" sz="2000" dirty="0">
                <a:solidFill>
                  <a:schemeClr val="accent1"/>
                </a:solidFill>
                <a:cs typeface="Courier New" panose="02070309020205020404" pitchFamily="49" charset="0"/>
              </a:rPr>
              <a:t>in </a:t>
            </a:r>
            <a:r>
              <a:rPr lang="en-US" sz="2000" b="1" dirty="0">
                <a:solidFill>
                  <a:schemeClr val="accent1"/>
                </a:solidFill>
                <a:cs typeface="Courier New" panose="02070309020205020404" pitchFamily="49" charset="0"/>
              </a:rPr>
              <a:t>numerically increasing order, left to right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push </a:t>
            </a:r>
            <a:r>
              <a:rPr lang="en-US" sz="20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{r4-r10, </a:t>
            </a:r>
            <a:r>
              <a:rPr lang="en-US" sz="2000" dirty="0" err="1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sz="20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000" dirty="0" err="1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lr</a:t>
            </a:r>
            <a:r>
              <a:rPr lang="en-US" sz="20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   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sz="2000" i="1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is r11, </a:t>
            </a:r>
            <a:r>
              <a:rPr lang="en-US" sz="2000" i="1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lr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is r14</a:t>
            </a:r>
          </a:p>
          <a:p>
            <a:r>
              <a:rPr lang="en-US" sz="2000" dirty="0">
                <a:cs typeface="Courier New" panose="02070309020205020404" pitchFamily="49" charset="0"/>
              </a:rPr>
              <a:t>Registers </a:t>
            </a:r>
            <a:r>
              <a:rPr lang="en-US" sz="2000" dirty="0">
                <a:solidFill>
                  <a:srgbClr val="FF0000"/>
                </a:solidFill>
                <a:cs typeface="Courier New" panose="02070309020205020404" pitchFamily="49" charset="0"/>
              </a:rPr>
              <a:t>cannot be</a:t>
            </a:r>
            <a:r>
              <a:rPr lang="en-US" sz="2000" dirty="0">
                <a:cs typeface="Courier New" panose="02070309020205020404" pitchFamily="49" charset="0"/>
              </a:rPr>
              <a:t>: </a:t>
            </a:r>
          </a:p>
          <a:p>
            <a:pPr marL="811212" lvl="1" indent="-457200">
              <a:buFont typeface="+mj-lt"/>
              <a:buAutoNum type="arabicPeriod"/>
            </a:pPr>
            <a:r>
              <a:rPr lang="en-US" sz="2000" dirty="0">
                <a:cs typeface="Courier New" panose="02070309020205020404" pitchFamily="49" charset="0"/>
              </a:rPr>
              <a:t>duplicated in the list</a:t>
            </a:r>
          </a:p>
          <a:p>
            <a:pPr marL="811212" lvl="1" indent="-457200">
              <a:buFont typeface="+mj-lt"/>
              <a:buAutoNum type="arabicPeriod"/>
            </a:pPr>
            <a:r>
              <a:rPr lang="en-US" sz="2000" dirty="0">
                <a:cs typeface="Courier New" panose="02070309020205020404" pitchFamily="49" charset="0"/>
              </a:rPr>
              <a:t>listed out of increasing numeric order (left to right)</a:t>
            </a:r>
          </a:p>
          <a:p>
            <a:r>
              <a:rPr lang="en-US" sz="2000" dirty="0">
                <a:cs typeface="Courier New" panose="02070309020205020404" pitchFamily="49" charset="0"/>
              </a:rPr>
              <a:t>Register ranges can be specified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{r4, r5, r8-r10, </a:t>
            </a:r>
            <a:r>
              <a:rPr lang="en-US" sz="2000" dirty="0" err="1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sz="20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000" dirty="0" err="1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lr</a:t>
            </a:r>
            <a:r>
              <a:rPr lang="en-US" sz="20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2000" b="1" dirty="0">
                <a:solidFill>
                  <a:srgbClr val="FF0000"/>
                </a:solidFill>
                <a:cs typeface="Consolas" panose="020B0609020204030204" pitchFamily="49" charset="0"/>
              </a:rPr>
              <a:t>Never!</a:t>
            </a:r>
            <a:r>
              <a:rPr lang="en-US" sz="2000" dirty="0">
                <a:solidFill>
                  <a:schemeClr val="accent1"/>
                </a:solidFill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push/pop r12, r13, or r15</a:t>
            </a:r>
          </a:p>
          <a:p>
            <a:pPr lvl="1"/>
            <a:r>
              <a:rPr lang="en-US" sz="2000" dirty="0">
                <a:cs typeface="Consolas" panose="020B0609020204030204" pitchFamily="49" charset="0"/>
              </a:rPr>
              <a:t>the top two registers on the stack must always be </a:t>
            </a:r>
            <a:r>
              <a:rPr lang="en-US" sz="20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0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lr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>
                <a:solidFill>
                  <a:srgbClr val="2C895B"/>
                </a:solidFill>
                <a:cs typeface="Consolas" panose="020B0609020204030204" pitchFamily="49" charset="0"/>
              </a:rPr>
              <a:t>// ARM function spec – later slides</a:t>
            </a:r>
          </a:p>
        </p:txBody>
      </p:sp>
      <p:graphicFrame>
        <p:nvGraphicFramePr>
          <p:cNvPr id="49" name="Table 48">
            <a:extLst>
              <a:ext uri="{FF2B5EF4-FFF2-40B4-BE49-F238E27FC236}">
                <a16:creationId xmlns:a16="http://schemas.microsoft.com/office/drawing/2014/main" id="{B46F1E4F-D163-AC49-A10F-6E8CA561AFAE}"/>
              </a:ext>
            </a:extLst>
          </p:cNvPr>
          <p:cNvGraphicFramePr>
            <a:graphicFrameLocks noGrp="1"/>
          </p:cNvGraphicFramePr>
          <p:nvPr/>
        </p:nvGraphicFramePr>
        <p:xfrm>
          <a:off x="597060" y="875400"/>
          <a:ext cx="10997877" cy="2218555"/>
        </p:xfrm>
        <a:graphic>
          <a:graphicData uri="http://schemas.openxmlformats.org/drawingml/2006/table">
            <a:tbl>
              <a:tblPr firstRow="1" firstCol="1" bandRow="1"/>
              <a:tblGrid>
                <a:gridCol w="25956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14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699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97082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6772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i="1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Operation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i="1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Pseudo Instruction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i="1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Operation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75414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dirty="0">
                          <a:solidFill>
                            <a:srgbClr val="0070C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Push registers </a:t>
                      </a:r>
                      <a:r>
                        <a:rPr lang="en-US" sz="2200" dirty="0">
                          <a:solidFill>
                            <a:srgbClr val="C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Function Entry</a:t>
                      </a:r>
                      <a:endParaRPr lang="en-US" sz="2200" dirty="0">
                        <a:solidFill>
                          <a:srgbClr val="C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0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dirty="0"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push</a:t>
                      </a:r>
                      <a:endParaRPr lang="en-US" sz="2200" dirty="0">
                        <a:solidFill>
                          <a:schemeClr val="tx2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68580" marR="68580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i="1" dirty="0"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{reg list}</a:t>
                      </a:r>
                    </a:p>
                  </a:txBody>
                  <a:tcPr marL="0" marR="0" marT="36830" marB="3683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dirty="0" err="1"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sp</a:t>
                      </a:r>
                      <a:r>
                        <a:rPr lang="en-US" sz="2200" dirty="0"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2200" dirty="0"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  <a:sym typeface="Wingdings"/>
                        </a:rPr>
                        <a:t>=</a:t>
                      </a:r>
                      <a:r>
                        <a:rPr lang="en-US" sz="2200" dirty="0"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2200" dirty="0" err="1"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sp</a:t>
                      </a:r>
                      <a:r>
                        <a:rPr lang="en-US" sz="2200" dirty="0"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 – 4 × #registers</a:t>
                      </a:r>
                      <a:br>
                        <a:rPr lang="en-US" sz="2200" dirty="0"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</a:br>
                      <a:r>
                        <a:rPr lang="en-US" sz="2200" dirty="0"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Copy registers to</a:t>
                      </a:r>
                      <a:r>
                        <a:rPr lang="en-US" sz="2200" baseline="0" dirty="0"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 mem[</a:t>
                      </a:r>
                      <a:r>
                        <a:rPr lang="en-US" sz="2200" baseline="0" dirty="0" err="1"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sp</a:t>
                      </a:r>
                      <a:r>
                        <a:rPr lang="en-US" sz="2200" baseline="0" dirty="0"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]</a:t>
                      </a:r>
                      <a:endParaRPr lang="en-US" sz="2200" dirty="0">
                        <a:solidFill>
                          <a:schemeClr val="tx2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68580" marR="68580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75414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1" dirty="0">
                          <a:solidFill>
                            <a:srgbClr val="0070C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Pop registers </a:t>
                      </a:r>
                      <a:r>
                        <a:rPr lang="en-US" sz="2200" dirty="0">
                          <a:solidFill>
                            <a:srgbClr val="C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Function Exit</a:t>
                      </a:r>
                      <a:endParaRPr lang="en-US" sz="2200" dirty="0">
                        <a:solidFill>
                          <a:srgbClr val="C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0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dirty="0"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pop</a:t>
                      </a:r>
                      <a:endParaRPr lang="en-US" sz="2200" dirty="0">
                        <a:solidFill>
                          <a:schemeClr val="tx2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68580" marR="68580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i="1" dirty="0"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{reg list}</a:t>
                      </a:r>
                      <a:endParaRPr lang="en-US" sz="2200" dirty="0">
                        <a:solidFill>
                          <a:schemeClr val="tx2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0" marR="0" marT="36830" marB="3683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dirty="0"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Copy mem[</a:t>
                      </a:r>
                      <a:r>
                        <a:rPr lang="en-US" sz="2200" dirty="0" err="1"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sp</a:t>
                      </a:r>
                      <a:r>
                        <a:rPr lang="en-US" sz="2200" dirty="0"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] to registers, </a:t>
                      </a:r>
                      <a:br>
                        <a:rPr lang="en-US" sz="2200" dirty="0"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</a:br>
                      <a:r>
                        <a:rPr lang="en-US" sz="2200" dirty="0" err="1"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sp</a:t>
                      </a:r>
                      <a:r>
                        <a:rPr lang="en-US" sz="2200" dirty="0"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2200" dirty="0"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  <a:sym typeface="Wingdings"/>
                        </a:rPr>
                        <a:t>=</a:t>
                      </a:r>
                      <a:r>
                        <a:rPr lang="en-US" sz="2200" dirty="0"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2200" dirty="0" err="1"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sp</a:t>
                      </a:r>
                      <a:r>
                        <a:rPr lang="en-US" sz="2200" dirty="0"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 + 4 × #registers</a:t>
                      </a:r>
                      <a:endParaRPr lang="en-US" sz="2200" dirty="0">
                        <a:solidFill>
                          <a:schemeClr val="tx2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68580" marR="68580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4FC969FC-69E2-5442-8E07-98362877DA91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257516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BBFE0-C2A1-AD43-AB2F-13E18D5BD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0" y="119999"/>
            <a:ext cx="11686579" cy="492029"/>
          </a:xfrm>
        </p:spPr>
        <p:txBody>
          <a:bodyPr/>
          <a:lstStyle/>
          <a:p>
            <a:r>
              <a:rPr lang="en-US" dirty="0" err="1"/>
              <a:t>sizeof</a:t>
            </a:r>
            <a:r>
              <a:rPr lang="en-US" dirty="0"/>
              <a:t>(): Variable Size (number of bytes) </a:t>
            </a:r>
            <a:r>
              <a:rPr lang="en-US" i="1" u="sng" dirty="0"/>
              <a:t>Operator</a:t>
            </a:r>
            <a:endParaRPr lang="en-US" u="sn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88C45A-850C-7A48-9676-87A0788A091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79993" y="1776294"/>
            <a:ext cx="10464476" cy="4533532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2400" b="1" dirty="0" err="1">
                <a:solidFill>
                  <a:srgbClr val="FF0000"/>
                </a:solidFill>
              </a:rPr>
              <a:t>sizeof</a:t>
            </a:r>
            <a:r>
              <a:rPr lang="en-US" sz="2400" b="1" dirty="0">
                <a:solidFill>
                  <a:srgbClr val="FF0000"/>
                </a:solidFill>
              </a:rPr>
              <a:t>() </a:t>
            </a:r>
            <a:r>
              <a:rPr lang="en-US" sz="2400" b="1" u="sng" dirty="0">
                <a:solidFill>
                  <a:schemeClr val="accent1"/>
                </a:solidFill>
              </a:rPr>
              <a:t>operator</a:t>
            </a:r>
            <a:r>
              <a:rPr lang="en-US" sz="2400" b="1" dirty="0">
                <a:solidFill>
                  <a:srgbClr val="0070C0"/>
                </a:solidFill>
              </a:rPr>
              <a:t> returns a value of type </a:t>
            </a:r>
            <a:r>
              <a:rPr lang="en-US" sz="2400" b="1" dirty="0" err="1">
                <a:solidFill>
                  <a:srgbClr val="FF0000"/>
                </a:solidFill>
              </a:rPr>
              <a:t>size_t</a:t>
            </a:r>
            <a:r>
              <a:rPr lang="en-US" sz="2400" dirty="0">
                <a:solidFill>
                  <a:srgbClr val="FF0000"/>
                </a:solidFill>
              </a:rPr>
              <a:t>:</a:t>
            </a:r>
          </a:p>
          <a:p>
            <a:pPr marL="0" indent="0">
              <a:buNone/>
            </a:pPr>
            <a:r>
              <a:rPr lang="en-US" sz="2400" b="1" dirty="0">
                <a:solidFill>
                  <a:srgbClr val="0070C0"/>
                </a:solidFill>
              </a:rPr>
              <a:t>		the number of bytes 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used to store a variable or variable type</a:t>
            </a:r>
            <a:endParaRPr lang="en-US" sz="2000" dirty="0">
              <a:solidFill>
                <a:schemeClr val="tx1">
                  <a:lumMod val="50000"/>
                </a:schemeClr>
              </a:solidFill>
            </a:endParaRPr>
          </a:p>
          <a:p>
            <a:pPr marL="354012" lvl="1" indent="0">
              <a:buNone/>
            </a:pPr>
            <a:r>
              <a:rPr lang="en-US" sz="2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4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size_t</a:t>
            </a:r>
            <a:r>
              <a:rPr lang="en-US" sz="24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size = </a:t>
            </a:r>
            <a:r>
              <a:rPr lang="en-US" sz="24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2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variable_</a:t>
            </a:r>
            <a:r>
              <a:rPr lang="en-US" sz="2400" b="1" dirty="0" err="1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type</a:t>
            </a:r>
            <a:r>
              <a:rPr lang="en-US" sz="2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marL="354012" lvl="1" indent="0">
              <a:buNone/>
            </a:pPr>
            <a:r>
              <a:rPr lang="en-US" sz="2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or </a:t>
            </a:r>
          </a:p>
          <a:p>
            <a:pPr marL="354012" lvl="1" indent="0">
              <a:buNone/>
            </a:pPr>
            <a:r>
              <a:rPr lang="en-US" sz="2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4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size_t</a:t>
            </a:r>
            <a:r>
              <a:rPr lang="en-US" sz="24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size = </a:t>
            </a:r>
            <a:r>
              <a:rPr lang="en-US" sz="24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2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variable_</a:t>
            </a:r>
            <a:r>
              <a:rPr lang="en-US" sz="2400" b="1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2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 // preferred! </a:t>
            </a:r>
          </a:p>
          <a:p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The argument to </a:t>
            </a:r>
            <a:r>
              <a:rPr lang="en-US" sz="24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is often an </a:t>
            </a:r>
            <a:r>
              <a:rPr lang="en-US" sz="2400" dirty="0">
                <a:solidFill>
                  <a:srgbClr val="0070C0"/>
                </a:solidFill>
              </a:rPr>
              <a:t>expression</a:t>
            </a:r>
            <a:r>
              <a:rPr lang="en-US" sz="2400" dirty="0"/>
              <a:t>:        </a:t>
            </a:r>
          </a:p>
          <a:p>
            <a:pPr marL="0" indent="0">
              <a:buNone/>
            </a:pP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2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 = </a:t>
            </a:r>
            <a:r>
              <a:rPr lang="en-US" sz="24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24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(int * 10);</a:t>
            </a:r>
          </a:p>
          <a:p>
            <a:pPr lvl="1"/>
            <a:r>
              <a:rPr lang="en-US" sz="2400" dirty="0">
                <a:solidFill>
                  <a:schemeClr val="tx1">
                    <a:lumMod val="50000"/>
                  </a:schemeClr>
                </a:solidFill>
                <a:cs typeface="Courier New" panose="02070309020205020404" pitchFamily="49" charset="0"/>
              </a:rPr>
              <a:t>reads as: </a:t>
            </a:r>
          </a:p>
          <a:p>
            <a:pPr lvl="2"/>
            <a:r>
              <a:rPr lang="en-US" sz="2400" dirty="0">
                <a:solidFill>
                  <a:srgbClr val="2C895B"/>
                </a:solidFill>
                <a:cs typeface="Courier New" panose="02070309020205020404" pitchFamily="49" charset="0"/>
              </a:rPr>
              <a:t>number of bytes 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  <a:cs typeface="Courier New" panose="02070309020205020404" pitchFamily="49" charset="0"/>
              </a:rPr>
              <a:t>required to store </a:t>
            </a:r>
            <a:r>
              <a:rPr lang="en-US" sz="2400" b="1" dirty="0">
                <a:solidFill>
                  <a:srgbClr val="0070C0"/>
                </a:solidFill>
                <a:cs typeface="Courier New" panose="02070309020205020404" pitchFamily="49" charset="0"/>
              </a:rPr>
              <a:t>10 integers (an array of [10])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596D5C59-210C-BC47-9CE6-72560C39F91F}"/>
              </a:ext>
            </a:extLst>
          </p:cNvPr>
          <p:cNvSpPr/>
          <p:nvPr/>
        </p:nvSpPr>
        <p:spPr bwMode="auto">
          <a:xfrm>
            <a:off x="779993" y="766607"/>
            <a:ext cx="10382741" cy="855107"/>
          </a:xfrm>
          <a:prstGeom prst="roundRect">
            <a:avLst>
              <a:gd name="adj" fmla="val 5733"/>
            </a:avLst>
          </a:prstGeom>
          <a:solidFill>
            <a:schemeClr val="accent4">
              <a:lumMod val="20000"/>
              <a:lumOff val="80000"/>
              <a:alpha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sz="24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stddef.h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</a:t>
            </a:r>
            <a:r>
              <a:rPr lang="en-US" sz="24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size_t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type may vary by system but is always </a:t>
            </a:r>
            <a:r>
              <a:rPr lang="en-US" sz="2400" u="sng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*/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69AFCF-5564-9544-B37E-15088F816EAE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625995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 animBg="1"/>
      <p:bldP spid="5" grpId="0"/>
    </p:bld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Content Placeholder 62">
            <a:extLst>
              <a:ext uri="{FF2B5EF4-FFF2-40B4-BE49-F238E27FC236}">
                <a16:creationId xmlns:a16="http://schemas.microsoft.com/office/drawing/2014/main" id="{3D2D1849-A64C-D642-B6C1-3F9E55DFF18E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56808" y="4378326"/>
            <a:ext cx="11483202" cy="1897094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000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push</a:t>
            </a:r>
            <a:r>
              <a:rPr lang="en-US" sz="20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cs typeface="Courier New" panose="02070309020205020404" pitchFamily="49" charset="0"/>
              </a:rPr>
              <a:t>copies the contents of the </a:t>
            </a:r>
            <a:r>
              <a:rPr lang="en-US" sz="2000" b="1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{reg list} </a:t>
            </a:r>
            <a:r>
              <a:rPr lang="en-US" sz="2000" dirty="0">
                <a:cs typeface="Courier New" panose="02070309020205020404" pitchFamily="49" charset="0"/>
              </a:rPr>
              <a:t>to stack segment memory</a:t>
            </a:r>
          </a:p>
          <a:p>
            <a:r>
              <a:rPr lang="en-US" sz="2000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push</a:t>
            </a:r>
            <a:r>
              <a:rPr lang="en-US" sz="20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u="sng" dirty="0">
                <a:cs typeface="Courier New" panose="02070309020205020404" pitchFamily="49" charset="0"/>
              </a:rPr>
              <a:t>subtracts</a:t>
            </a:r>
            <a:r>
              <a:rPr lang="en-US" sz="2000" dirty="0"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cs typeface="Courier New" panose="02070309020205020404" pitchFamily="49" charset="0"/>
              </a:rPr>
              <a:t>(# of registers saved) * (4 bytes) from the </a:t>
            </a:r>
            <a:r>
              <a:rPr lang="en-US" sz="2000" b="1" dirty="0" err="1">
                <a:solidFill>
                  <a:srgbClr val="F3744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</a:t>
            </a:r>
            <a:r>
              <a:rPr lang="en-US" sz="2000" dirty="0">
                <a:solidFill>
                  <a:srgbClr val="0070C0"/>
                </a:solidFill>
                <a:cs typeface="Courier New" panose="02070309020205020404" pitchFamily="49" charset="0"/>
              </a:rPr>
              <a:t> to </a:t>
            </a:r>
            <a:r>
              <a:rPr lang="en-US" sz="2000" b="1" i="1" dirty="0">
                <a:solidFill>
                  <a:srgbClr val="F37440"/>
                </a:solidFill>
                <a:cs typeface="Courier New" panose="02070309020205020404" pitchFamily="49" charset="0"/>
              </a:rPr>
              <a:t>allocate</a:t>
            </a:r>
            <a:r>
              <a:rPr lang="en-US" sz="2000" dirty="0">
                <a:solidFill>
                  <a:srgbClr val="0070C0"/>
                </a:solidFill>
                <a:cs typeface="Courier New" panose="02070309020205020404" pitchFamily="49" charset="0"/>
              </a:rPr>
              <a:t> space on the stack</a:t>
            </a:r>
          </a:p>
          <a:p>
            <a:pPr lvl="1"/>
            <a:r>
              <a:rPr lang="en-US" sz="2000" dirty="0" err="1">
                <a:solidFill>
                  <a:srgbClr val="0070C0"/>
                </a:solidFill>
                <a:cs typeface="Courier New" panose="02070309020205020404" pitchFamily="49" charset="0"/>
              </a:rPr>
              <a:t>sp</a:t>
            </a:r>
            <a:r>
              <a:rPr lang="en-US" sz="2000" dirty="0">
                <a:solidFill>
                  <a:srgbClr val="0070C0"/>
                </a:solidFill>
                <a:cs typeface="Courier New" panose="02070309020205020404" pitchFamily="49" charset="0"/>
              </a:rPr>
              <a:t> = </a:t>
            </a:r>
            <a:r>
              <a:rPr lang="en-US" sz="2000" dirty="0" err="1">
                <a:solidFill>
                  <a:srgbClr val="0070C0"/>
                </a:solidFill>
                <a:cs typeface="Courier New" panose="02070309020205020404" pitchFamily="49" charset="0"/>
              </a:rPr>
              <a:t>sp</a:t>
            </a:r>
            <a:r>
              <a:rPr lang="en-US" sz="2000" dirty="0">
                <a:solidFill>
                  <a:srgbClr val="0070C0"/>
                </a:solidFill>
                <a:cs typeface="Courier New" panose="02070309020205020404" pitchFamily="49" charset="0"/>
              </a:rPr>
              <a:t> – (# </a:t>
            </a:r>
            <a:r>
              <a:rPr lang="en-US" sz="2000" dirty="0" err="1">
                <a:solidFill>
                  <a:srgbClr val="0070C0"/>
                </a:solidFill>
                <a:cs typeface="Courier New" panose="02070309020205020404" pitchFamily="49" charset="0"/>
              </a:rPr>
              <a:t>registers_saved</a:t>
            </a:r>
            <a:r>
              <a:rPr lang="en-US" sz="2000" dirty="0">
                <a:solidFill>
                  <a:srgbClr val="0070C0"/>
                </a:solidFill>
                <a:cs typeface="Courier New" panose="02070309020205020404" pitchFamily="49" charset="0"/>
              </a:rPr>
              <a:t> * 4)</a:t>
            </a:r>
          </a:p>
          <a:p>
            <a:r>
              <a:rPr lang="en-US" sz="2000" b="1" dirty="0">
                <a:solidFill>
                  <a:schemeClr val="tx2"/>
                </a:solidFill>
                <a:cs typeface="Courier New" panose="02070309020205020404" pitchFamily="49" charset="0"/>
              </a:rPr>
              <a:t>this must always be true: </a:t>
            </a:r>
            <a:r>
              <a:rPr lang="en-US" sz="2000" b="1" dirty="0" err="1">
                <a:solidFill>
                  <a:srgbClr val="FF0000"/>
                </a:solidFill>
                <a:cs typeface="Courier New" panose="02070309020205020404" pitchFamily="49" charset="0"/>
              </a:rPr>
              <a:t>sp</a:t>
            </a:r>
            <a:r>
              <a:rPr lang="en-US" sz="2000" b="1" dirty="0">
                <a:solidFill>
                  <a:srgbClr val="FF0000"/>
                </a:solidFill>
                <a:cs typeface="Courier New" panose="02070309020205020404" pitchFamily="49" charset="0"/>
              </a:rPr>
              <a:t> % 8 == 0</a:t>
            </a:r>
            <a:endParaRPr lang="en-US" sz="2000" b="1" dirty="0">
              <a:solidFill>
                <a:srgbClr val="0070C0"/>
              </a:solidFill>
              <a:cs typeface="Courier New" panose="020703090202050204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395E47-5BE2-F741-A496-9B02FA3ECA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256" y="164909"/>
            <a:ext cx="10515600" cy="494036"/>
          </a:xfrm>
        </p:spPr>
        <p:txBody>
          <a:bodyPr/>
          <a:lstStyle/>
          <a:p>
            <a:r>
              <a:rPr lang="en-US" dirty="0"/>
              <a:t>push: Multiple Register Save to the stack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28B0758-C62B-9C4D-A583-B6DDB337D9B6}"/>
              </a:ext>
            </a:extLst>
          </p:cNvPr>
          <p:cNvGrpSpPr/>
          <p:nvPr/>
        </p:nvGrpSpPr>
        <p:grpSpPr>
          <a:xfrm>
            <a:off x="8256006" y="1796346"/>
            <a:ext cx="1377799" cy="1910656"/>
            <a:chOff x="5015535" y="3266589"/>
            <a:chExt cx="1377799" cy="1910656"/>
          </a:xfrm>
        </p:grpSpPr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F3F7F735-6401-BF49-8B88-B27C7F0600A4}"/>
                </a:ext>
              </a:extLst>
            </p:cNvPr>
            <p:cNvSpPr/>
            <p:nvPr/>
          </p:nvSpPr>
          <p:spPr>
            <a:xfrm>
              <a:off x="5015538" y="3266589"/>
              <a:ext cx="1375959" cy="312087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saved </a:t>
              </a:r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lr</a:t>
              </a:r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4CC3363E-58CF-4C45-85D3-0558702A7450}"/>
                </a:ext>
              </a:extLst>
            </p:cNvPr>
            <p:cNvSpPr/>
            <p:nvPr/>
          </p:nvSpPr>
          <p:spPr>
            <a:xfrm>
              <a:off x="5017375" y="3594886"/>
              <a:ext cx="1375959" cy="312087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saved </a:t>
              </a:r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fp</a:t>
              </a:r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82D79CC0-F32C-074E-92D2-ADDE0022AEC3}"/>
                </a:ext>
              </a:extLst>
            </p:cNvPr>
            <p:cNvSpPr/>
            <p:nvPr/>
          </p:nvSpPr>
          <p:spPr>
            <a:xfrm>
              <a:off x="5015537" y="3923183"/>
              <a:ext cx="1375959" cy="312087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saved r8</a:t>
              </a:r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55A096EC-08B9-9941-80E4-68D7F6DA85E6}"/>
                </a:ext>
              </a:extLst>
            </p:cNvPr>
            <p:cNvSpPr/>
            <p:nvPr/>
          </p:nvSpPr>
          <p:spPr>
            <a:xfrm>
              <a:off x="5015537" y="4237668"/>
              <a:ext cx="1375959" cy="312087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saved r6</a:t>
              </a:r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F3745BF3-B167-644D-AE7B-5B483CED8BDC}"/>
                </a:ext>
              </a:extLst>
            </p:cNvPr>
            <p:cNvSpPr/>
            <p:nvPr/>
          </p:nvSpPr>
          <p:spPr>
            <a:xfrm>
              <a:off x="5015536" y="4865158"/>
              <a:ext cx="1375959" cy="312087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saved r4</a:t>
              </a:r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1B7A2AAD-95BF-1E4E-B262-C54288B298CC}"/>
                </a:ext>
              </a:extLst>
            </p:cNvPr>
            <p:cNvSpPr/>
            <p:nvPr/>
          </p:nvSpPr>
          <p:spPr>
            <a:xfrm>
              <a:off x="5015535" y="4559107"/>
              <a:ext cx="1375959" cy="312087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saved r5</a:t>
              </a:r>
            </a:p>
          </p:txBody>
        </p:sp>
      </p:grpSp>
      <p:sp>
        <p:nvSpPr>
          <p:cNvPr id="96" name="TextBox 95">
            <a:extLst>
              <a:ext uri="{FF2B5EF4-FFF2-40B4-BE49-F238E27FC236}">
                <a16:creationId xmlns:a16="http://schemas.microsoft.com/office/drawing/2014/main" id="{33BB3A84-D8AC-C447-89B4-E527B6D49F88}"/>
              </a:ext>
            </a:extLst>
          </p:cNvPr>
          <p:cNvSpPr txBox="1"/>
          <p:nvPr/>
        </p:nvSpPr>
        <p:spPr>
          <a:xfrm>
            <a:off x="386276" y="1316311"/>
            <a:ext cx="3296095" cy="6771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save registers</a:t>
            </a:r>
          </a:p>
          <a:p>
            <a:pPr algn="ctr"/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push </a:t>
            </a:r>
            <a:r>
              <a:rPr lang="en-US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{r4-r6, r8, </a:t>
            </a:r>
            <a:r>
              <a:rPr lang="en-US" dirty="0" err="1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lr</a:t>
            </a:r>
            <a:r>
              <a:rPr lang="en-US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0D8CED4-B634-474C-8DAF-CE99E2A0DE08}"/>
              </a:ext>
            </a:extLst>
          </p:cNvPr>
          <p:cNvGrpSpPr/>
          <p:nvPr/>
        </p:nvGrpSpPr>
        <p:grpSpPr>
          <a:xfrm>
            <a:off x="5905530" y="972772"/>
            <a:ext cx="1620957" cy="2725573"/>
            <a:chOff x="6517723" y="611915"/>
            <a:chExt cx="1620957" cy="2725573"/>
          </a:xfrm>
        </p:grpSpPr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9991D4D9-6616-A246-B63A-07466B5C8ECA}"/>
                </a:ext>
              </a:extLst>
            </p:cNvPr>
            <p:cNvSpPr>
              <a:spLocks noChangeArrowheads="1"/>
            </p:cNvSpPr>
            <p:nvPr>
              <p:custDataLst>
                <p:tags r:id="rId3"/>
              </p:custDataLst>
            </p:nvPr>
          </p:nvSpPr>
          <p:spPr bwMode="gray">
            <a:xfrm>
              <a:off x="6677660" y="2163076"/>
              <a:ext cx="1197645" cy="228600"/>
            </a:xfrm>
            <a:prstGeom prst="rect">
              <a:avLst/>
            </a:prstGeom>
            <a:solidFill>
              <a:srgbClr val="92D050"/>
            </a:solidFill>
            <a:ln w="12700">
              <a:solidFill>
                <a:srgbClr val="1D315B"/>
              </a:solidFill>
              <a:miter lim="800000"/>
              <a:headEnd/>
              <a:tailEnd/>
            </a:ln>
            <a:effectLst/>
            <a:extLst>
              <a:ext uri="{AF507438-7753-43e0-B8FC-AC1667EBCBE1}"/>
            </a:extLst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2000" b="1" kern="0">
                  <a:solidFill>
                    <a:schemeClr val="bg1"/>
                  </a:solidFill>
                  <a:latin typeface="Consolas" panose="020B0609020204030204" pitchFamily="49" charset="0"/>
                  <a:ea typeface="ＭＳ Ｐゴシック" charset="0"/>
                  <a:cs typeface="Consolas" panose="020B0609020204030204" pitchFamily="49" charset="0"/>
                </a:rPr>
                <a:t>r8</a:t>
              </a:r>
            </a:p>
          </p:txBody>
        </p:sp>
        <p:sp>
          <p:nvSpPr>
            <p:cNvPr id="84" name="Rectangle 15">
              <a:extLst>
                <a:ext uri="{FF2B5EF4-FFF2-40B4-BE49-F238E27FC236}">
                  <a16:creationId xmlns:a16="http://schemas.microsoft.com/office/drawing/2014/main" id="{F61CC987-CDC3-9841-A1FC-DAF71F3858CB}"/>
                </a:ext>
              </a:extLst>
            </p:cNvPr>
            <p:cNvSpPr>
              <a:spLocks noChangeArrowheads="1"/>
            </p:cNvSpPr>
            <p:nvPr>
              <p:custDataLst>
                <p:tags r:id="rId4"/>
              </p:custDataLst>
            </p:nvPr>
          </p:nvSpPr>
          <p:spPr bwMode="gray">
            <a:xfrm>
              <a:off x="6677658" y="3108888"/>
              <a:ext cx="1197645" cy="228600"/>
            </a:xfrm>
            <a:prstGeom prst="rect">
              <a:avLst/>
            </a:prstGeom>
            <a:solidFill>
              <a:srgbClr val="92D050"/>
            </a:solidFill>
            <a:ln w="12700">
              <a:solidFill>
                <a:srgbClr val="1D315B"/>
              </a:solidFill>
              <a:miter lim="800000"/>
              <a:headEnd/>
              <a:tailEnd/>
            </a:ln>
            <a:effectLst/>
            <a:extLst>
              <a:ext uri="{AF507438-7753-43e0-B8FC-AC1667EBCBE1}"/>
            </a:extLst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2000" b="1" kern="0" dirty="0">
                  <a:solidFill>
                    <a:schemeClr val="bg1"/>
                  </a:solidFill>
                  <a:latin typeface="Consolas" panose="020B0609020204030204" pitchFamily="49" charset="0"/>
                  <a:ea typeface="ＭＳ Ｐゴシック" charset="0"/>
                  <a:cs typeface="Consolas" panose="020B0609020204030204" pitchFamily="49" charset="0"/>
                </a:rPr>
                <a:t>r4</a:t>
              </a:r>
            </a:p>
          </p:txBody>
        </p:sp>
        <p:sp>
          <p:nvSpPr>
            <p:cNvPr id="85" name="Rectangle 16">
              <a:extLst>
                <a:ext uri="{FF2B5EF4-FFF2-40B4-BE49-F238E27FC236}">
                  <a16:creationId xmlns:a16="http://schemas.microsoft.com/office/drawing/2014/main" id="{9FB1B3EA-4F94-FB43-B80F-7F9E05BFBFDE}"/>
                </a:ext>
              </a:extLst>
            </p:cNvPr>
            <p:cNvSpPr>
              <a:spLocks noChangeArrowheads="1"/>
            </p:cNvSpPr>
            <p:nvPr>
              <p:custDataLst>
                <p:tags r:id="rId5"/>
              </p:custDataLst>
            </p:nvPr>
          </p:nvSpPr>
          <p:spPr bwMode="gray">
            <a:xfrm>
              <a:off x="6677658" y="2806010"/>
              <a:ext cx="1197645" cy="228600"/>
            </a:xfrm>
            <a:prstGeom prst="rect">
              <a:avLst/>
            </a:prstGeom>
            <a:solidFill>
              <a:srgbClr val="92D050"/>
            </a:solidFill>
            <a:ln w="12700">
              <a:solidFill>
                <a:srgbClr val="1D315B"/>
              </a:solidFill>
              <a:miter lim="800000"/>
              <a:headEnd/>
              <a:tailEnd/>
            </a:ln>
            <a:effectLst/>
            <a:extLst>
              <a:ext uri="{AF507438-7753-43e0-B8FC-AC1667EBCBE1}"/>
            </a:extLst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2000" b="1" kern="0">
                  <a:solidFill>
                    <a:schemeClr val="bg1"/>
                  </a:solidFill>
                  <a:latin typeface="Consolas" panose="020B0609020204030204" pitchFamily="49" charset="0"/>
                  <a:ea typeface="ＭＳ Ｐゴシック" charset="0"/>
                  <a:cs typeface="Consolas" panose="020B0609020204030204" pitchFamily="49" charset="0"/>
                </a:rPr>
                <a:t>r5</a:t>
              </a:r>
            </a:p>
          </p:txBody>
        </p:sp>
        <p:sp>
          <p:nvSpPr>
            <p:cNvPr id="94" name="Rectangle 9">
              <a:extLst>
                <a:ext uri="{FF2B5EF4-FFF2-40B4-BE49-F238E27FC236}">
                  <a16:creationId xmlns:a16="http://schemas.microsoft.com/office/drawing/2014/main" id="{7BE132C3-3700-304B-AE3F-15B9F982BF66}"/>
                </a:ext>
              </a:extLst>
            </p:cNvPr>
            <p:cNvSpPr>
              <a:spLocks noChangeArrowheads="1"/>
            </p:cNvSpPr>
            <p:nvPr>
              <p:custDataLst>
                <p:tags r:id="rId6"/>
              </p:custDataLst>
            </p:nvPr>
          </p:nvSpPr>
          <p:spPr bwMode="gray">
            <a:xfrm>
              <a:off x="6677661" y="1496911"/>
              <a:ext cx="1197645" cy="2286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2700">
              <a:solidFill>
                <a:srgbClr val="1D315B"/>
              </a:solidFill>
              <a:miter lim="800000"/>
              <a:headEnd/>
              <a:tailEnd/>
            </a:ln>
            <a:effectLst/>
            <a:extLst>
              <a:ext uri="{AF507438-7753-43e0-B8FC-AC1667EBCBE1}"/>
            </a:extLst>
          </p:spPr>
          <p:txBody>
            <a:bodyPr wrap="none" lIns="92075" tIns="46038" rIns="92075" bIns="46038" anchor="ctr"/>
            <a:lstStyle/>
            <a:p>
              <a:pPr algn="ctr">
                <a:defRPr/>
              </a:pPr>
              <a:r>
                <a:rPr lang="en-US" sz="2000" kern="0" dirty="0" err="1">
                  <a:solidFill>
                    <a:sysClr val="windowText" lastClr="000000"/>
                  </a:solidFill>
                  <a:latin typeface="Consolas" panose="020B0609020204030204" pitchFamily="49" charset="0"/>
                  <a:ea typeface="ＭＳ Ｐゴシック" charset="0"/>
                  <a:cs typeface="Consolas" panose="020B0609020204030204" pitchFamily="49" charset="0"/>
                </a:rPr>
                <a:t>lr</a:t>
              </a:r>
              <a:endParaRPr lang="en-US" sz="2000" kern="0" dirty="0">
                <a:solidFill>
                  <a:sysClr val="windowText" lastClr="000000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endParaRPr>
            </a:p>
          </p:txBody>
        </p:sp>
        <p:sp>
          <p:nvSpPr>
            <p:cNvPr id="95" name="Rectangle 8">
              <a:extLst>
                <a:ext uri="{FF2B5EF4-FFF2-40B4-BE49-F238E27FC236}">
                  <a16:creationId xmlns:a16="http://schemas.microsoft.com/office/drawing/2014/main" id="{02D48125-413C-8547-9197-5F674E2B2E28}"/>
                </a:ext>
              </a:extLst>
            </p:cNvPr>
            <p:cNvSpPr>
              <a:spLocks noChangeArrowheads="1"/>
            </p:cNvSpPr>
            <p:nvPr>
              <p:custDataLst>
                <p:tags r:id="rId7"/>
              </p:custDataLst>
            </p:nvPr>
          </p:nvSpPr>
          <p:spPr bwMode="gray">
            <a:xfrm>
              <a:off x="6677661" y="1836890"/>
              <a:ext cx="1197645" cy="2286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2700">
              <a:solidFill>
                <a:srgbClr val="1D315B"/>
              </a:solidFill>
              <a:miter lim="800000"/>
              <a:headEnd/>
              <a:tailEnd/>
            </a:ln>
            <a:effectLst/>
            <a:extLst>
              <a:ext uri="{AF507438-7753-43e0-B8FC-AC1667EBCBE1}"/>
            </a:extLst>
          </p:spPr>
          <p:txBody>
            <a:bodyPr wrap="none" lIns="92075" tIns="46038" rIns="92075" bIns="46038" anchor="ctr"/>
            <a:lstStyle/>
            <a:p>
              <a:pPr algn="ctr">
                <a:defRPr/>
              </a:pPr>
              <a:r>
                <a:rPr lang="en-US" sz="2000" kern="0" dirty="0" err="1">
                  <a:solidFill>
                    <a:sysClr val="windowText" lastClr="000000"/>
                  </a:solidFill>
                  <a:latin typeface="Consolas" panose="020B0609020204030204" pitchFamily="49" charset="0"/>
                  <a:ea typeface="ＭＳ Ｐゴシック" charset="0"/>
                  <a:cs typeface="Consolas" panose="020B0609020204030204" pitchFamily="49" charset="0"/>
                </a:rPr>
                <a:t>fp</a:t>
              </a:r>
              <a:endParaRPr lang="en-US" sz="2000" kern="0" dirty="0">
                <a:solidFill>
                  <a:sysClr val="windowText" lastClr="000000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endParaRPr>
            </a:p>
          </p:txBody>
        </p:sp>
        <p:sp>
          <p:nvSpPr>
            <p:cNvPr id="97" name="Rectangle 16">
              <a:extLst>
                <a:ext uri="{FF2B5EF4-FFF2-40B4-BE49-F238E27FC236}">
                  <a16:creationId xmlns:a16="http://schemas.microsoft.com/office/drawing/2014/main" id="{27E39F91-F48F-2242-8960-DF0C2EFE7B69}"/>
                </a:ext>
              </a:extLst>
            </p:cNvPr>
            <p:cNvSpPr>
              <a:spLocks noChangeArrowheads="1"/>
            </p:cNvSpPr>
            <p:nvPr>
              <p:custDataLst>
                <p:tags r:id="rId8"/>
              </p:custDataLst>
            </p:nvPr>
          </p:nvSpPr>
          <p:spPr bwMode="gray">
            <a:xfrm>
              <a:off x="6677659" y="2481270"/>
              <a:ext cx="1197645" cy="228600"/>
            </a:xfrm>
            <a:prstGeom prst="rect">
              <a:avLst/>
            </a:prstGeom>
            <a:solidFill>
              <a:srgbClr val="92D050"/>
            </a:solidFill>
            <a:ln w="12700">
              <a:solidFill>
                <a:srgbClr val="1D315B"/>
              </a:solidFill>
              <a:miter lim="800000"/>
              <a:headEnd/>
              <a:tailEnd/>
            </a:ln>
            <a:effectLst/>
            <a:extLst>
              <a:ext uri="{AF507438-7753-43e0-B8FC-AC1667EBCBE1}"/>
            </a:extLst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2000" b="1" kern="0" dirty="0">
                  <a:solidFill>
                    <a:schemeClr val="bg1"/>
                  </a:solidFill>
                  <a:latin typeface="Consolas" panose="020B0609020204030204" pitchFamily="49" charset="0"/>
                  <a:ea typeface="ＭＳ Ｐゴシック" charset="0"/>
                  <a:cs typeface="Consolas" panose="020B0609020204030204" pitchFamily="49" charset="0"/>
                </a:rPr>
                <a:t>r6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D1764B58-78A6-A343-8017-AA05F60DBEC9}"/>
                </a:ext>
              </a:extLst>
            </p:cNvPr>
            <p:cNvSpPr txBox="1"/>
            <p:nvPr/>
          </p:nvSpPr>
          <p:spPr>
            <a:xfrm>
              <a:off x="6517723" y="611915"/>
              <a:ext cx="162095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CPU registers to Save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E17F63B8-DE2E-214E-B61E-B04C38E029E3}"/>
              </a:ext>
            </a:extLst>
          </p:cNvPr>
          <p:cNvGrpSpPr/>
          <p:nvPr/>
        </p:nvGrpSpPr>
        <p:grpSpPr>
          <a:xfrm>
            <a:off x="7395434" y="1461705"/>
            <a:ext cx="724397" cy="2177636"/>
            <a:chOff x="8007627" y="1100848"/>
            <a:chExt cx="724397" cy="2177636"/>
          </a:xfrm>
        </p:grpSpPr>
        <p:sp>
          <p:nvSpPr>
            <p:cNvPr id="102" name="Right Arrow 101">
              <a:extLst>
                <a:ext uri="{FF2B5EF4-FFF2-40B4-BE49-F238E27FC236}">
                  <a16:creationId xmlns:a16="http://schemas.microsoft.com/office/drawing/2014/main" id="{48275568-6340-B146-B3F9-1A0BE7920C62}"/>
                </a:ext>
              </a:extLst>
            </p:cNvPr>
            <p:cNvSpPr/>
            <p:nvPr/>
          </p:nvSpPr>
          <p:spPr>
            <a:xfrm>
              <a:off x="8007630" y="1569323"/>
              <a:ext cx="724394" cy="110591"/>
            </a:xfrm>
            <a:prstGeom prst="rightArrow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03" name="Right Arrow 102">
              <a:extLst>
                <a:ext uri="{FF2B5EF4-FFF2-40B4-BE49-F238E27FC236}">
                  <a16:creationId xmlns:a16="http://schemas.microsoft.com/office/drawing/2014/main" id="{BD9B9D93-6A48-5D47-AD89-CB497AE2CB5F}"/>
                </a:ext>
              </a:extLst>
            </p:cNvPr>
            <p:cNvSpPr/>
            <p:nvPr/>
          </p:nvSpPr>
          <p:spPr>
            <a:xfrm>
              <a:off x="8007630" y="1895894"/>
              <a:ext cx="724394" cy="110591"/>
            </a:xfrm>
            <a:prstGeom prst="rightArrow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04" name="Right Arrow 103">
              <a:extLst>
                <a:ext uri="{FF2B5EF4-FFF2-40B4-BE49-F238E27FC236}">
                  <a16:creationId xmlns:a16="http://schemas.microsoft.com/office/drawing/2014/main" id="{085E2022-CADD-E149-89F7-025AD5128DC8}"/>
                </a:ext>
              </a:extLst>
            </p:cNvPr>
            <p:cNvSpPr/>
            <p:nvPr/>
          </p:nvSpPr>
          <p:spPr>
            <a:xfrm>
              <a:off x="8007629" y="2222080"/>
              <a:ext cx="724394" cy="110591"/>
            </a:xfrm>
            <a:prstGeom prst="rightArrow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05" name="Right Arrow 104">
              <a:extLst>
                <a:ext uri="{FF2B5EF4-FFF2-40B4-BE49-F238E27FC236}">
                  <a16:creationId xmlns:a16="http://schemas.microsoft.com/office/drawing/2014/main" id="{4C23AA01-A656-EC40-851A-1FC71601FBDF}"/>
                </a:ext>
              </a:extLst>
            </p:cNvPr>
            <p:cNvSpPr/>
            <p:nvPr/>
          </p:nvSpPr>
          <p:spPr>
            <a:xfrm>
              <a:off x="8007628" y="2535522"/>
              <a:ext cx="724394" cy="110591"/>
            </a:xfrm>
            <a:prstGeom prst="rightArrow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06" name="Right Arrow 105">
              <a:extLst>
                <a:ext uri="{FF2B5EF4-FFF2-40B4-BE49-F238E27FC236}">
                  <a16:creationId xmlns:a16="http://schemas.microsoft.com/office/drawing/2014/main" id="{D2AE6733-63E3-6D4C-B944-B86EE17F5E1F}"/>
                </a:ext>
              </a:extLst>
            </p:cNvPr>
            <p:cNvSpPr/>
            <p:nvPr/>
          </p:nvSpPr>
          <p:spPr>
            <a:xfrm>
              <a:off x="8007628" y="2874837"/>
              <a:ext cx="724394" cy="110591"/>
            </a:xfrm>
            <a:prstGeom prst="rightArrow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07" name="Right Arrow 106">
              <a:extLst>
                <a:ext uri="{FF2B5EF4-FFF2-40B4-BE49-F238E27FC236}">
                  <a16:creationId xmlns:a16="http://schemas.microsoft.com/office/drawing/2014/main" id="{7C1068D8-C042-8147-A7EC-5E2FA71E9C64}"/>
                </a:ext>
              </a:extLst>
            </p:cNvPr>
            <p:cNvSpPr/>
            <p:nvPr/>
          </p:nvSpPr>
          <p:spPr>
            <a:xfrm>
              <a:off x="8007627" y="3167893"/>
              <a:ext cx="724394" cy="110591"/>
            </a:xfrm>
            <a:prstGeom prst="rightArrow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65F86EB6-74A3-0F41-8635-6EC36AAD2852}"/>
                </a:ext>
              </a:extLst>
            </p:cNvPr>
            <p:cNvSpPr txBox="1"/>
            <p:nvPr/>
          </p:nvSpPr>
          <p:spPr>
            <a:xfrm>
              <a:off x="8033838" y="1100848"/>
              <a:ext cx="6912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copy</a:t>
              </a:r>
            </a:p>
          </p:txBody>
        </p:sp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860D6066-475E-2446-8499-827ABDDD4055}"/>
              </a:ext>
            </a:extLst>
          </p:cNvPr>
          <p:cNvGrpSpPr/>
          <p:nvPr/>
        </p:nvGrpSpPr>
        <p:grpSpPr>
          <a:xfrm>
            <a:off x="910977" y="1980943"/>
            <a:ext cx="2692708" cy="1487281"/>
            <a:chOff x="4654148" y="1816804"/>
            <a:chExt cx="2692708" cy="1487281"/>
          </a:xfrm>
        </p:grpSpPr>
        <p:sp>
          <p:nvSpPr>
            <p:cNvPr id="124" name="Right Brace 123">
              <a:extLst>
                <a:ext uri="{FF2B5EF4-FFF2-40B4-BE49-F238E27FC236}">
                  <a16:creationId xmlns:a16="http://schemas.microsoft.com/office/drawing/2014/main" id="{F239F2B3-C04D-C743-A803-68B306176B43}"/>
                </a:ext>
              </a:extLst>
            </p:cNvPr>
            <p:cNvSpPr/>
            <p:nvPr/>
          </p:nvSpPr>
          <p:spPr>
            <a:xfrm rot="5400000">
              <a:off x="5974031" y="836791"/>
              <a:ext cx="275809" cy="2235836"/>
            </a:xfrm>
            <a:prstGeom prst="rightBrace">
              <a:avLst/>
            </a:prstGeom>
            <a:ln w="317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D9FAA4E7-6C15-2E43-B624-CED8D75253B6}"/>
                </a:ext>
              </a:extLst>
            </p:cNvPr>
            <p:cNvSpPr txBox="1"/>
            <p:nvPr/>
          </p:nvSpPr>
          <p:spPr>
            <a:xfrm>
              <a:off x="4654148" y="2103756"/>
              <a:ext cx="2692708" cy="120032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Registers are </a:t>
              </a:r>
              <a:r>
                <a:rPr lang="en-US" dirty="0">
                  <a:solidFill>
                    <a:srgbClr val="0070C0"/>
                  </a:solidFill>
                </a:rPr>
                <a:t>pushed </a:t>
              </a:r>
              <a:r>
                <a:rPr lang="en-US" dirty="0">
                  <a:solidFill>
                    <a:schemeClr val="tx2"/>
                  </a:solidFill>
                </a:rPr>
                <a:t>on to the stack </a:t>
              </a:r>
              <a:r>
                <a:rPr lang="en-US" i="1" dirty="0">
                  <a:solidFill>
                    <a:srgbClr val="0070C0"/>
                  </a:solidFill>
                </a:rPr>
                <a:t>in order</a:t>
              </a:r>
              <a:r>
                <a:rPr lang="en-US" dirty="0">
                  <a:solidFill>
                    <a:srgbClr val="0070C0"/>
                  </a:solidFill>
                </a:rPr>
                <a:t> </a:t>
              </a:r>
            </a:p>
            <a:p>
              <a:r>
                <a:rPr lang="en-US" b="1" dirty="0">
                  <a:solidFill>
                    <a:srgbClr val="0070C0"/>
                  </a:solidFill>
                </a:rPr>
                <a:t>right (high memory) to left (low memory)</a:t>
              </a:r>
            </a:p>
          </p:txBody>
        </p:sp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24D41C2B-B5FC-E145-A630-EF03173F20D3}"/>
              </a:ext>
            </a:extLst>
          </p:cNvPr>
          <p:cNvGrpSpPr/>
          <p:nvPr/>
        </p:nvGrpSpPr>
        <p:grpSpPr>
          <a:xfrm>
            <a:off x="3772023" y="1885662"/>
            <a:ext cx="2275536" cy="1897094"/>
            <a:chOff x="3735122" y="1975823"/>
            <a:chExt cx="2275536" cy="1897094"/>
          </a:xfrm>
        </p:grpSpPr>
        <p:sp>
          <p:nvSpPr>
            <p:cNvPr id="127" name="Right Brace 126">
              <a:extLst>
                <a:ext uri="{FF2B5EF4-FFF2-40B4-BE49-F238E27FC236}">
                  <a16:creationId xmlns:a16="http://schemas.microsoft.com/office/drawing/2014/main" id="{7348FF65-2213-394A-8959-B05D0603C06D}"/>
                </a:ext>
              </a:extLst>
            </p:cNvPr>
            <p:cNvSpPr/>
            <p:nvPr/>
          </p:nvSpPr>
          <p:spPr>
            <a:xfrm rot="10800000">
              <a:off x="5726602" y="1975823"/>
              <a:ext cx="284056" cy="1897094"/>
            </a:xfrm>
            <a:prstGeom prst="rightBrace">
              <a:avLst/>
            </a:prstGeom>
            <a:ln w="317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F752D98E-3DE9-C145-B02E-18DFC63C5436}"/>
                </a:ext>
              </a:extLst>
            </p:cNvPr>
            <p:cNvSpPr txBox="1"/>
            <p:nvPr/>
          </p:nvSpPr>
          <p:spPr>
            <a:xfrm>
              <a:off x="3735122" y="2030836"/>
              <a:ext cx="1982313" cy="175432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</a:rPr>
                <a:t>If you have </a:t>
              </a:r>
              <a:r>
                <a:rPr lang="en-US" dirty="0">
                  <a:solidFill>
                    <a:srgbClr val="FF0000"/>
                  </a:solidFill>
                </a:rPr>
                <a:t>no stack variables </a:t>
              </a:r>
              <a:r>
                <a:rPr lang="en-US" dirty="0">
                  <a:solidFill>
                    <a:schemeClr val="accent6"/>
                  </a:solidFill>
                </a:rPr>
                <a:t>(later slides) then always </a:t>
              </a:r>
              <a:r>
                <a:rPr lang="en-US" dirty="0">
                  <a:solidFill>
                    <a:srgbClr val="0070C0"/>
                  </a:solidFill>
                </a:rPr>
                <a:t>push an </a:t>
              </a:r>
              <a:r>
                <a:rPr lang="en-US" b="1" dirty="0">
                  <a:solidFill>
                    <a:srgbClr val="0070C0"/>
                  </a:solidFill>
                </a:rPr>
                <a:t>EVEN</a:t>
              </a:r>
              <a:r>
                <a:rPr lang="en-US" dirty="0">
                  <a:solidFill>
                    <a:srgbClr val="0070C0"/>
                  </a:solidFill>
                </a:rPr>
                <a:t> number of registers!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5E6B523E-CEE5-074E-BCD9-CAE633FDB62E}"/>
              </a:ext>
            </a:extLst>
          </p:cNvPr>
          <p:cNvGrpSpPr/>
          <p:nvPr/>
        </p:nvGrpSpPr>
        <p:grpSpPr>
          <a:xfrm>
            <a:off x="9644227" y="1782087"/>
            <a:ext cx="1835631" cy="2007769"/>
            <a:chOff x="10256420" y="1421230"/>
            <a:chExt cx="1835631" cy="2007769"/>
          </a:xfrm>
        </p:grpSpPr>
        <p:sp>
          <p:nvSpPr>
            <p:cNvPr id="115" name="Rectangle 8">
              <a:extLst>
                <a:ext uri="{FF2B5EF4-FFF2-40B4-BE49-F238E27FC236}">
                  <a16:creationId xmlns:a16="http://schemas.microsoft.com/office/drawing/2014/main" id="{4E122040-4DDD-5042-8239-893F7C988387}"/>
                </a:ext>
              </a:extLst>
            </p:cNvPr>
            <p:cNvSpPr>
              <a:spLocks noChangeArrowheads="1"/>
            </p:cNvSpPr>
            <p:nvPr>
              <p:custDataLst>
                <p:tags r:id="rId2"/>
              </p:custDataLst>
            </p:nvPr>
          </p:nvSpPr>
          <p:spPr bwMode="gray">
            <a:xfrm>
              <a:off x="10843054" y="3176442"/>
              <a:ext cx="580678" cy="25255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2700">
              <a:solidFill>
                <a:srgbClr val="1D315B"/>
              </a:solidFill>
              <a:miter lim="800000"/>
              <a:headEnd/>
              <a:tailEnd/>
            </a:ln>
            <a:effectLst/>
            <a:extLst>
              <a:ext uri="{AF507438-7753-43e0-B8FC-AC1667EBCBE1}"/>
            </a:extLst>
          </p:spPr>
          <p:txBody>
            <a:bodyPr wrap="none" lIns="92075" tIns="46038" rIns="92075" bIns="46038" anchor="ctr"/>
            <a:lstStyle/>
            <a:p>
              <a:pPr>
                <a:defRPr/>
              </a:pPr>
              <a:r>
                <a:rPr lang="en-US" sz="2000" kern="0" dirty="0" err="1">
                  <a:solidFill>
                    <a:sysClr val="windowText" lastClr="000000"/>
                  </a:solidFill>
                  <a:latin typeface="Consolas" panose="020B0609020204030204" pitchFamily="49" charset="0"/>
                  <a:ea typeface="ＭＳ Ｐゴシック" charset="0"/>
                  <a:cs typeface="Consolas" panose="020B0609020204030204" pitchFamily="49" charset="0"/>
                </a:rPr>
                <a:t>sp</a:t>
              </a:r>
              <a:r>
                <a:rPr lang="en-US" sz="2000" kern="0" dirty="0">
                  <a:solidFill>
                    <a:sysClr val="windowText" lastClr="000000"/>
                  </a:solidFill>
                  <a:latin typeface="Consolas" panose="020B0609020204030204" pitchFamily="49" charset="0"/>
                  <a:ea typeface="ＭＳ Ｐゴシック" charset="0"/>
                  <a:cs typeface="Consolas" panose="020B0609020204030204" pitchFamily="49" charset="0"/>
                </a:rPr>
                <a:t>  </a:t>
              </a:r>
              <a:r>
                <a:rPr lang="en-US" sz="1600" kern="0" dirty="0">
                  <a:solidFill>
                    <a:sysClr val="windowText" lastClr="000000"/>
                  </a:solidFill>
                  <a:latin typeface="Consolas" panose="020B0609020204030204" pitchFamily="49" charset="0"/>
                  <a:ea typeface="ＭＳ Ｐゴシック" charset="0"/>
                  <a:cs typeface="Consolas" panose="020B0609020204030204" pitchFamily="49" charset="0"/>
                </a:rPr>
                <a:t>after push </a:t>
              </a:r>
              <a:endParaRPr lang="en-US" sz="2000" kern="0" dirty="0">
                <a:solidFill>
                  <a:sysClr val="windowText" lastClr="000000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endParaRPr>
            </a:p>
          </p:txBody>
        </p:sp>
        <p:sp>
          <p:nvSpPr>
            <p:cNvPr id="116" name="Left Arrow 115">
              <a:extLst>
                <a:ext uri="{FF2B5EF4-FFF2-40B4-BE49-F238E27FC236}">
                  <a16:creationId xmlns:a16="http://schemas.microsoft.com/office/drawing/2014/main" id="{3AF0FB5C-6A1D-D347-A452-97AB401C34DA}"/>
                </a:ext>
              </a:extLst>
            </p:cNvPr>
            <p:cNvSpPr/>
            <p:nvPr/>
          </p:nvSpPr>
          <p:spPr>
            <a:xfrm>
              <a:off x="10256420" y="3238556"/>
              <a:ext cx="580678" cy="114856"/>
            </a:xfrm>
            <a:prstGeom prst="leftArrow">
              <a:avLst/>
            </a:prstGeom>
            <a:solidFill>
              <a:srgbClr val="F3753F"/>
            </a:solidFill>
            <a:ln>
              <a:solidFill>
                <a:srgbClr val="F374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D8EAC263-3EE8-8446-8211-38F8CEAD7AC8}"/>
                </a:ext>
              </a:extLst>
            </p:cNvPr>
            <p:cNvSpPr/>
            <p:nvPr/>
          </p:nvSpPr>
          <p:spPr>
            <a:xfrm>
              <a:off x="10404030" y="1797938"/>
              <a:ext cx="1688021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allocated space</a:t>
              </a:r>
            </a:p>
            <a:p>
              <a:r>
                <a:rPr lang="en-US" sz="14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(# registers) * (4 bytes) </a:t>
              </a:r>
              <a:endParaRPr lang="en-US" sz="14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30" name="Left Arrow 129">
              <a:extLst>
                <a:ext uri="{FF2B5EF4-FFF2-40B4-BE49-F238E27FC236}">
                  <a16:creationId xmlns:a16="http://schemas.microsoft.com/office/drawing/2014/main" id="{066FBCCF-1FAF-524F-84B6-A62F0549D63C}"/>
                </a:ext>
              </a:extLst>
            </p:cNvPr>
            <p:cNvSpPr/>
            <p:nvPr/>
          </p:nvSpPr>
          <p:spPr>
            <a:xfrm rot="16200000">
              <a:off x="9503787" y="2259998"/>
              <a:ext cx="1786397" cy="108862"/>
            </a:xfrm>
            <a:prstGeom prst="leftArrow">
              <a:avLst/>
            </a:prstGeom>
            <a:solidFill>
              <a:srgbClr val="F3753F"/>
            </a:solidFill>
            <a:ln>
              <a:solidFill>
                <a:srgbClr val="F374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375D9700-7A6C-5148-987C-9AFFA5873BB9}"/>
              </a:ext>
            </a:extLst>
          </p:cNvPr>
          <p:cNvGrpSpPr/>
          <p:nvPr/>
        </p:nvGrpSpPr>
        <p:grpSpPr>
          <a:xfrm>
            <a:off x="7670381" y="602632"/>
            <a:ext cx="2710851" cy="3615587"/>
            <a:chOff x="8282574" y="241775"/>
            <a:chExt cx="2710851" cy="3615587"/>
          </a:xfrm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F3EA7D0E-4B64-3846-9A0D-F0031677523E}"/>
                </a:ext>
              </a:extLst>
            </p:cNvPr>
            <p:cNvSpPr/>
            <p:nvPr/>
          </p:nvSpPr>
          <p:spPr>
            <a:xfrm>
              <a:off x="8866325" y="1160577"/>
              <a:ext cx="1375959" cy="312087"/>
            </a:xfrm>
            <a:prstGeom prst="rect">
              <a:avLst/>
            </a:prstGeom>
            <a:solidFill>
              <a:srgbClr val="F37440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8DCFC095-5FCD-384D-85E0-6D14166BC18F}"/>
                </a:ext>
              </a:extLst>
            </p:cNvPr>
            <p:cNvSpPr/>
            <p:nvPr/>
          </p:nvSpPr>
          <p:spPr>
            <a:xfrm>
              <a:off x="8864348" y="841835"/>
              <a:ext cx="1375959" cy="312087"/>
            </a:xfrm>
            <a:prstGeom prst="rect">
              <a:avLst/>
            </a:prstGeom>
            <a:solidFill>
              <a:srgbClr val="F37440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785A8CAA-79FF-5A41-AEFE-9979EDF647BD}"/>
                </a:ext>
              </a:extLst>
            </p:cNvPr>
            <p:cNvSpPr txBox="1"/>
            <p:nvPr/>
          </p:nvSpPr>
          <p:spPr>
            <a:xfrm>
              <a:off x="8365330" y="3549585"/>
              <a:ext cx="256993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stack segment low memory</a:t>
              </a: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A4087839-E312-A74D-AFBB-910A538EC9E4}"/>
                </a:ext>
              </a:extLst>
            </p:cNvPr>
            <p:cNvSpPr txBox="1"/>
            <p:nvPr/>
          </p:nvSpPr>
          <p:spPr>
            <a:xfrm>
              <a:off x="8282574" y="241775"/>
              <a:ext cx="271085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stack segment high memory</a:t>
              </a:r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47825120-A9CA-5A44-BC34-E073F8F9956C}"/>
                </a:ext>
              </a:extLst>
            </p:cNvPr>
            <p:cNvSpPr/>
            <p:nvPr/>
          </p:nvSpPr>
          <p:spPr>
            <a:xfrm>
              <a:off x="8864345" y="524885"/>
              <a:ext cx="1375959" cy="312087"/>
            </a:xfrm>
            <a:prstGeom prst="rect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1507394D-39E3-4C48-916C-A311C4D25A91}"/>
                </a:ext>
              </a:extLst>
            </p:cNvPr>
            <p:cNvSpPr/>
            <p:nvPr/>
          </p:nvSpPr>
          <p:spPr>
            <a:xfrm>
              <a:off x="8874579" y="1469517"/>
              <a:ext cx="1375959" cy="312087"/>
            </a:xfrm>
            <a:prstGeom prst="rect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327F2EBB-94C1-5646-9DAC-525ED5F3D735}"/>
                </a:ext>
              </a:extLst>
            </p:cNvPr>
            <p:cNvSpPr/>
            <p:nvPr/>
          </p:nvSpPr>
          <p:spPr>
            <a:xfrm>
              <a:off x="8869383" y="1788539"/>
              <a:ext cx="1375959" cy="312087"/>
            </a:xfrm>
            <a:prstGeom prst="rect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B13DA468-13A0-3244-A3E3-E59A415BA863}"/>
                </a:ext>
              </a:extLst>
            </p:cNvPr>
            <p:cNvSpPr/>
            <p:nvPr/>
          </p:nvSpPr>
          <p:spPr>
            <a:xfrm>
              <a:off x="8869382" y="2100626"/>
              <a:ext cx="1375959" cy="312087"/>
            </a:xfrm>
            <a:prstGeom prst="rect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FEB3BA42-83E2-DD42-9129-ED4F0C3652F0}"/>
                </a:ext>
              </a:extLst>
            </p:cNvPr>
            <p:cNvSpPr/>
            <p:nvPr/>
          </p:nvSpPr>
          <p:spPr>
            <a:xfrm>
              <a:off x="8864186" y="2412713"/>
              <a:ext cx="1375959" cy="312087"/>
            </a:xfrm>
            <a:prstGeom prst="rect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8A292048-C176-E046-ADF5-7C813E2C1C5F}"/>
                </a:ext>
              </a:extLst>
            </p:cNvPr>
            <p:cNvSpPr/>
            <p:nvPr/>
          </p:nvSpPr>
          <p:spPr>
            <a:xfrm>
              <a:off x="8858990" y="2720571"/>
              <a:ext cx="1375959" cy="312087"/>
            </a:xfrm>
            <a:prstGeom prst="rect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4D1413B5-78F3-A54A-B50A-9AE869D0EC75}"/>
                </a:ext>
              </a:extLst>
            </p:cNvPr>
            <p:cNvSpPr/>
            <p:nvPr/>
          </p:nvSpPr>
          <p:spPr>
            <a:xfrm>
              <a:off x="8854259" y="3041548"/>
              <a:ext cx="1375959" cy="312087"/>
            </a:xfrm>
            <a:prstGeom prst="rect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sp>
        <p:nvSpPr>
          <p:cNvPr id="73" name="TextBox 72">
            <a:extLst>
              <a:ext uri="{FF2B5EF4-FFF2-40B4-BE49-F238E27FC236}">
                <a16:creationId xmlns:a16="http://schemas.microsoft.com/office/drawing/2014/main" id="{4B4AD2BE-6085-B440-A31F-2A91419DFC41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925C2D3-E50A-EEF4-DEC3-D63A2ED6A963}"/>
              </a:ext>
            </a:extLst>
          </p:cNvPr>
          <p:cNvGrpSpPr/>
          <p:nvPr/>
        </p:nvGrpSpPr>
        <p:grpSpPr>
          <a:xfrm>
            <a:off x="9644227" y="1653001"/>
            <a:ext cx="1167312" cy="252557"/>
            <a:chOff x="9336049" y="983858"/>
            <a:chExt cx="1167312" cy="252557"/>
          </a:xfrm>
        </p:grpSpPr>
        <p:sp>
          <p:nvSpPr>
            <p:cNvPr id="74" name="Rectangle 8">
              <a:extLst>
                <a:ext uri="{FF2B5EF4-FFF2-40B4-BE49-F238E27FC236}">
                  <a16:creationId xmlns:a16="http://schemas.microsoft.com/office/drawing/2014/main" id="{A01503E5-059E-D5A7-1972-C8EBE6040239}"/>
                </a:ext>
              </a:extLst>
            </p:cNvPr>
            <p:cNvSpPr>
              <a:spLocks noChangeArrowheads="1"/>
            </p:cNvSpPr>
            <p:nvPr>
              <p:custDataLst>
                <p:tags r:id="rId1"/>
              </p:custDataLst>
            </p:nvPr>
          </p:nvSpPr>
          <p:spPr bwMode="gray">
            <a:xfrm>
              <a:off x="9922683" y="983858"/>
              <a:ext cx="580678" cy="25255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2700">
              <a:solidFill>
                <a:srgbClr val="1D315B"/>
              </a:solidFill>
              <a:miter lim="800000"/>
              <a:headEnd/>
              <a:tailEnd/>
            </a:ln>
            <a:effectLst/>
            <a:extLst>
              <a:ext uri="{AF507438-7753-43e0-B8FC-AC1667EBCBE1}"/>
            </a:extLst>
          </p:spPr>
          <p:txBody>
            <a:bodyPr wrap="none" lIns="92075" tIns="46038" rIns="92075" bIns="46038" anchor="ctr"/>
            <a:lstStyle/>
            <a:p>
              <a:pPr>
                <a:defRPr/>
              </a:pPr>
              <a:r>
                <a:rPr lang="en-US" sz="2000" kern="0" dirty="0" err="1">
                  <a:solidFill>
                    <a:sysClr val="windowText" lastClr="000000"/>
                  </a:solidFill>
                  <a:latin typeface="Consolas" panose="020B0609020204030204" pitchFamily="49" charset="0"/>
                  <a:ea typeface="ＭＳ Ｐゴシック" charset="0"/>
                  <a:cs typeface="Consolas" panose="020B0609020204030204" pitchFamily="49" charset="0"/>
                </a:rPr>
                <a:t>sp</a:t>
              </a:r>
              <a:r>
                <a:rPr lang="en-US" sz="2000" kern="0" dirty="0">
                  <a:solidFill>
                    <a:sysClr val="windowText" lastClr="000000"/>
                  </a:solidFill>
                  <a:latin typeface="Consolas" panose="020B0609020204030204" pitchFamily="49" charset="0"/>
                  <a:ea typeface="ＭＳ Ｐゴシック" charset="0"/>
                  <a:cs typeface="Consolas" panose="020B0609020204030204" pitchFamily="49" charset="0"/>
                </a:rPr>
                <a:t>   </a:t>
              </a:r>
              <a:r>
                <a:rPr lang="en-US" sz="1400" kern="0" dirty="0">
                  <a:solidFill>
                    <a:sysClr val="windowText" lastClr="000000"/>
                  </a:solidFill>
                  <a:latin typeface="Consolas" panose="020B0609020204030204" pitchFamily="49" charset="0"/>
                  <a:ea typeface="ＭＳ Ｐゴシック" charset="0"/>
                  <a:cs typeface="Consolas" panose="020B0609020204030204" pitchFamily="49" charset="0"/>
                </a:rPr>
                <a:t>before push</a:t>
              </a:r>
              <a:endParaRPr lang="en-US" sz="2000" kern="0" dirty="0">
                <a:solidFill>
                  <a:sysClr val="windowText" lastClr="000000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endParaRPr>
            </a:p>
          </p:txBody>
        </p:sp>
        <p:sp>
          <p:nvSpPr>
            <p:cNvPr id="75" name="Left Arrow 74">
              <a:extLst>
                <a:ext uri="{FF2B5EF4-FFF2-40B4-BE49-F238E27FC236}">
                  <a16:creationId xmlns:a16="http://schemas.microsoft.com/office/drawing/2014/main" id="{7DDB90F4-CC2D-BDE9-B577-CF40C878FFEE}"/>
                </a:ext>
              </a:extLst>
            </p:cNvPr>
            <p:cNvSpPr/>
            <p:nvPr/>
          </p:nvSpPr>
          <p:spPr>
            <a:xfrm>
              <a:off x="9336049" y="1045972"/>
              <a:ext cx="580678" cy="114856"/>
            </a:xfrm>
            <a:prstGeom prst="leftArrow">
              <a:avLst/>
            </a:prstGeom>
            <a:solidFill>
              <a:srgbClr val="F3753F"/>
            </a:solidFill>
            <a:ln>
              <a:solidFill>
                <a:srgbClr val="F374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4406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" grpId="0" animBg="1"/>
      <p:bldP spid="73" grpId="0"/>
    </p:bld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Content Placeholder 62">
            <a:extLst>
              <a:ext uri="{FF2B5EF4-FFF2-40B4-BE49-F238E27FC236}">
                <a16:creationId xmlns:a16="http://schemas.microsoft.com/office/drawing/2014/main" id="{3D2D1849-A64C-D642-B6C1-3F9E55DFF18E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704683" y="4570211"/>
            <a:ext cx="10925419" cy="1895717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000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pop</a:t>
            </a:r>
            <a:r>
              <a:rPr lang="en-US" sz="20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cs typeface="Courier New" panose="02070309020205020404" pitchFamily="49" charset="0"/>
              </a:rPr>
              <a:t>copies the contents of stack segment memory to the </a:t>
            </a:r>
            <a:r>
              <a:rPr lang="en-US" sz="2000" b="1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{reg list}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pop</a:t>
            </a:r>
            <a:r>
              <a:rPr lang="en-US" sz="2000" dirty="0">
                <a:cs typeface="Courier New" panose="02070309020205020404" pitchFamily="49" charset="0"/>
              </a:rPr>
              <a:t> </a:t>
            </a:r>
            <a:r>
              <a:rPr lang="en-US" sz="2000" b="1" u="sng" dirty="0">
                <a:cs typeface="Courier New" panose="02070309020205020404" pitchFamily="49" charset="0"/>
              </a:rPr>
              <a:t>adds:</a:t>
            </a:r>
            <a:r>
              <a:rPr lang="en-US" sz="2000" dirty="0">
                <a:solidFill>
                  <a:srgbClr val="0070C0"/>
                </a:solidFill>
                <a:cs typeface="Courier New" panose="02070309020205020404" pitchFamily="49" charset="0"/>
              </a:rPr>
              <a:t>  (# of registers restored) * (4 bytes) to </a:t>
            </a:r>
            <a:r>
              <a:rPr lang="en-US" sz="2000" b="1" dirty="0" err="1">
                <a:solidFill>
                  <a:srgbClr val="F3744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</a:t>
            </a:r>
            <a:r>
              <a:rPr lang="en-US" sz="2000" dirty="0">
                <a:solidFill>
                  <a:srgbClr val="0070C0"/>
                </a:solidFill>
                <a:cs typeface="Courier New" panose="02070309020205020404" pitchFamily="49" charset="0"/>
              </a:rPr>
              <a:t> to </a:t>
            </a:r>
            <a:r>
              <a:rPr lang="en-US" sz="2000" b="1" i="1" dirty="0">
                <a:solidFill>
                  <a:srgbClr val="F37440"/>
                </a:solidFill>
                <a:cs typeface="Courier New" panose="02070309020205020404" pitchFamily="49" charset="0"/>
              </a:rPr>
              <a:t>deallocate</a:t>
            </a:r>
            <a:r>
              <a:rPr lang="en-US" sz="2000" dirty="0">
                <a:solidFill>
                  <a:srgbClr val="0070C0"/>
                </a:solidFill>
                <a:cs typeface="Courier New" panose="02070309020205020404" pitchFamily="49" charset="0"/>
              </a:rPr>
              <a:t> space on the stack</a:t>
            </a:r>
          </a:p>
          <a:p>
            <a:pPr lvl="1"/>
            <a:r>
              <a:rPr lang="en-US" sz="1800" dirty="0" err="1">
                <a:solidFill>
                  <a:srgbClr val="0070C0"/>
                </a:solidFill>
                <a:cs typeface="Courier New" panose="02070309020205020404" pitchFamily="49" charset="0"/>
              </a:rPr>
              <a:t>sp</a:t>
            </a:r>
            <a:r>
              <a:rPr lang="en-US" sz="1800" dirty="0">
                <a:solidFill>
                  <a:srgbClr val="0070C0"/>
                </a:solidFill>
                <a:cs typeface="Courier New" panose="02070309020205020404" pitchFamily="49" charset="0"/>
              </a:rPr>
              <a:t> = </a:t>
            </a:r>
            <a:r>
              <a:rPr lang="en-US" sz="1800" dirty="0" err="1">
                <a:solidFill>
                  <a:srgbClr val="0070C0"/>
                </a:solidFill>
                <a:cs typeface="Courier New" panose="02070309020205020404" pitchFamily="49" charset="0"/>
              </a:rPr>
              <a:t>sp</a:t>
            </a:r>
            <a:r>
              <a:rPr lang="en-US" sz="1800" dirty="0">
                <a:solidFill>
                  <a:srgbClr val="0070C0"/>
                </a:solidFill>
                <a:cs typeface="Courier New" panose="02070309020205020404" pitchFamily="49" charset="0"/>
              </a:rPr>
              <a:t> + (# registers restored * 4)</a:t>
            </a:r>
          </a:p>
          <a:p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Remember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US" sz="2000" b="1" dirty="0">
                <a:solidFill>
                  <a:srgbClr val="F3744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{reg list} </a:t>
            </a:r>
            <a:r>
              <a:rPr lang="en-US" sz="2000" u="sng" dirty="0">
                <a:solidFill>
                  <a:srgbClr val="FF0000"/>
                </a:solidFill>
                <a:cs typeface="Courier New" panose="02070309020205020404" pitchFamily="49" charset="0"/>
              </a:rPr>
              <a:t>must be the same</a:t>
            </a:r>
            <a:r>
              <a:rPr lang="en-US" sz="2000" dirty="0">
                <a:solidFill>
                  <a:srgbClr val="FF0000"/>
                </a:solidFill>
                <a:cs typeface="Courier New" panose="02070309020205020404" pitchFamily="49" charset="0"/>
              </a:rPr>
              <a:t> in both the </a:t>
            </a:r>
            <a:r>
              <a:rPr lang="en-US" sz="20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push </a:t>
            </a:r>
            <a:r>
              <a:rPr lang="en-US" sz="2000" dirty="0">
                <a:cs typeface="Courier New" panose="02070309020205020404" pitchFamily="49" charset="0"/>
              </a:rPr>
              <a:t>and the corresponding  </a:t>
            </a:r>
            <a:r>
              <a:rPr lang="en-US" sz="20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pop</a:t>
            </a:r>
            <a:r>
              <a:rPr lang="en-US" sz="2000" dirty="0">
                <a:cs typeface="Courier New" panose="02070309020205020404" pitchFamily="49" charset="0"/>
              </a:rPr>
              <a:t> 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395E47-5BE2-F741-A496-9B02FA3ECA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076" y="109133"/>
            <a:ext cx="10515600" cy="494036"/>
          </a:xfrm>
        </p:spPr>
        <p:txBody>
          <a:bodyPr/>
          <a:lstStyle/>
          <a:p>
            <a:r>
              <a:rPr lang="en-US" dirty="0">
                <a:latin typeface="+mn-lt"/>
                <a:cs typeface="Consolas" panose="020B0609020204030204" pitchFamily="49" charset="0"/>
              </a:rPr>
              <a:t>pop: Multiple Register Restore from the stack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5F5C0D4-162D-7E47-B9CB-06D5375BD5EB}"/>
              </a:ext>
            </a:extLst>
          </p:cNvPr>
          <p:cNvSpPr txBox="1"/>
          <p:nvPr/>
        </p:nvSpPr>
        <p:spPr>
          <a:xfrm>
            <a:off x="7472756" y="741792"/>
            <a:ext cx="29899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stack segment high memory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DF0EF98-8856-3044-9745-DE6003A5E7AB}"/>
              </a:ext>
            </a:extLst>
          </p:cNvPr>
          <p:cNvGrpSpPr/>
          <p:nvPr/>
        </p:nvGrpSpPr>
        <p:grpSpPr>
          <a:xfrm>
            <a:off x="5465254" y="1021335"/>
            <a:ext cx="4885213" cy="3363415"/>
            <a:chOff x="6458987" y="317753"/>
            <a:chExt cx="4885213" cy="3363415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721A1CA1-9ADB-0E4E-BE46-DE490CA4DE25}"/>
                </a:ext>
              </a:extLst>
            </p:cNvPr>
            <p:cNvSpPr>
              <a:spLocks noChangeArrowheads="1"/>
            </p:cNvSpPr>
            <p:nvPr>
              <p:custDataLst>
                <p:tags r:id="rId3"/>
              </p:custDataLst>
            </p:nvPr>
          </p:nvSpPr>
          <p:spPr bwMode="gray">
            <a:xfrm>
              <a:off x="6800967" y="1955944"/>
              <a:ext cx="1197645" cy="228600"/>
            </a:xfrm>
            <a:prstGeom prst="rect">
              <a:avLst/>
            </a:prstGeom>
            <a:solidFill>
              <a:srgbClr val="92D050"/>
            </a:solidFill>
            <a:ln w="12700">
              <a:solidFill>
                <a:srgbClr val="1D315B"/>
              </a:solidFill>
              <a:miter lim="800000"/>
              <a:headEnd/>
              <a:tailEnd/>
            </a:ln>
            <a:effectLst/>
            <a:extLst>
              <a:ext uri="{AF507438-7753-43e0-B8FC-AC1667EBCBE1}"/>
            </a:extLst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2000" kern="0">
                  <a:solidFill>
                    <a:schemeClr val="bg1"/>
                  </a:solidFill>
                  <a:latin typeface="Consolas" panose="020B0609020204030204" pitchFamily="49" charset="0"/>
                  <a:ea typeface="ＭＳ Ｐゴシック" charset="0"/>
                  <a:cs typeface="Consolas" panose="020B0609020204030204" pitchFamily="49" charset="0"/>
                </a:rPr>
                <a:t>r8</a:t>
              </a:r>
            </a:p>
          </p:txBody>
        </p:sp>
        <p:sp>
          <p:nvSpPr>
            <p:cNvPr id="38" name="Rectangle 15">
              <a:extLst>
                <a:ext uri="{FF2B5EF4-FFF2-40B4-BE49-F238E27FC236}">
                  <a16:creationId xmlns:a16="http://schemas.microsoft.com/office/drawing/2014/main" id="{9EA88CEC-22BD-0B4C-A65C-4CD1B7F66947}"/>
                </a:ext>
              </a:extLst>
            </p:cNvPr>
            <p:cNvSpPr>
              <a:spLocks noChangeArrowheads="1"/>
            </p:cNvSpPr>
            <p:nvPr>
              <p:custDataLst>
                <p:tags r:id="rId4"/>
              </p:custDataLst>
            </p:nvPr>
          </p:nvSpPr>
          <p:spPr bwMode="gray">
            <a:xfrm>
              <a:off x="6800965" y="2901756"/>
              <a:ext cx="1197645" cy="228600"/>
            </a:xfrm>
            <a:prstGeom prst="rect">
              <a:avLst/>
            </a:prstGeom>
            <a:solidFill>
              <a:srgbClr val="92D050"/>
            </a:solidFill>
            <a:ln w="12700">
              <a:solidFill>
                <a:srgbClr val="1D315B"/>
              </a:solidFill>
              <a:miter lim="800000"/>
              <a:headEnd/>
              <a:tailEnd/>
            </a:ln>
            <a:effectLst/>
            <a:extLst>
              <a:ext uri="{AF507438-7753-43e0-B8FC-AC1667EBCBE1}"/>
            </a:extLst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2000" kern="0" dirty="0">
                  <a:solidFill>
                    <a:schemeClr val="bg1"/>
                  </a:solidFill>
                  <a:latin typeface="Consolas" panose="020B0609020204030204" pitchFamily="49" charset="0"/>
                  <a:ea typeface="ＭＳ Ｐゴシック" charset="0"/>
                  <a:cs typeface="Consolas" panose="020B0609020204030204" pitchFamily="49" charset="0"/>
                </a:rPr>
                <a:t>r4</a:t>
              </a:r>
            </a:p>
          </p:txBody>
        </p:sp>
        <p:sp>
          <p:nvSpPr>
            <p:cNvPr id="39" name="Rectangle 16">
              <a:extLst>
                <a:ext uri="{FF2B5EF4-FFF2-40B4-BE49-F238E27FC236}">
                  <a16:creationId xmlns:a16="http://schemas.microsoft.com/office/drawing/2014/main" id="{41C7A412-A29E-8449-99EE-BDE102C89B55}"/>
                </a:ext>
              </a:extLst>
            </p:cNvPr>
            <p:cNvSpPr>
              <a:spLocks noChangeArrowheads="1"/>
            </p:cNvSpPr>
            <p:nvPr>
              <p:custDataLst>
                <p:tags r:id="rId5"/>
              </p:custDataLst>
            </p:nvPr>
          </p:nvSpPr>
          <p:spPr bwMode="gray">
            <a:xfrm>
              <a:off x="6800965" y="2598878"/>
              <a:ext cx="1197645" cy="228600"/>
            </a:xfrm>
            <a:prstGeom prst="rect">
              <a:avLst/>
            </a:prstGeom>
            <a:solidFill>
              <a:srgbClr val="92D050"/>
            </a:solidFill>
            <a:ln w="12700">
              <a:solidFill>
                <a:srgbClr val="1D315B"/>
              </a:solidFill>
              <a:miter lim="800000"/>
              <a:headEnd/>
              <a:tailEnd/>
            </a:ln>
            <a:effectLst/>
            <a:extLst>
              <a:ext uri="{AF507438-7753-43e0-B8FC-AC1667EBCBE1}"/>
            </a:extLst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2000" kern="0">
                  <a:solidFill>
                    <a:schemeClr val="bg1"/>
                  </a:solidFill>
                  <a:latin typeface="Consolas" panose="020B0609020204030204" pitchFamily="49" charset="0"/>
                  <a:ea typeface="ＭＳ Ｐゴシック" charset="0"/>
                  <a:cs typeface="Consolas" panose="020B0609020204030204" pitchFamily="49" charset="0"/>
                </a:rPr>
                <a:t>r5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A45FA065-DF99-6E46-AF7B-87BB9C138F51}"/>
                </a:ext>
              </a:extLst>
            </p:cNvPr>
            <p:cNvSpPr/>
            <p:nvPr/>
          </p:nvSpPr>
          <p:spPr>
            <a:xfrm>
              <a:off x="8927063" y="953445"/>
              <a:ext cx="1375959" cy="312087"/>
            </a:xfrm>
            <a:prstGeom prst="rect">
              <a:avLst/>
            </a:prstGeom>
            <a:solidFill>
              <a:srgbClr val="F37440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5411BA8-CF7C-8649-89D3-C78FC69B8ADB}"/>
                </a:ext>
              </a:extLst>
            </p:cNvPr>
            <p:cNvSpPr/>
            <p:nvPr/>
          </p:nvSpPr>
          <p:spPr>
            <a:xfrm>
              <a:off x="8925086" y="634703"/>
              <a:ext cx="1375959" cy="312087"/>
            </a:xfrm>
            <a:prstGeom prst="rect">
              <a:avLst/>
            </a:prstGeom>
            <a:solidFill>
              <a:srgbClr val="F37440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B6CB8913-DB47-E549-AE46-AAF91096BE92}"/>
                </a:ext>
              </a:extLst>
            </p:cNvPr>
            <p:cNvSpPr/>
            <p:nvPr/>
          </p:nvSpPr>
          <p:spPr>
            <a:xfrm>
              <a:off x="8925086" y="1261444"/>
              <a:ext cx="1375959" cy="312087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saved </a:t>
              </a:r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lr</a:t>
              </a:r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7EEC5883-51BB-5541-9599-2160E05C3C70}"/>
                </a:ext>
              </a:extLst>
            </p:cNvPr>
            <p:cNvSpPr/>
            <p:nvPr/>
          </p:nvSpPr>
          <p:spPr>
            <a:xfrm>
              <a:off x="8926923" y="1589741"/>
              <a:ext cx="1375959" cy="312087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saved </a:t>
              </a:r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fp</a:t>
              </a:r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94EDAF78-E75E-8748-A474-76111A212BAA}"/>
                </a:ext>
              </a:extLst>
            </p:cNvPr>
            <p:cNvSpPr/>
            <p:nvPr/>
          </p:nvSpPr>
          <p:spPr>
            <a:xfrm>
              <a:off x="8925085" y="1918038"/>
              <a:ext cx="1375959" cy="312087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saved r8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985B4905-98C3-6B46-AC1B-667531DAAFD0}"/>
                </a:ext>
              </a:extLst>
            </p:cNvPr>
            <p:cNvSpPr/>
            <p:nvPr/>
          </p:nvSpPr>
          <p:spPr>
            <a:xfrm>
              <a:off x="8925085" y="2232523"/>
              <a:ext cx="1375959" cy="312087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saved r6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3142CAEA-317D-C747-9EF1-13DE4EC3404A}"/>
                </a:ext>
              </a:extLst>
            </p:cNvPr>
            <p:cNvSpPr/>
            <p:nvPr/>
          </p:nvSpPr>
          <p:spPr>
            <a:xfrm>
              <a:off x="8925084" y="2860013"/>
              <a:ext cx="1375959" cy="312087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saved r4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CD3CACA5-1FE9-474A-825E-F8D0F591DFE8}"/>
                </a:ext>
              </a:extLst>
            </p:cNvPr>
            <p:cNvSpPr/>
            <p:nvPr/>
          </p:nvSpPr>
          <p:spPr>
            <a:xfrm>
              <a:off x="8925083" y="2553962"/>
              <a:ext cx="1375959" cy="312087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saved r5</a:t>
              </a:r>
            </a:p>
          </p:txBody>
        </p:sp>
        <p:sp>
          <p:nvSpPr>
            <p:cNvPr id="48" name="Rectangle 9">
              <a:extLst>
                <a:ext uri="{FF2B5EF4-FFF2-40B4-BE49-F238E27FC236}">
                  <a16:creationId xmlns:a16="http://schemas.microsoft.com/office/drawing/2014/main" id="{3F10DFB7-1A5C-4F44-8D22-87B675B906C7}"/>
                </a:ext>
              </a:extLst>
            </p:cNvPr>
            <p:cNvSpPr>
              <a:spLocks noChangeArrowheads="1"/>
            </p:cNvSpPr>
            <p:nvPr>
              <p:custDataLst>
                <p:tags r:id="rId6"/>
              </p:custDataLst>
            </p:nvPr>
          </p:nvSpPr>
          <p:spPr bwMode="gray">
            <a:xfrm>
              <a:off x="6800968" y="1289779"/>
              <a:ext cx="1197645" cy="2286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2700">
              <a:solidFill>
                <a:srgbClr val="1D315B"/>
              </a:solidFill>
              <a:miter lim="800000"/>
              <a:headEnd/>
              <a:tailEnd/>
            </a:ln>
            <a:effectLst/>
            <a:extLst>
              <a:ext uri="{AF507438-7753-43e0-B8FC-AC1667EBCBE1}"/>
            </a:extLst>
          </p:spPr>
          <p:txBody>
            <a:bodyPr wrap="none" lIns="92075" tIns="46038" rIns="92075" bIns="46038" anchor="ctr"/>
            <a:lstStyle/>
            <a:p>
              <a:pPr algn="ctr">
                <a:defRPr/>
              </a:pPr>
              <a:r>
                <a:rPr lang="en-US" sz="2000" kern="0" dirty="0" err="1">
                  <a:solidFill>
                    <a:sysClr val="windowText" lastClr="000000"/>
                  </a:solidFill>
                  <a:latin typeface="Consolas" panose="020B0609020204030204" pitchFamily="49" charset="0"/>
                  <a:ea typeface="ＭＳ Ｐゴシック" charset="0"/>
                  <a:cs typeface="Consolas" panose="020B0609020204030204" pitchFamily="49" charset="0"/>
                </a:rPr>
                <a:t>lr</a:t>
              </a:r>
              <a:endParaRPr lang="en-US" sz="2000" kern="0" dirty="0">
                <a:solidFill>
                  <a:sysClr val="windowText" lastClr="000000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endParaRPr>
            </a:p>
          </p:txBody>
        </p:sp>
        <p:sp>
          <p:nvSpPr>
            <p:cNvPr id="49" name="Rectangle 8">
              <a:extLst>
                <a:ext uri="{FF2B5EF4-FFF2-40B4-BE49-F238E27FC236}">
                  <a16:creationId xmlns:a16="http://schemas.microsoft.com/office/drawing/2014/main" id="{8CD923DA-9575-DF4A-979D-E0D18D1757B0}"/>
                </a:ext>
              </a:extLst>
            </p:cNvPr>
            <p:cNvSpPr>
              <a:spLocks noChangeArrowheads="1"/>
            </p:cNvSpPr>
            <p:nvPr>
              <p:custDataLst>
                <p:tags r:id="rId7"/>
              </p:custDataLst>
            </p:nvPr>
          </p:nvSpPr>
          <p:spPr bwMode="gray">
            <a:xfrm>
              <a:off x="6800968" y="1629758"/>
              <a:ext cx="1197645" cy="2286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2700">
              <a:solidFill>
                <a:srgbClr val="1D315B"/>
              </a:solidFill>
              <a:miter lim="800000"/>
              <a:headEnd/>
              <a:tailEnd/>
            </a:ln>
            <a:effectLst/>
            <a:extLst>
              <a:ext uri="{AF507438-7753-43e0-B8FC-AC1667EBCBE1}"/>
            </a:extLst>
          </p:spPr>
          <p:txBody>
            <a:bodyPr wrap="none" lIns="92075" tIns="46038" rIns="92075" bIns="46038" anchor="ctr"/>
            <a:lstStyle/>
            <a:p>
              <a:pPr algn="ctr">
                <a:defRPr/>
              </a:pPr>
              <a:r>
                <a:rPr lang="en-US" sz="2000" kern="0" dirty="0" err="1">
                  <a:solidFill>
                    <a:sysClr val="windowText" lastClr="000000"/>
                  </a:solidFill>
                  <a:latin typeface="Consolas" panose="020B0609020204030204" pitchFamily="49" charset="0"/>
                  <a:ea typeface="ＭＳ Ｐゴシック" charset="0"/>
                  <a:cs typeface="Consolas" panose="020B0609020204030204" pitchFamily="49" charset="0"/>
                </a:rPr>
                <a:t>fp</a:t>
              </a:r>
              <a:endParaRPr lang="en-US" sz="2000" kern="0" dirty="0">
                <a:solidFill>
                  <a:sysClr val="windowText" lastClr="000000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endParaRPr>
            </a:p>
          </p:txBody>
        </p:sp>
        <p:sp>
          <p:nvSpPr>
            <p:cNvPr id="51" name="Rectangle 16">
              <a:extLst>
                <a:ext uri="{FF2B5EF4-FFF2-40B4-BE49-F238E27FC236}">
                  <a16:creationId xmlns:a16="http://schemas.microsoft.com/office/drawing/2014/main" id="{FC5524AD-1266-B64B-BF74-9A3499384EA7}"/>
                </a:ext>
              </a:extLst>
            </p:cNvPr>
            <p:cNvSpPr>
              <a:spLocks noChangeArrowheads="1"/>
            </p:cNvSpPr>
            <p:nvPr>
              <p:custDataLst>
                <p:tags r:id="rId8"/>
              </p:custDataLst>
            </p:nvPr>
          </p:nvSpPr>
          <p:spPr bwMode="gray">
            <a:xfrm>
              <a:off x="6800966" y="2274138"/>
              <a:ext cx="1197645" cy="228600"/>
            </a:xfrm>
            <a:prstGeom prst="rect">
              <a:avLst/>
            </a:prstGeom>
            <a:solidFill>
              <a:srgbClr val="92D050"/>
            </a:solidFill>
            <a:ln w="12700">
              <a:solidFill>
                <a:srgbClr val="1D315B"/>
              </a:solidFill>
              <a:miter lim="800000"/>
              <a:headEnd/>
              <a:tailEnd/>
            </a:ln>
            <a:effectLst/>
            <a:extLst>
              <a:ext uri="{AF507438-7753-43e0-B8FC-AC1667EBCBE1}"/>
            </a:extLst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2000" kern="0" dirty="0">
                  <a:solidFill>
                    <a:schemeClr val="bg1"/>
                  </a:solidFill>
                  <a:latin typeface="Consolas" panose="020B0609020204030204" pitchFamily="49" charset="0"/>
                  <a:ea typeface="ＭＳ Ｐゴシック" charset="0"/>
                  <a:cs typeface="Consolas" panose="020B0609020204030204" pitchFamily="49" charset="0"/>
                </a:rPr>
                <a:t>r6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15949DDD-1264-3F47-9BDE-7CF5E2702A1D}"/>
                </a:ext>
              </a:extLst>
            </p:cNvPr>
            <p:cNvSpPr txBox="1"/>
            <p:nvPr/>
          </p:nvSpPr>
          <p:spPr>
            <a:xfrm>
              <a:off x="8466489" y="3342614"/>
              <a:ext cx="287771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stack segment low memory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A78E2F33-9D1B-244F-B4FB-C1C88266C04B}"/>
                </a:ext>
              </a:extLst>
            </p:cNvPr>
            <p:cNvSpPr txBox="1"/>
            <p:nvPr/>
          </p:nvSpPr>
          <p:spPr>
            <a:xfrm>
              <a:off x="6458987" y="749073"/>
              <a:ext cx="164339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CPU registers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366E91B6-D6BA-6640-8877-7F0D268F0E70}"/>
                </a:ext>
              </a:extLst>
            </p:cNvPr>
            <p:cNvSpPr/>
            <p:nvPr/>
          </p:nvSpPr>
          <p:spPr>
            <a:xfrm>
              <a:off x="8925083" y="317753"/>
              <a:ext cx="1375959" cy="312087"/>
            </a:xfrm>
            <a:prstGeom prst="rect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3862CA96-54EF-324C-8ECC-E94DD4223884}"/>
              </a:ext>
            </a:extLst>
          </p:cNvPr>
          <p:cNvGrpSpPr/>
          <p:nvPr/>
        </p:nvGrpSpPr>
        <p:grpSpPr>
          <a:xfrm>
            <a:off x="7074632" y="1597298"/>
            <a:ext cx="724397" cy="2177636"/>
            <a:chOff x="8068365" y="893716"/>
            <a:chExt cx="724397" cy="2177636"/>
          </a:xfrm>
        </p:grpSpPr>
        <p:sp>
          <p:nvSpPr>
            <p:cNvPr id="56" name="Right Arrow 55">
              <a:extLst>
                <a:ext uri="{FF2B5EF4-FFF2-40B4-BE49-F238E27FC236}">
                  <a16:creationId xmlns:a16="http://schemas.microsoft.com/office/drawing/2014/main" id="{EF77FDE8-D173-AA44-B88C-FE00526B9749}"/>
                </a:ext>
              </a:extLst>
            </p:cNvPr>
            <p:cNvSpPr/>
            <p:nvPr/>
          </p:nvSpPr>
          <p:spPr>
            <a:xfrm rot="10800000">
              <a:off x="8068368" y="1362191"/>
              <a:ext cx="724394" cy="110591"/>
            </a:xfrm>
            <a:prstGeom prst="rightArrow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57" name="Right Arrow 56">
              <a:extLst>
                <a:ext uri="{FF2B5EF4-FFF2-40B4-BE49-F238E27FC236}">
                  <a16:creationId xmlns:a16="http://schemas.microsoft.com/office/drawing/2014/main" id="{07B17BC3-F6B1-084C-9A2A-F7A68C6439BE}"/>
                </a:ext>
              </a:extLst>
            </p:cNvPr>
            <p:cNvSpPr/>
            <p:nvPr/>
          </p:nvSpPr>
          <p:spPr>
            <a:xfrm rot="10800000">
              <a:off x="8068368" y="1688762"/>
              <a:ext cx="724394" cy="110591"/>
            </a:xfrm>
            <a:prstGeom prst="rightArrow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58" name="Right Arrow 57">
              <a:extLst>
                <a:ext uri="{FF2B5EF4-FFF2-40B4-BE49-F238E27FC236}">
                  <a16:creationId xmlns:a16="http://schemas.microsoft.com/office/drawing/2014/main" id="{F8901765-4584-9C4B-8697-FEC5D84B45B1}"/>
                </a:ext>
              </a:extLst>
            </p:cNvPr>
            <p:cNvSpPr/>
            <p:nvPr/>
          </p:nvSpPr>
          <p:spPr>
            <a:xfrm rot="10800000">
              <a:off x="8068367" y="2014948"/>
              <a:ext cx="724394" cy="110591"/>
            </a:xfrm>
            <a:prstGeom prst="rightArrow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59" name="Right Arrow 58">
              <a:extLst>
                <a:ext uri="{FF2B5EF4-FFF2-40B4-BE49-F238E27FC236}">
                  <a16:creationId xmlns:a16="http://schemas.microsoft.com/office/drawing/2014/main" id="{9DE89BAF-AA35-5C4E-AE93-E18BF48F0D91}"/>
                </a:ext>
              </a:extLst>
            </p:cNvPr>
            <p:cNvSpPr/>
            <p:nvPr/>
          </p:nvSpPr>
          <p:spPr>
            <a:xfrm rot="10800000">
              <a:off x="8068366" y="2328390"/>
              <a:ext cx="724394" cy="110591"/>
            </a:xfrm>
            <a:prstGeom prst="rightArrow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60" name="Right Arrow 59">
              <a:extLst>
                <a:ext uri="{FF2B5EF4-FFF2-40B4-BE49-F238E27FC236}">
                  <a16:creationId xmlns:a16="http://schemas.microsoft.com/office/drawing/2014/main" id="{77D9C704-3290-114E-86E7-168E61BC72C7}"/>
                </a:ext>
              </a:extLst>
            </p:cNvPr>
            <p:cNvSpPr/>
            <p:nvPr/>
          </p:nvSpPr>
          <p:spPr>
            <a:xfrm rot="10800000">
              <a:off x="8068366" y="2667705"/>
              <a:ext cx="724394" cy="110591"/>
            </a:xfrm>
            <a:prstGeom prst="rightArrow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61" name="Right Arrow 60">
              <a:extLst>
                <a:ext uri="{FF2B5EF4-FFF2-40B4-BE49-F238E27FC236}">
                  <a16:creationId xmlns:a16="http://schemas.microsoft.com/office/drawing/2014/main" id="{0B5AF404-7166-6841-B2A1-DC43DC869EE9}"/>
                </a:ext>
              </a:extLst>
            </p:cNvPr>
            <p:cNvSpPr/>
            <p:nvPr/>
          </p:nvSpPr>
          <p:spPr>
            <a:xfrm rot="10800000">
              <a:off x="8068365" y="2960761"/>
              <a:ext cx="724394" cy="110591"/>
            </a:xfrm>
            <a:prstGeom prst="rightArrow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8D438FDC-E57D-A44D-8896-6684846BC3A7}"/>
                </a:ext>
              </a:extLst>
            </p:cNvPr>
            <p:cNvSpPr txBox="1"/>
            <p:nvPr/>
          </p:nvSpPr>
          <p:spPr>
            <a:xfrm>
              <a:off x="8094576" y="893716"/>
              <a:ext cx="6912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copy</a:t>
              </a:r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348F4362-372C-BE40-810B-F30B05DBED47}"/>
              </a:ext>
            </a:extLst>
          </p:cNvPr>
          <p:cNvGrpSpPr/>
          <p:nvPr/>
        </p:nvGrpSpPr>
        <p:grpSpPr>
          <a:xfrm rot="5400000">
            <a:off x="4039554" y="2099720"/>
            <a:ext cx="1895716" cy="1619449"/>
            <a:chOff x="5077175" y="1816804"/>
            <a:chExt cx="1895716" cy="1619449"/>
          </a:xfrm>
        </p:grpSpPr>
        <p:sp>
          <p:nvSpPr>
            <p:cNvPr id="107" name="Right Brace 106">
              <a:extLst>
                <a:ext uri="{FF2B5EF4-FFF2-40B4-BE49-F238E27FC236}">
                  <a16:creationId xmlns:a16="http://schemas.microsoft.com/office/drawing/2014/main" id="{9A440FDC-AF42-6E44-B111-D3AB1195F3DF}"/>
                </a:ext>
              </a:extLst>
            </p:cNvPr>
            <p:cNvSpPr/>
            <p:nvPr/>
          </p:nvSpPr>
          <p:spPr>
            <a:xfrm rot="5400000">
              <a:off x="5893774" y="1000205"/>
              <a:ext cx="262518" cy="1895716"/>
            </a:xfrm>
            <a:prstGeom prst="rightBrace">
              <a:avLst/>
            </a:prstGeom>
            <a:ln w="317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F3556BE1-D1C4-3A44-9BCC-0BC9CB3414B5}"/>
                </a:ext>
              </a:extLst>
            </p:cNvPr>
            <p:cNvSpPr txBox="1"/>
            <p:nvPr/>
          </p:nvSpPr>
          <p:spPr>
            <a:xfrm rot="16200000">
              <a:off x="5323250" y="2322930"/>
              <a:ext cx="1303317" cy="92333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Restored register contents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70CA7550-6044-1495-96AD-B1CB58FB5770}"/>
              </a:ext>
            </a:extLst>
          </p:cNvPr>
          <p:cNvGrpSpPr/>
          <p:nvPr/>
        </p:nvGrpSpPr>
        <p:grpSpPr>
          <a:xfrm>
            <a:off x="704683" y="1809520"/>
            <a:ext cx="2918793" cy="1539446"/>
            <a:chOff x="704683" y="2107234"/>
            <a:chExt cx="2918793" cy="1539446"/>
          </a:xfrm>
        </p:grpSpPr>
        <p:sp>
          <p:nvSpPr>
            <p:cNvPr id="110" name="Right Brace 109">
              <a:extLst>
                <a:ext uri="{FF2B5EF4-FFF2-40B4-BE49-F238E27FC236}">
                  <a16:creationId xmlns:a16="http://schemas.microsoft.com/office/drawing/2014/main" id="{89B2FEAC-2A62-5340-AD84-FFE629027D16}"/>
                </a:ext>
              </a:extLst>
            </p:cNvPr>
            <p:cNvSpPr/>
            <p:nvPr/>
          </p:nvSpPr>
          <p:spPr>
            <a:xfrm rot="5400000">
              <a:off x="2280696" y="1147338"/>
              <a:ext cx="382883" cy="2302676"/>
            </a:xfrm>
            <a:prstGeom prst="rightBrace">
              <a:avLst/>
            </a:prstGeom>
            <a:ln w="317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353D81E6-6439-424E-882B-765B2C4B6C3A}"/>
                </a:ext>
              </a:extLst>
            </p:cNvPr>
            <p:cNvSpPr txBox="1"/>
            <p:nvPr/>
          </p:nvSpPr>
          <p:spPr>
            <a:xfrm>
              <a:off x="704683" y="2446351"/>
              <a:ext cx="2867902" cy="120032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2"/>
                  </a:solidFill>
                </a:rPr>
                <a:t>Registers are </a:t>
              </a:r>
              <a:r>
                <a:rPr lang="en-US" b="1" dirty="0" err="1">
                  <a:solidFill>
                    <a:srgbClr val="0070C0"/>
                  </a:solidFill>
                </a:rPr>
                <a:t>pop’d</a:t>
              </a:r>
              <a:r>
                <a:rPr lang="en-US" b="1" dirty="0">
                  <a:solidFill>
                    <a:srgbClr val="0070C0"/>
                  </a:solidFill>
                </a:rPr>
                <a:t> </a:t>
              </a:r>
              <a:r>
                <a:rPr lang="en-US" dirty="0">
                  <a:solidFill>
                    <a:schemeClr val="tx2"/>
                  </a:solidFill>
                </a:rPr>
                <a:t>from the stack </a:t>
              </a:r>
              <a:r>
                <a:rPr lang="en-US" i="1" dirty="0">
                  <a:solidFill>
                    <a:srgbClr val="0070C0"/>
                  </a:solidFill>
                </a:rPr>
                <a:t>in order</a:t>
              </a:r>
              <a:r>
                <a:rPr lang="en-US" b="1" dirty="0">
                  <a:solidFill>
                    <a:srgbClr val="0070C0"/>
                  </a:solidFill>
                </a:rPr>
                <a:t> </a:t>
              </a:r>
            </a:p>
            <a:p>
              <a:pPr algn="ctr"/>
              <a:r>
                <a:rPr lang="en-US" b="1" dirty="0">
                  <a:solidFill>
                    <a:srgbClr val="0070C0"/>
                  </a:solidFill>
                </a:rPr>
                <a:t>left (low memory)  to right (high memory) </a:t>
              </a:r>
            </a:p>
          </p:txBody>
        </p:sp>
      </p:grpSp>
      <p:sp>
        <p:nvSpPr>
          <p:cNvPr id="112" name="TextBox 111">
            <a:extLst>
              <a:ext uri="{FF2B5EF4-FFF2-40B4-BE49-F238E27FC236}">
                <a16:creationId xmlns:a16="http://schemas.microsoft.com/office/drawing/2014/main" id="{1E1E8FD7-44A5-3541-AACE-D2A9B56FAC6E}"/>
              </a:ext>
            </a:extLst>
          </p:cNvPr>
          <p:cNvSpPr txBox="1"/>
          <p:nvPr/>
        </p:nvSpPr>
        <p:spPr>
          <a:xfrm>
            <a:off x="497801" y="1135962"/>
            <a:ext cx="3281668" cy="6771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restore registers</a:t>
            </a:r>
          </a:p>
          <a:p>
            <a:pPr algn="ctr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pop </a:t>
            </a:r>
            <a:r>
              <a:rPr lang="en-US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{r4-r6, r8, </a:t>
            </a:r>
            <a:r>
              <a:rPr lang="en-US" dirty="0" err="1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lr</a:t>
            </a:r>
            <a:r>
              <a:rPr lang="en-US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5B3E80D-E5B9-2846-8C4A-C67AD1B76249}"/>
              </a:ext>
            </a:extLst>
          </p:cNvPr>
          <p:cNvGrpSpPr/>
          <p:nvPr/>
        </p:nvGrpSpPr>
        <p:grpSpPr>
          <a:xfrm>
            <a:off x="9343620" y="1753389"/>
            <a:ext cx="2848380" cy="2068010"/>
            <a:chOff x="10337353" y="1049807"/>
            <a:chExt cx="2848380" cy="2068010"/>
          </a:xfrm>
        </p:grpSpPr>
        <p:sp>
          <p:nvSpPr>
            <p:cNvPr id="72" name="Rectangle 8">
              <a:extLst>
                <a:ext uri="{FF2B5EF4-FFF2-40B4-BE49-F238E27FC236}">
                  <a16:creationId xmlns:a16="http://schemas.microsoft.com/office/drawing/2014/main" id="{6E00F649-E1ED-4143-8DB9-CE1F4EA112CD}"/>
                </a:ext>
              </a:extLst>
            </p:cNvPr>
            <p:cNvSpPr>
              <a:spLocks noChangeArrowheads="1"/>
            </p:cNvSpPr>
            <p:nvPr>
              <p:custDataLst>
                <p:tags r:id="rId2"/>
              </p:custDataLst>
            </p:nvPr>
          </p:nvSpPr>
          <p:spPr bwMode="gray">
            <a:xfrm>
              <a:off x="10923986" y="1049807"/>
              <a:ext cx="580679" cy="215725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2700">
              <a:solidFill>
                <a:srgbClr val="1D315B"/>
              </a:solidFill>
              <a:miter lim="800000"/>
              <a:headEnd/>
              <a:tailEnd/>
            </a:ln>
            <a:effectLst/>
            <a:extLst>
              <a:ext uri="{AF507438-7753-43e0-B8FC-AC1667EBCBE1}"/>
            </a:extLst>
          </p:spPr>
          <p:txBody>
            <a:bodyPr wrap="none" lIns="92075" tIns="46038" rIns="92075" bIns="46038" anchor="ctr"/>
            <a:lstStyle/>
            <a:p>
              <a:pPr>
                <a:defRPr/>
              </a:pPr>
              <a:r>
                <a:rPr lang="en-US" sz="2000" kern="0" dirty="0" err="1">
                  <a:solidFill>
                    <a:sysClr val="windowText" lastClr="000000"/>
                  </a:solidFill>
                  <a:latin typeface="Consolas" panose="020B0609020204030204" pitchFamily="49" charset="0"/>
                  <a:ea typeface="ＭＳ Ｐゴシック" charset="0"/>
                  <a:cs typeface="Consolas" panose="020B0609020204030204" pitchFamily="49" charset="0"/>
                </a:rPr>
                <a:t>sp</a:t>
              </a:r>
              <a:r>
                <a:rPr lang="en-US" sz="2000" kern="0" dirty="0">
                  <a:solidFill>
                    <a:sysClr val="windowText" lastClr="000000"/>
                  </a:solidFill>
                  <a:latin typeface="Consolas" panose="020B0609020204030204" pitchFamily="49" charset="0"/>
                  <a:ea typeface="ＭＳ Ｐゴシック" charset="0"/>
                  <a:cs typeface="Consolas" panose="020B0609020204030204" pitchFamily="49" charset="0"/>
                </a:rPr>
                <a:t>  </a:t>
              </a:r>
              <a:r>
                <a:rPr lang="en-US" sz="1600" kern="0" dirty="0">
                  <a:solidFill>
                    <a:sysClr val="windowText" lastClr="000000"/>
                  </a:solidFill>
                  <a:latin typeface="Consolas" panose="020B0609020204030204" pitchFamily="49" charset="0"/>
                  <a:ea typeface="ＭＳ Ｐゴシック" charset="0"/>
                  <a:cs typeface="Consolas" panose="020B0609020204030204" pitchFamily="49" charset="0"/>
                </a:rPr>
                <a:t>after pop</a:t>
              </a:r>
              <a:endParaRPr lang="en-US" sz="2000" kern="0" dirty="0">
                <a:solidFill>
                  <a:sysClr val="windowText" lastClr="000000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endParaRPr>
            </a:p>
          </p:txBody>
        </p:sp>
        <p:sp>
          <p:nvSpPr>
            <p:cNvPr id="73" name="Left Arrow 72">
              <a:extLst>
                <a:ext uri="{FF2B5EF4-FFF2-40B4-BE49-F238E27FC236}">
                  <a16:creationId xmlns:a16="http://schemas.microsoft.com/office/drawing/2014/main" id="{B5DB7904-4B6F-9941-BF49-5AB11C60E9FE}"/>
                </a:ext>
              </a:extLst>
            </p:cNvPr>
            <p:cNvSpPr/>
            <p:nvPr/>
          </p:nvSpPr>
          <p:spPr>
            <a:xfrm>
              <a:off x="10337353" y="1111920"/>
              <a:ext cx="580678" cy="114856"/>
            </a:xfrm>
            <a:prstGeom prst="leftArrow">
              <a:avLst/>
            </a:prstGeom>
            <a:solidFill>
              <a:srgbClr val="F3753F"/>
            </a:solidFill>
            <a:ln>
              <a:solidFill>
                <a:srgbClr val="F374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897DCE7A-C686-9A4C-9B9C-6B0EB8290706}"/>
                </a:ext>
              </a:extLst>
            </p:cNvPr>
            <p:cNvSpPr/>
            <p:nvPr/>
          </p:nvSpPr>
          <p:spPr>
            <a:xfrm>
              <a:off x="10500014" y="1840657"/>
              <a:ext cx="2685719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deallocated space</a:t>
              </a:r>
            </a:p>
            <a:p>
              <a:r>
                <a:rPr lang="en-US" sz="14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(# registers) * (4 bytes) </a:t>
              </a:r>
              <a:endParaRPr lang="en-US" sz="14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14" name="Left Arrow 113">
              <a:extLst>
                <a:ext uri="{FF2B5EF4-FFF2-40B4-BE49-F238E27FC236}">
                  <a16:creationId xmlns:a16="http://schemas.microsoft.com/office/drawing/2014/main" id="{9A9597A8-9908-0E42-8D66-69D0ED8902C3}"/>
                </a:ext>
              </a:extLst>
            </p:cNvPr>
            <p:cNvSpPr/>
            <p:nvPr/>
          </p:nvSpPr>
          <p:spPr>
            <a:xfrm rot="5400000">
              <a:off x="9496272" y="2114075"/>
              <a:ext cx="1895715" cy="111769"/>
            </a:xfrm>
            <a:prstGeom prst="leftArrow">
              <a:avLst/>
            </a:prstGeom>
            <a:solidFill>
              <a:srgbClr val="F3753F"/>
            </a:solidFill>
            <a:ln>
              <a:solidFill>
                <a:srgbClr val="F374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3FBAB30B-C77D-D54F-9BE9-DA331A5E65EA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ED7D5A1-48D7-48DD-E95E-CF477477641C}"/>
              </a:ext>
            </a:extLst>
          </p:cNvPr>
          <p:cNvGrpSpPr/>
          <p:nvPr/>
        </p:nvGrpSpPr>
        <p:grpSpPr>
          <a:xfrm>
            <a:off x="9298042" y="3708472"/>
            <a:ext cx="1167312" cy="215725"/>
            <a:chOff x="9298042" y="4006186"/>
            <a:chExt cx="1167312" cy="215725"/>
          </a:xfrm>
        </p:grpSpPr>
        <p:sp>
          <p:nvSpPr>
            <p:cNvPr id="50" name="Rectangle 8">
              <a:extLst>
                <a:ext uri="{FF2B5EF4-FFF2-40B4-BE49-F238E27FC236}">
                  <a16:creationId xmlns:a16="http://schemas.microsoft.com/office/drawing/2014/main" id="{59B53B19-4833-3E2C-CF44-61237267F5C4}"/>
                </a:ext>
              </a:extLst>
            </p:cNvPr>
            <p:cNvSpPr>
              <a:spLocks noChangeArrowheads="1"/>
            </p:cNvSpPr>
            <p:nvPr>
              <p:custDataLst>
                <p:tags r:id="rId1"/>
              </p:custDataLst>
            </p:nvPr>
          </p:nvSpPr>
          <p:spPr bwMode="gray">
            <a:xfrm>
              <a:off x="9884675" y="4006186"/>
              <a:ext cx="580679" cy="215725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2700">
              <a:solidFill>
                <a:srgbClr val="1D315B"/>
              </a:solidFill>
              <a:miter lim="800000"/>
              <a:headEnd/>
              <a:tailEnd/>
            </a:ln>
            <a:effectLst/>
            <a:extLst>
              <a:ext uri="{AF507438-7753-43e0-B8FC-AC1667EBCBE1}"/>
            </a:extLst>
          </p:spPr>
          <p:txBody>
            <a:bodyPr wrap="none" lIns="92075" tIns="46038" rIns="92075" bIns="46038" anchor="ctr"/>
            <a:lstStyle/>
            <a:p>
              <a:pPr>
                <a:defRPr/>
              </a:pPr>
              <a:r>
                <a:rPr lang="en-US" sz="2000" kern="0" dirty="0" err="1">
                  <a:solidFill>
                    <a:sysClr val="windowText" lastClr="000000"/>
                  </a:solidFill>
                  <a:latin typeface="Consolas" panose="020B0609020204030204" pitchFamily="49" charset="0"/>
                  <a:ea typeface="ＭＳ Ｐゴシック" charset="0"/>
                  <a:cs typeface="Consolas" panose="020B0609020204030204" pitchFamily="49" charset="0"/>
                </a:rPr>
                <a:t>sp</a:t>
              </a:r>
              <a:r>
                <a:rPr lang="en-US" sz="2000" kern="0" dirty="0">
                  <a:solidFill>
                    <a:sysClr val="windowText" lastClr="000000"/>
                  </a:solidFill>
                  <a:latin typeface="Consolas" panose="020B0609020204030204" pitchFamily="49" charset="0"/>
                  <a:ea typeface="ＭＳ Ｐゴシック" charset="0"/>
                  <a:cs typeface="Consolas" panose="020B0609020204030204" pitchFamily="49" charset="0"/>
                </a:rPr>
                <a:t>  </a:t>
              </a:r>
              <a:r>
                <a:rPr lang="en-US" sz="1600" kern="0" dirty="0">
                  <a:solidFill>
                    <a:sysClr val="windowText" lastClr="000000"/>
                  </a:solidFill>
                  <a:latin typeface="Consolas" panose="020B0609020204030204" pitchFamily="49" charset="0"/>
                  <a:ea typeface="ＭＳ Ｐゴシック" charset="0"/>
                  <a:cs typeface="Consolas" panose="020B0609020204030204" pitchFamily="49" charset="0"/>
                </a:rPr>
                <a:t>before pop</a:t>
              </a:r>
              <a:endParaRPr lang="en-US" sz="2000" kern="0" dirty="0">
                <a:solidFill>
                  <a:sysClr val="windowText" lastClr="000000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endParaRPr>
            </a:p>
          </p:txBody>
        </p:sp>
        <p:sp>
          <p:nvSpPr>
            <p:cNvPr id="64" name="Left Arrow 63">
              <a:extLst>
                <a:ext uri="{FF2B5EF4-FFF2-40B4-BE49-F238E27FC236}">
                  <a16:creationId xmlns:a16="http://schemas.microsoft.com/office/drawing/2014/main" id="{B244F060-CBF6-FE69-AB05-0D03B83FC6AB}"/>
                </a:ext>
              </a:extLst>
            </p:cNvPr>
            <p:cNvSpPr/>
            <p:nvPr/>
          </p:nvSpPr>
          <p:spPr>
            <a:xfrm>
              <a:off x="9298042" y="4068299"/>
              <a:ext cx="580678" cy="114856"/>
            </a:xfrm>
            <a:prstGeom prst="leftArrow">
              <a:avLst/>
            </a:prstGeom>
            <a:solidFill>
              <a:srgbClr val="F3753F"/>
            </a:solidFill>
            <a:ln>
              <a:solidFill>
                <a:srgbClr val="F374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2798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  <p:bldP spid="112" grpId="0" animBg="1"/>
      <p:bldP spid="68" grpId="0"/>
    </p:bld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454152" y="397647"/>
            <a:ext cx="12068782" cy="448483"/>
          </a:xfrm>
        </p:spPr>
        <p:txBody>
          <a:bodyPr/>
          <a:lstStyle/>
          <a:p>
            <a:r>
              <a:rPr lang="en-US" altLang="en-US" sz="2800" dirty="0"/>
              <a:t>Registers: Rules For Use</a:t>
            </a: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6D9AA400-DCA8-D343-A575-70238776613A}"/>
              </a:ext>
            </a:extLst>
          </p:cNvPr>
          <p:cNvGraphicFramePr>
            <a:graphicFrameLocks noGrp="1"/>
          </p:cNvGraphicFramePr>
          <p:nvPr/>
        </p:nvGraphicFramePr>
        <p:xfrm>
          <a:off x="658485" y="1608682"/>
          <a:ext cx="10545843" cy="3457570"/>
        </p:xfrm>
        <a:graphic>
          <a:graphicData uri="http://schemas.openxmlformats.org/drawingml/2006/table">
            <a:tbl>
              <a:tblPr firstRow="1" firstCol="1" bandRow="1"/>
              <a:tblGrid>
                <a:gridCol w="14223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328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20520">
                  <a:extLst>
                    <a:ext uri="{9D8B030D-6E8A-4147-A177-3AD203B41FA5}">
                      <a16:colId xmlns:a16="http://schemas.microsoft.com/office/drawing/2014/main" val="1238610312"/>
                    </a:ext>
                  </a:extLst>
                </a:gridCol>
                <a:gridCol w="2670181">
                  <a:extLst>
                    <a:ext uri="{9D8B030D-6E8A-4147-A177-3AD203B41FA5}">
                      <a16:colId xmlns:a16="http://schemas.microsoft.com/office/drawing/2014/main" val="3752959160"/>
                    </a:ext>
                  </a:extLst>
                </a:gridCol>
              </a:tblGrid>
              <a:tr h="28778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1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Calibri"/>
                          <a:cs typeface="Calibri"/>
                        </a:rPr>
                        <a:t>Register</a:t>
                      </a:r>
                      <a:endParaRPr lang="en-US" sz="1600" b="1" dirty="0">
                        <a:solidFill>
                          <a:schemeClr val="bg1"/>
                        </a:solidFill>
                        <a:effectLst/>
                        <a:latin typeface="+mj-lt"/>
                        <a:ea typeface="Arial"/>
                        <a:cs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1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Function Call Use</a:t>
                      </a:r>
                      <a:endParaRPr lang="en-US" sz="1600" b="1" dirty="0">
                        <a:solidFill>
                          <a:schemeClr val="bg1"/>
                        </a:solidFill>
                        <a:effectLst/>
                        <a:latin typeface="+mj-lt"/>
                        <a:ea typeface="Arial"/>
                        <a:cs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1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Function Body Use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1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Save before use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1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Restore before return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054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r0</a:t>
                      </a: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arg1 and return value</a:t>
                      </a: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"/>
                          <a:cs typeface="Calibri"/>
                        </a:rPr>
                        <a:t>scratch registers </a:t>
                      </a: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No</a:t>
                      </a: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94404550"/>
                  </a:ext>
                </a:extLst>
              </a:tr>
              <a:tr h="33054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r1-r3</a:t>
                      </a: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arg2 to arg4</a:t>
                      </a: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"/>
                          <a:cs typeface="Calibri"/>
                        </a:rPr>
                        <a:t>scratch registers </a:t>
                      </a: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No</a:t>
                      </a: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7421645"/>
                  </a:ext>
                </a:extLst>
              </a:tr>
              <a:tr h="33054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r4-r10</a:t>
                      </a: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preserved registers</a:t>
                      </a: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"/>
                          <a:cs typeface="Calibri"/>
                        </a:rPr>
                        <a:t>contents preserved across function calls</a:t>
                      </a: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Yes</a:t>
                      </a: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9864150"/>
                  </a:ext>
                </a:extLst>
              </a:tr>
              <a:tr h="33054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r11 /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fp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+mj-lt"/>
                        <a:ea typeface="Arial"/>
                        <a:cs typeface="Calibri"/>
                      </a:endParaRP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stack frame pointer</a:t>
                      </a: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"/>
                          <a:cs typeface="Calibri"/>
                        </a:rPr>
                        <a:t>Use to locate variables on the stack</a:t>
                      </a: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Yes</a:t>
                      </a: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7708712"/>
                  </a:ext>
                </a:extLst>
              </a:tr>
              <a:tr h="33054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r12 /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ip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+mj-lt"/>
                        <a:ea typeface="Arial"/>
                        <a:cs typeface="Calibri"/>
                      </a:endParaRP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may used by assembler with large text file</a:t>
                      </a: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"/>
                          <a:cs typeface="Calibri"/>
                        </a:rPr>
                        <a:t>can be used as a scratch if really needed</a:t>
                      </a: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No</a:t>
                      </a: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61925039"/>
                  </a:ext>
                </a:extLst>
              </a:tr>
              <a:tr h="33054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r13 /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sp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+mj-lt"/>
                        <a:ea typeface="Arial"/>
                        <a:cs typeface="Calibri"/>
                      </a:endParaRP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stack pointer</a:t>
                      </a: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"/>
                          <a:cs typeface="Calibri"/>
                        </a:rPr>
                        <a:t>stack space allocation</a:t>
                      </a: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Yes</a:t>
                      </a: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70299768"/>
                  </a:ext>
                </a:extLst>
              </a:tr>
              <a:tr h="33054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r14 /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lr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+mj-lt"/>
                        <a:ea typeface="Arial"/>
                        <a:cs typeface="Calibri"/>
                      </a:endParaRP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link register</a:t>
                      </a: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"/>
                          <a:cs typeface="Calibri"/>
                        </a:rPr>
                        <a:t>contains return address for function calls</a:t>
                      </a: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Yes</a:t>
                      </a: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33017597"/>
                  </a:ext>
                </a:extLst>
              </a:tr>
              <a:tr h="33054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r15</a:t>
                      </a: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753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Do not use</a:t>
                      </a: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"/>
                          <a:cs typeface="Calibri"/>
                        </a:rPr>
                        <a:t>Do not use</a:t>
                      </a: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No</a:t>
                      </a: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85129560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F3526BED-710F-734B-BED6-969DB0BF3177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037861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123E958-50C2-9943-ABBE-411C7F991B1F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89986" y="2747024"/>
            <a:ext cx="9918222" cy="3458703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1600" dirty="0"/>
              <a:t>Where </a:t>
            </a:r>
            <a:r>
              <a:rPr lang="en-US" sz="1600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r0, r1, r2, r3 </a:t>
            </a:r>
            <a:r>
              <a:rPr lang="en-US" sz="1600" dirty="0"/>
              <a:t>are arm registers, the function declaration is (first four arguments):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b="1" kern="0" dirty="0">
                <a:solidFill>
                  <a:srgbClr val="FF0000"/>
                </a:solidFill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	</a:t>
            </a:r>
            <a:r>
              <a:rPr lang="en-US" sz="1600" b="1" kern="0" dirty="0">
                <a:solidFill>
                  <a:schemeClr val="accent5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r0 = function(r0, r1, r2, r3)       </a:t>
            </a:r>
            <a:r>
              <a:rPr lang="en-US" sz="1600" b="1" kern="0" dirty="0">
                <a:solidFill>
                  <a:srgbClr val="00B050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// 32-bit return</a:t>
            </a:r>
          </a:p>
          <a:p>
            <a:pPr>
              <a:lnSpc>
                <a:spcPct val="100000"/>
              </a:lnSpc>
            </a:pPr>
            <a:r>
              <a:rPr lang="en-US" sz="1600" kern="0" dirty="0">
                <a:ea typeface="ＭＳ Ｐゴシック" charset="0"/>
                <a:cs typeface="Courier New" panose="02070309020205020404" pitchFamily="49" charset="0"/>
              </a:rPr>
              <a:t>Each </a:t>
            </a:r>
            <a:r>
              <a:rPr lang="en-US" sz="1600" b="1" kern="0" dirty="0">
                <a:ea typeface="ＭＳ Ｐゴシック" charset="0"/>
                <a:cs typeface="Courier New" panose="02070309020205020404" pitchFamily="49" charset="0"/>
              </a:rPr>
              <a:t>parameter and return value is limited to data that </a:t>
            </a:r>
            <a:r>
              <a:rPr lang="en-US" sz="1600" b="1" kern="0" dirty="0">
                <a:solidFill>
                  <a:srgbClr val="0070C0"/>
                </a:solidFill>
                <a:ea typeface="ＭＳ Ｐゴシック" charset="0"/>
                <a:cs typeface="Courier New" panose="02070309020205020404" pitchFamily="49" charset="0"/>
              </a:rPr>
              <a:t>can fit in 4 bytes or less</a:t>
            </a:r>
          </a:p>
          <a:p>
            <a:pPr>
              <a:lnSpc>
                <a:spcPct val="100000"/>
              </a:lnSpc>
            </a:pPr>
            <a:r>
              <a:rPr lang="en-US" sz="1600" b="1" kern="0" dirty="0">
                <a:ea typeface="ＭＳ Ｐゴシック" charset="0"/>
                <a:cs typeface="Courier New" panose="02070309020205020404" pitchFamily="49" charset="0"/>
              </a:rPr>
              <a:t>Calling function:</a:t>
            </a:r>
          </a:p>
          <a:p>
            <a:pPr lvl="1"/>
            <a:r>
              <a:rPr lang="en-US" sz="1600" kern="0" dirty="0">
                <a:ea typeface="ＭＳ Ｐゴシック" charset="0"/>
                <a:cs typeface="Courier New" panose="02070309020205020404" pitchFamily="49" charset="0"/>
              </a:rPr>
              <a:t>copy up to the first four parameters into these four registers before calling a function</a:t>
            </a:r>
          </a:p>
          <a:p>
            <a:pPr lvl="1"/>
            <a:r>
              <a:rPr lang="en-US" sz="1600" b="1" u="sng" kern="0" dirty="0">
                <a:solidFill>
                  <a:schemeClr val="accent1"/>
                </a:solidFill>
                <a:ea typeface="ＭＳ Ｐゴシック" charset="0"/>
                <a:cs typeface="Courier New" panose="02070309020205020404" pitchFamily="49" charset="0"/>
              </a:rPr>
              <a:t>MUST assume</a:t>
            </a:r>
            <a:r>
              <a:rPr lang="en-US" sz="1600" b="1" kern="0" dirty="0">
                <a:solidFill>
                  <a:schemeClr val="accent1"/>
                </a:solidFill>
                <a:ea typeface="ＭＳ Ｐゴシック" charset="0"/>
                <a:cs typeface="Courier New" panose="02070309020205020404" pitchFamily="49" charset="0"/>
              </a:rPr>
              <a:t> </a:t>
            </a:r>
            <a:r>
              <a:rPr lang="en-US" sz="1600" kern="0" dirty="0">
                <a:ea typeface="ＭＳ Ｐゴシック" charset="0"/>
                <a:cs typeface="Courier New" panose="02070309020205020404" pitchFamily="49" charset="0"/>
              </a:rPr>
              <a:t>that the called function will </a:t>
            </a:r>
            <a:r>
              <a:rPr lang="en-US" sz="1600" b="1" kern="0" dirty="0">
                <a:solidFill>
                  <a:schemeClr val="accent1"/>
                </a:solidFill>
                <a:ea typeface="ＭＳ Ｐゴシック" charset="0"/>
                <a:cs typeface="Courier New" panose="02070309020205020404" pitchFamily="49" charset="0"/>
              </a:rPr>
              <a:t>alter the contents of all four registers: r0-r3</a:t>
            </a:r>
          </a:p>
          <a:p>
            <a:pPr lvl="1"/>
            <a:r>
              <a:rPr lang="en-US" sz="1600" b="1" kern="0" dirty="0">
                <a:ea typeface="ＭＳ Ｐゴシック" charset="0"/>
                <a:cs typeface="Courier New" panose="02070309020205020404" pitchFamily="49" charset="0"/>
              </a:rPr>
              <a:t>In terms of C runtime support, these registers contain the copies given to the called function</a:t>
            </a:r>
          </a:p>
          <a:p>
            <a:pPr lvl="1"/>
            <a:r>
              <a:rPr lang="en-US" sz="1600" b="1" kern="0" dirty="0">
                <a:ea typeface="ＭＳ Ｐゴシック" charset="0"/>
                <a:cs typeface="Courier New" panose="02070309020205020404" pitchFamily="49" charset="0"/>
              </a:rPr>
              <a:t>C allows the copies to be changed in any way by the called function</a:t>
            </a:r>
            <a:endParaRPr lang="en-US" sz="1600" kern="0" dirty="0">
              <a:ea typeface="ＭＳ Ｐゴシック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US" sz="1600" b="1" kern="0" dirty="0">
                <a:ea typeface="ＭＳ Ｐゴシック" charset="0"/>
                <a:cs typeface="Courier New" panose="02070309020205020404" pitchFamily="49" charset="0"/>
              </a:rPr>
              <a:t>Called function: </a:t>
            </a:r>
          </a:p>
          <a:p>
            <a:pPr lvl="1"/>
            <a:r>
              <a:rPr lang="en-US" sz="1600" kern="0" dirty="0">
                <a:ea typeface="ＭＳ Ｐゴシック" charset="0"/>
                <a:cs typeface="Courier New" panose="02070309020205020404" pitchFamily="49" charset="0"/>
              </a:rPr>
              <a:t>you receive </a:t>
            </a:r>
            <a:r>
              <a:rPr lang="en-US" sz="1600" kern="0" dirty="0">
                <a:solidFill>
                  <a:srgbClr val="0070C0"/>
                </a:solidFill>
                <a:ea typeface="ＭＳ Ｐゴシック" charset="0"/>
                <a:cs typeface="Courier New" panose="02070309020205020404" pitchFamily="49" charset="0"/>
              </a:rPr>
              <a:t>the first four parameters in these four registers (r0 – r3)</a:t>
            </a:r>
            <a:r>
              <a:rPr lang="en-US" sz="1600" b="1" kern="0" dirty="0">
                <a:solidFill>
                  <a:schemeClr val="accent1"/>
                </a:solidFill>
                <a:ea typeface="ＭＳ Ｐゴシック" charset="0"/>
                <a:cs typeface="Courier New" panose="02070309020205020404" pitchFamily="49" charset="0"/>
              </a:rPr>
              <a:t> </a:t>
            </a:r>
          </a:p>
        </p:txBody>
      </p:sp>
      <p:sp>
        <p:nvSpPr>
          <p:cNvPr id="1536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325425" y="350514"/>
            <a:ext cx="11866575" cy="391196"/>
          </a:xfrm>
        </p:spPr>
        <p:txBody>
          <a:bodyPr/>
          <a:lstStyle/>
          <a:p>
            <a:r>
              <a:rPr lang="en-US" altLang="en-US" dirty="0"/>
              <a:t>Return Value and Passing Parameters to Functions</a:t>
            </a:r>
            <a:br>
              <a:rPr lang="en-US" altLang="en-US" dirty="0"/>
            </a:br>
            <a:r>
              <a:rPr lang="en-US" altLang="en-US" sz="1800" dirty="0">
                <a:solidFill>
                  <a:srgbClr val="FF0000"/>
                </a:solidFill>
              </a:rPr>
              <a:t>(Four parameters or less)</a:t>
            </a:r>
            <a:endParaRPr lang="en-US" altLang="en-US" dirty="0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BD7113-99E7-6D4A-9D7D-81C16F7797BB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8C147B3-C751-EBFD-E14C-0D8D56D17E17}"/>
              </a:ext>
            </a:extLst>
          </p:cNvPr>
          <p:cNvGraphicFramePr>
            <a:graphicFrameLocks noGrp="1"/>
          </p:cNvGraphicFramePr>
          <p:nvPr/>
        </p:nvGraphicFramePr>
        <p:xfrm>
          <a:off x="481701" y="1145341"/>
          <a:ext cx="10545843" cy="1198052"/>
        </p:xfrm>
        <a:graphic>
          <a:graphicData uri="http://schemas.openxmlformats.org/drawingml/2006/table">
            <a:tbl>
              <a:tblPr firstRow="1" firstCol="1" bandRow="1"/>
              <a:tblGrid>
                <a:gridCol w="14223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328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20520">
                  <a:extLst>
                    <a:ext uri="{9D8B030D-6E8A-4147-A177-3AD203B41FA5}">
                      <a16:colId xmlns:a16="http://schemas.microsoft.com/office/drawing/2014/main" val="1238610312"/>
                    </a:ext>
                  </a:extLst>
                </a:gridCol>
                <a:gridCol w="2670181">
                  <a:extLst>
                    <a:ext uri="{9D8B030D-6E8A-4147-A177-3AD203B41FA5}">
                      <a16:colId xmlns:a16="http://schemas.microsoft.com/office/drawing/2014/main" val="3752959160"/>
                    </a:ext>
                  </a:extLst>
                </a:gridCol>
              </a:tblGrid>
              <a:tr h="28778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1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Calibri"/>
                          <a:cs typeface="Calibri"/>
                        </a:rPr>
                        <a:t>Register</a:t>
                      </a:r>
                      <a:endParaRPr lang="en-US" sz="1600" b="1" dirty="0">
                        <a:solidFill>
                          <a:schemeClr val="bg1"/>
                        </a:solidFill>
                        <a:effectLst/>
                        <a:latin typeface="+mj-lt"/>
                        <a:ea typeface="Arial"/>
                        <a:cs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1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Function Call Use</a:t>
                      </a:r>
                      <a:endParaRPr lang="en-US" sz="1600" b="1" dirty="0">
                        <a:solidFill>
                          <a:schemeClr val="bg1"/>
                        </a:solidFill>
                        <a:effectLst/>
                        <a:latin typeface="+mj-lt"/>
                        <a:ea typeface="Arial"/>
                        <a:cs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1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Function Body Use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1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Save before use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1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Restore before return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054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r0</a:t>
                      </a: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arg1 and return value</a:t>
                      </a: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"/>
                          <a:cs typeface="Calibri"/>
                        </a:rPr>
                        <a:t>scratch registers </a:t>
                      </a: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No</a:t>
                      </a: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94404550"/>
                  </a:ext>
                </a:extLst>
              </a:tr>
              <a:tr h="33054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r1-r3</a:t>
                      </a: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arg2 to arg4</a:t>
                      </a: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"/>
                          <a:cs typeface="Calibri"/>
                        </a:rPr>
                        <a:t>scratch registers </a:t>
                      </a: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No</a:t>
                      </a: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74216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18090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6" grpId="0"/>
    </p:bld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123E958-50C2-9943-ABBE-411C7F991B1F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737586" y="2826273"/>
            <a:ext cx="10161942" cy="3361167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1600" dirty="0"/>
              <a:t>Where </a:t>
            </a:r>
            <a:r>
              <a:rPr lang="en-US" sz="1600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r0, r1, r2, r3 </a:t>
            </a:r>
            <a:r>
              <a:rPr lang="en-US" sz="1600" dirty="0"/>
              <a:t>are arm registers, the function declaration is (first four arguments):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b="1" kern="0" dirty="0">
                <a:solidFill>
                  <a:srgbClr val="FF0000"/>
                </a:solidFill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	</a:t>
            </a:r>
            <a:r>
              <a:rPr lang="en-US" sz="1600" b="1" kern="0" dirty="0">
                <a:solidFill>
                  <a:schemeClr val="accent5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r0 = function(r0, r1, r2, r3)       </a:t>
            </a:r>
            <a:r>
              <a:rPr lang="en-US" sz="1600" b="1" kern="0" dirty="0">
                <a:solidFill>
                  <a:srgbClr val="00B050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// 32-bit return</a:t>
            </a:r>
          </a:p>
          <a:p>
            <a:r>
              <a:rPr lang="en-US" sz="1800" kern="0" dirty="0">
                <a:ea typeface="ＭＳ Ｐゴシック" charset="0"/>
                <a:cs typeface="Courier New" panose="02070309020205020404" pitchFamily="49" charset="0"/>
              </a:rPr>
              <a:t>For </a:t>
            </a:r>
            <a:r>
              <a:rPr lang="en-US" sz="1800" kern="0" dirty="0">
                <a:solidFill>
                  <a:schemeClr val="accent1"/>
                </a:solidFill>
                <a:ea typeface="ＭＳ Ｐゴシック" charset="0"/>
                <a:cs typeface="Courier New" panose="02070309020205020404" pitchFamily="49" charset="0"/>
              </a:rPr>
              <a:t>parameters, whose size is larger than 4 bytes</a:t>
            </a:r>
            <a:r>
              <a:rPr lang="en-US" sz="1800" kern="0" dirty="0">
                <a:ea typeface="ＭＳ Ｐゴシック" charset="0"/>
                <a:cs typeface="Courier New" panose="02070309020205020404" pitchFamily="49" charset="0"/>
              </a:rPr>
              <a:t>, </a:t>
            </a:r>
            <a:r>
              <a:rPr lang="en-US" sz="1800" kern="0" dirty="0">
                <a:solidFill>
                  <a:srgbClr val="2C895B"/>
                </a:solidFill>
                <a:ea typeface="ＭＳ Ｐゴシック" charset="0"/>
                <a:cs typeface="Courier New" panose="02070309020205020404" pitchFamily="49" charset="0"/>
              </a:rPr>
              <a:t>pass a pointer to the parameter  </a:t>
            </a:r>
            <a:r>
              <a:rPr lang="en-US" sz="1800" kern="0" dirty="0">
                <a:ea typeface="ＭＳ Ｐゴシック" charset="0"/>
                <a:cs typeface="Courier New" panose="02070309020205020404" pitchFamily="49" charset="0"/>
              </a:rPr>
              <a:t>(we will cover this later)</a:t>
            </a:r>
          </a:p>
          <a:p>
            <a:r>
              <a:rPr lang="en-US" sz="1800" b="1" dirty="0">
                <a:solidFill>
                  <a:srgbClr val="FF0000"/>
                </a:solidFill>
              </a:rPr>
              <a:t>One </a:t>
            </a:r>
            <a:r>
              <a:rPr lang="en-US" sz="1800" b="1" dirty="0" err="1">
                <a:solidFill>
                  <a:srgbClr val="FF0000"/>
                </a:solidFill>
              </a:rPr>
              <a:t>arg</a:t>
            </a:r>
            <a:r>
              <a:rPr lang="en-US" sz="1800" b="1" dirty="0">
                <a:solidFill>
                  <a:srgbClr val="FF0000"/>
                </a:solidFill>
              </a:rPr>
              <a:t> value per register</a:t>
            </a:r>
            <a:r>
              <a:rPr lang="en-US" sz="1800" dirty="0">
                <a:solidFill>
                  <a:srgbClr val="FF0000"/>
                </a:solidFill>
              </a:rPr>
              <a:t>! </a:t>
            </a:r>
            <a:r>
              <a:rPr lang="en-US" sz="1800" dirty="0"/>
              <a:t>– NO arrays across multiple registers</a:t>
            </a:r>
          </a:p>
          <a:p>
            <a:pPr lvl="1"/>
            <a:r>
              <a:rPr lang="en-US" sz="1800" dirty="0"/>
              <a:t>chars, shorts and </a:t>
            </a:r>
            <a:r>
              <a:rPr lang="en-US" sz="1800" dirty="0" err="1"/>
              <a:t>ints</a:t>
            </a:r>
            <a:r>
              <a:rPr lang="en-US" sz="1800" dirty="0"/>
              <a:t> are directly stored</a:t>
            </a:r>
          </a:p>
          <a:p>
            <a:pPr lvl="1"/>
            <a:r>
              <a:rPr lang="en-US" sz="1800" dirty="0"/>
              <a:t>Structs (not always), and arrays (always) are passed via a pointer </a:t>
            </a:r>
          </a:p>
          <a:p>
            <a:pPr lvl="1"/>
            <a:r>
              <a:rPr lang="en-US" sz="1800" b="1" dirty="0">
                <a:solidFill>
                  <a:srgbClr val="C00000"/>
                </a:solidFill>
              </a:rPr>
              <a:t>Pointers</a:t>
            </a:r>
            <a:r>
              <a:rPr lang="en-US" sz="1800" dirty="0">
                <a:solidFill>
                  <a:srgbClr val="C00000"/>
                </a:solidFill>
              </a:rPr>
              <a:t> </a:t>
            </a:r>
            <a:r>
              <a:rPr lang="en-US" sz="1800" dirty="0">
                <a:solidFill>
                  <a:schemeClr val="accent6"/>
                </a:solidFill>
              </a:rPr>
              <a:t>passed as </a:t>
            </a:r>
            <a:r>
              <a:rPr lang="en-US" sz="1800" dirty="0">
                <a:solidFill>
                  <a:srgbClr val="C00000"/>
                </a:solidFill>
              </a:rPr>
              <a:t>output parameters </a:t>
            </a:r>
            <a:r>
              <a:rPr lang="en-US" sz="1800" dirty="0"/>
              <a:t>contain an </a:t>
            </a:r>
            <a:r>
              <a:rPr lang="en-US" sz="1800" dirty="0">
                <a:solidFill>
                  <a:srgbClr val="FF0000"/>
                </a:solidFill>
              </a:rPr>
              <a:t>address</a:t>
            </a:r>
            <a:r>
              <a:rPr lang="en-US" sz="1800" dirty="0">
                <a:solidFill>
                  <a:srgbClr val="2C895B"/>
                </a:solidFill>
              </a:rPr>
              <a:t> </a:t>
            </a:r>
            <a:r>
              <a:rPr lang="en-US" sz="1800" b="1" i="1" dirty="0">
                <a:solidFill>
                  <a:srgbClr val="002060"/>
                </a:solidFill>
              </a:rPr>
              <a:t>that points at </a:t>
            </a:r>
            <a:r>
              <a:rPr lang="en-US" sz="1800" dirty="0">
                <a:solidFill>
                  <a:schemeClr val="tx2"/>
                </a:solidFill>
              </a:rPr>
              <a:t>the</a:t>
            </a:r>
            <a:r>
              <a:rPr lang="en-US" sz="1800" dirty="0">
                <a:solidFill>
                  <a:srgbClr val="2C895B"/>
                </a:solidFill>
              </a:rPr>
              <a:t> </a:t>
            </a:r>
            <a:r>
              <a:rPr lang="en-US" sz="1800" dirty="0">
                <a:solidFill>
                  <a:srgbClr val="0070C0"/>
                </a:solidFill>
              </a:rPr>
              <a:t>stack</a:t>
            </a:r>
            <a:r>
              <a:rPr lang="en-US" sz="1800" dirty="0">
                <a:solidFill>
                  <a:srgbClr val="2C895B"/>
                </a:solidFill>
              </a:rPr>
              <a:t>, </a:t>
            </a:r>
            <a:r>
              <a:rPr lang="en-US" sz="1800" dirty="0">
                <a:solidFill>
                  <a:srgbClr val="F37440"/>
                </a:solidFill>
              </a:rPr>
              <a:t>BSS</a:t>
            </a:r>
            <a:r>
              <a:rPr lang="en-US" sz="1800" dirty="0">
                <a:solidFill>
                  <a:srgbClr val="2C895B"/>
                </a:solidFill>
              </a:rPr>
              <a:t>, </a:t>
            </a:r>
            <a:r>
              <a:rPr lang="en-US" sz="1800" dirty="0">
                <a:solidFill>
                  <a:srgbClr val="7030A0"/>
                </a:solidFill>
              </a:rPr>
              <a:t>data</a:t>
            </a:r>
            <a:r>
              <a:rPr lang="en-US" sz="1800" dirty="0">
                <a:solidFill>
                  <a:srgbClr val="2C895B"/>
                </a:solidFill>
              </a:rPr>
              <a:t>,  or </a:t>
            </a:r>
            <a:r>
              <a:rPr lang="en-US" sz="1800" dirty="0">
                <a:solidFill>
                  <a:srgbClr val="C00000"/>
                </a:solidFill>
              </a:rPr>
              <a:t>heap</a:t>
            </a:r>
            <a:r>
              <a:rPr lang="en-US" sz="1800" dirty="0">
                <a:solidFill>
                  <a:srgbClr val="2C895B"/>
                </a:solidFill>
              </a:rPr>
              <a:t> </a:t>
            </a:r>
          </a:p>
        </p:txBody>
      </p:sp>
      <p:sp>
        <p:nvSpPr>
          <p:cNvPr id="1536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325425" y="350514"/>
            <a:ext cx="11866575" cy="391196"/>
          </a:xfrm>
        </p:spPr>
        <p:txBody>
          <a:bodyPr/>
          <a:lstStyle/>
          <a:p>
            <a:r>
              <a:rPr lang="en-US" altLang="en-US" dirty="0"/>
              <a:t>Return Value and Passing Parameters to Functions</a:t>
            </a:r>
            <a:br>
              <a:rPr lang="en-US" altLang="en-US" dirty="0"/>
            </a:br>
            <a:r>
              <a:rPr lang="en-US" altLang="en-US" sz="1800" dirty="0">
                <a:solidFill>
                  <a:srgbClr val="FF0000"/>
                </a:solidFill>
              </a:rPr>
              <a:t>(Four parameters or less)</a:t>
            </a:r>
            <a:endParaRPr lang="en-US" altLang="en-US" dirty="0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BD7113-99E7-6D4A-9D7D-81C16F7797BB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8C147B3-C751-EBFD-E14C-0D8D56D17E17}"/>
              </a:ext>
            </a:extLst>
          </p:cNvPr>
          <p:cNvGraphicFramePr>
            <a:graphicFrameLocks noGrp="1"/>
          </p:cNvGraphicFramePr>
          <p:nvPr/>
        </p:nvGraphicFramePr>
        <p:xfrm>
          <a:off x="481701" y="1002085"/>
          <a:ext cx="10545843" cy="1198052"/>
        </p:xfrm>
        <a:graphic>
          <a:graphicData uri="http://schemas.openxmlformats.org/drawingml/2006/table">
            <a:tbl>
              <a:tblPr firstRow="1" firstCol="1" bandRow="1"/>
              <a:tblGrid>
                <a:gridCol w="14223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328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20520">
                  <a:extLst>
                    <a:ext uri="{9D8B030D-6E8A-4147-A177-3AD203B41FA5}">
                      <a16:colId xmlns:a16="http://schemas.microsoft.com/office/drawing/2014/main" val="1238610312"/>
                    </a:ext>
                  </a:extLst>
                </a:gridCol>
                <a:gridCol w="2670181">
                  <a:extLst>
                    <a:ext uri="{9D8B030D-6E8A-4147-A177-3AD203B41FA5}">
                      <a16:colId xmlns:a16="http://schemas.microsoft.com/office/drawing/2014/main" val="3752959160"/>
                    </a:ext>
                  </a:extLst>
                </a:gridCol>
              </a:tblGrid>
              <a:tr h="28778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1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Calibri"/>
                          <a:cs typeface="Calibri"/>
                        </a:rPr>
                        <a:t>Register</a:t>
                      </a:r>
                      <a:endParaRPr lang="en-US" sz="1600" b="1" dirty="0">
                        <a:solidFill>
                          <a:schemeClr val="bg1"/>
                        </a:solidFill>
                        <a:effectLst/>
                        <a:latin typeface="+mj-lt"/>
                        <a:ea typeface="Arial"/>
                        <a:cs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1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Function Call Use</a:t>
                      </a:r>
                      <a:endParaRPr lang="en-US" sz="1600" b="1" dirty="0">
                        <a:solidFill>
                          <a:schemeClr val="bg1"/>
                        </a:solidFill>
                        <a:effectLst/>
                        <a:latin typeface="+mj-lt"/>
                        <a:ea typeface="Arial"/>
                        <a:cs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1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Function Body Use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1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Save before use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1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Restore before return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054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r0</a:t>
                      </a: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arg1 and return value</a:t>
                      </a: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"/>
                          <a:cs typeface="Calibri"/>
                        </a:rPr>
                        <a:t>scratch registers </a:t>
                      </a: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No</a:t>
                      </a: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94404550"/>
                  </a:ext>
                </a:extLst>
              </a:tr>
              <a:tr h="33054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r1-r3</a:t>
                      </a: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arg2 to arg4</a:t>
                      </a: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"/>
                          <a:cs typeface="Calibri"/>
                        </a:rPr>
                        <a:t>scratch registers </a:t>
                      </a: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No</a:t>
                      </a: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74216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08295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6" grpId="0"/>
    </p:bld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1E8DA85-AF3C-1DEF-A834-A81DD0C8B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it means to be a Temporary/argument register 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4717BA4-37BB-0F1A-5AEA-A6448C6F17D4}"/>
              </a:ext>
            </a:extLst>
          </p:cNvPr>
          <p:cNvSpPr/>
          <p:nvPr/>
        </p:nvSpPr>
        <p:spPr bwMode="auto">
          <a:xfrm>
            <a:off x="1778794" y="4338627"/>
            <a:ext cx="8672512" cy="2375297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lvl="1"/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// main()</a:t>
            </a:r>
          </a:p>
          <a:p>
            <a:pPr lvl="1"/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// code not shown</a:t>
            </a:r>
          </a:p>
          <a:p>
            <a:pPr lvl="1"/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mov r0, 0</a:t>
            </a:r>
          </a:p>
          <a:p>
            <a:pPr lvl="1"/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mov r1, 1</a:t>
            </a:r>
          </a:p>
          <a:p>
            <a:pPr lvl="1"/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mov	r2, 2</a:t>
            </a:r>
          </a:p>
          <a:p>
            <a:pPr lvl="1"/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mov	r3, 3</a:t>
            </a:r>
          </a:p>
          <a:p>
            <a:pPr lvl="1"/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bl a</a:t>
            </a:r>
          </a:p>
          <a:p>
            <a:pPr lvl="1"/>
            <a:r>
              <a:rPr lang="en-US" sz="16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r0 = return value</a:t>
            </a:r>
          </a:p>
          <a:p>
            <a:pPr lvl="1"/>
            <a:r>
              <a:rPr lang="en-US" sz="16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r1-r3 values are unknown as a() has right to change them as it wants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204A7E1-685E-E0A8-5D1D-85B03131F981}"/>
              </a:ext>
            </a:extLst>
          </p:cNvPr>
          <p:cNvSpPr/>
          <p:nvPr/>
        </p:nvSpPr>
        <p:spPr bwMode="auto">
          <a:xfrm>
            <a:off x="2698429" y="806436"/>
            <a:ext cx="5788346" cy="3452098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a(void)</a:t>
            </a: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// not shown</a:t>
            </a: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main(void)</a:t>
            </a: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int r0 = 0;</a:t>
            </a: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int r1 = 1;</a:t>
            </a: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int r2 = 2;</a:t>
            </a: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int r3 = 3;</a:t>
            </a: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r0 = a();</a:t>
            </a: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in C r1 and r3 would have the same values</a:t>
            </a:r>
          </a:p>
          <a:p>
            <a:r>
              <a:rPr lang="en-US" sz="16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after the call</a:t>
            </a:r>
          </a:p>
        </p:txBody>
      </p:sp>
    </p:spTree>
    <p:extLst>
      <p:ext uri="{BB962C8B-B14F-4D97-AF65-F5344CB8AC3E}">
        <p14:creationId xmlns:p14="http://schemas.microsoft.com/office/powerpoint/2010/main" val="1787314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7F52C8B-D8B2-3E4D-9FBC-75E40F715860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33400" y="2809957"/>
            <a:ext cx="11003151" cy="3567684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sz="1800" b="1" kern="0" dirty="0">
                <a:solidFill>
                  <a:srgbClr val="0070C0"/>
                </a:solidFill>
                <a:ea typeface="ＭＳ Ｐゴシック" charset="0"/>
                <a:cs typeface="Courier New" panose="02070309020205020404" pitchFamily="49" charset="0"/>
              </a:rPr>
              <a:t>Any </a:t>
            </a:r>
            <a:r>
              <a:rPr lang="en-US" sz="1800" b="1" kern="0" dirty="0">
                <a:solidFill>
                  <a:schemeClr val="accent1"/>
                </a:solidFill>
                <a:ea typeface="ＭＳ Ｐゴシック" charset="0"/>
                <a:cs typeface="Courier New" panose="02070309020205020404" pitchFamily="49" charset="0"/>
              </a:rPr>
              <a:t>value</a:t>
            </a:r>
            <a:r>
              <a:rPr lang="en-US" sz="1800" kern="0" dirty="0">
                <a:ea typeface="ＭＳ Ｐゴシック" charset="0"/>
                <a:cs typeface="Courier New" panose="02070309020205020404" pitchFamily="49" charset="0"/>
              </a:rPr>
              <a:t> you have in a </a:t>
            </a:r>
            <a:r>
              <a:rPr lang="en-US" sz="1800" kern="0" dirty="0">
                <a:solidFill>
                  <a:srgbClr val="0070C0"/>
                </a:solidFill>
                <a:ea typeface="ＭＳ Ｐゴシック" charset="0"/>
                <a:cs typeface="Courier New" panose="02070309020205020404" pitchFamily="49" charset="0"/>
              </a:rPr>
              <a:t>preserved register before a function call </a:t>
            </a:r>
            <a:r>
              <a:rPr lang="en-US" sz="1800" b="1" kern="0" dirty="0">
                <a:ea typeface="ＭＳ Ｐゴシック" charset="0"/>
                <a:cs typeface="Courier New" panose="02070309020205020404" pitchFamily="49" charset="0"/>
              </a:rPr>
              <a:t>will still be there after the function returns</a:t>
            </a:r>
            <a:r>
              <a:rPr lang="en-US" sz="1800" kern="0" dirty="0">
                <a:ea typeface="ＭＳ Ｐゴシック" charset="0"/>
                <a:cs typeface="Courier New" panose="02070309020205020404" pitchFamily="49" charset="0"/>
              </a:rPr>
              <a:t> (Contents are “preserved” across function calls)</a:t>
            </a:r>
          </a:p>
          <a:p>
            <a:pPr>
              <a:lnSpc>
                <a:spcPct val="100000"/>
              </a:lnSpc>
              <a:defRPr/>
            </a:pPr>
            <a:r>
              <a:rPr lang="en-US" sz="1800" kern="0" dirty="0">
                <a:solidFill>
                  <a:srgbClr val="2C895B"/>
                </a:solidFill>
                <a:ea typeface="ＭＳ Ｐゴシック" charset="0"/>
                <a:cs typeface="Courier New" panose="02070309020205020404" pitchFamily="49" charset="0"/>
              </a:rPr>
              <a:t>If the function </a:t>
            </a:r>
            <a:r>
              <a:rPr lang="en-US" sz="1800" b="1" kern="0" dirty="0">
                <a:solidFill>
                  <a:srgbClr val="2C895B"/>
                </a:solidFill>
                <a:ea typeface="ＭＳ Ｐゴシック" charset="0"/>
                <a:cs typeface="Courier New" panose="02070309020205020404" pitchFamily="49" charset="0"/>
              </a:rPr>
              <a:t>wants to use a preserved register </a:t>
            </a:r>
            <a:r>
              <a:rPr lang="en-US" sz="1800" kern="0" dirty="0">
                <a:solidFill>
                  <a:srgbClr val="2C895B"/>
                </a:solidFill>
                <a:ea typeface="ＭＳ Ｐゴシック" charset="0"/>
                <a:cs typeface="Courier New" panose="02070309020205020404" pitchFamily="49" charset="0"/>
              </a:rPr>
              <a:t>it must</a:t>
            </a:r>
            <a:r>
              <a:rPr lang="en-US" sz="1800" kern="0" dirty="0">
                <a:ea typeface="ＭＳ Ｐゴシック" charset="0"/>
                <a:cs typeface="Courier New" panose="02070309020205020404" pitchFamily="49" charset="0"/>
              </a:rPr>
              <a:t>:</a:t>
            </a:r>
          </a:p>
          <a:p>
            <a:pPr marL="800100" lvl="1" indent="-457200">
              <a:buFont typeface="+mj-lt"/>
              <a:buAutoNum type="arabicPeriod"/>
              <a:defRPr/>
            </a:pPr>
            <a:r>
              <a:rPr lang="en-US" sz="1800" i="1" kern="0" dirty="0">
                <a:solidFill>
                  <a:srgbClr val="0070C0"/>
                </a:solidFill>
                <a:ea typeface="ＭＳ Ｐゴシック" charset="0"/>
                <a:cs typeface="Courier New" panose="02070309020205020404" pitchFamily="49" charset="0"/>
              </a:rPr>
              <a:t>Save</a:t>
            </a:r>
            <a:r>
              <a:rPr lang="en-US" sz="1800" kern="0" dirty="0">
                <a:ea typeface="ＭＳ Ｐゴシック" charset="0"/>
                <a:cs typeface="Courier New" panose="02070309020205020404" pitchFamily="49" charset="0"/>
              </a:rPr>
              <a:t> the </a:t>
            </a:r>
            <a:r>
              <a:rPr lang="en-US" sz="1800" kern="0" dirty="0">
                <a:solidFill>
                  <a:srgbClr val="0070C0"/>
                </a:solidFill>
                <a:ea typeface="ＭＳ Ｐゴシック" charset="0"/>
                <a:cs typeface="Courier New" panose="02070309020205020404" pitchFamily="49" charset="0"/>
              </a:rPr>
              <a:t>value contained in the register </a:t>
            </a:r>
            <a:r>
              <a:rPr lang="en-US" sz="1800" kern="0" dirty="0">
                <a:ea typeface="ＭＳ Ｐゴシック" charset="0"/>
                <a:cs typeface="Courier New" panose="02070309020205020404" pitchFamily="49" charset="0"/>
              </a:rPr>
              <a:t>at </a:t>
            </a:r>
            <a:r>
              <a:rPr lang="en-US" sz="1800" kern="0" dirty="0">
                <a:solidFill>
                  <a:srgbClr val="0070C0"/>
                </a:solidFill>
                <a:ea typeface="ＭＳ Ｐゴシック" charset="0"/>
                <a:cs typeface="Courier New" panose="02070309020205020404" pitchFamily="49" charset="0"/>
              </a:rPr>
              <a:t>function entry</a:t>
            </a:r>
          </a:p>
          <a:p>
            <a:pPr marL="800100" lvl="1" indent="-457200">
              <a:buFont typeface="+mj-lt"/>
              <a:buAutoNum type="arabicPeriod"/>
              <a:defRPr/>
            </a:pPr>
            <a:r>
              <a:rPr lang="en-US" sz="1800" kern="0" dirty="0">
                <a:ea typeface="ＭＳ Ｐゴシック" charset="0"/>
                <a:cs typeface="Courier New" panose="02070309020205020404" pitchFamily="49" charset="0"/>
              </a:rPr>
              <a:t>Use the register in the body of the function</a:t>
            </a:r>
          </a:p>
          <a:p>
            <a:pPr marL="800100" lvl="1" indent="-457200">
              <a:buFont typeface="+mj-lt"/>
              <a:buAutoNum type="arabicPeriod"/>
              <a:defRPr/>
            </a:pPr>
            <a:r>
              <a:rPr lang="en-US" sz="1800" i="1" kern="0" dirty="0">
                <a:solidFill>
                  <a:srgbClr val="0070C0"/>
                </a:solidFill>
                <a:ea typeface="ＭＳ Ｐゴシック" charset="0"/>
                <a:cs typeface="Courier New" panose="02070309020205020404" pitchFamily="49" charset="0"/>
              </a:rPr>
              <a:t>Restore</a:t>
            </a:r>
            <a:r>
              <a:rPr lang="en-US" sz="1800" kern="0" dirty="0">
                <a:ea typeface="ＭＳ Ｐゴシック" charset="0"/>
                <a:cs typeface="Courier New" panose="02070309020205020404" pitchFamily="49" charset="0"/>
              </a:rPr>
              <a:t> the </a:t>
            </a:r>
            <a:r>
              <a:rPr lang="en-US" sz="1800" kern="0" dirty="0">
                <a:solidFill>
                  <a:srgbClr val="0070C0"/>
                </a:solidFill>
                <a:ea typeface="ＭＳ Ｐゴシック" charset="0"/>
                <a:cs typeface="Courier New" panose="02070309020205020404" pitchFamily="49" charset="0"/>
              </a:rPr>
              <a:t>original saved value </a:t>
            </a:r>
            <a:r>
              <a:rPr lang="en-US" sz="1800" kern="0" dirty="0">
                <a:ea typeface="ＭＳ Ｐゴシック" charset="0"/>
                <a:cs typeface="Courier New" panose="02070309020205020404" pitchFamily="49" charset="0"/>
              </a:rPr>
              <a:t>to the register at </a:t>
            </a:r>
            <a:r>
              <a:rPr lang="en-US" sz="1800" kern="0" dirty="0">
                <a:solidFill>
                  <a:srgbClr val="0070C0"/>
                </a:solidFill>
                <a:ea typeface="ＭＳ Ｐゴシック" charset="0"/>
                <a:cs typeface="Courier New" panose="02070309020205020404" pitchFamily="49" charset="0"/>
              </a:rPr>
              <a:t>function exit </a:t>
            </a:r>
            <a:r>
              <a:rPr lang="en-US" sz="1800" kern="0" dirty="0">
                <a:ea typeface="ＭＳ Ｐゴシック" charset="0"/>
                <a:cs typeface="Courier New" panose="02070309020205020404" pitchFamily="49" charset="0"/>
              </a:rPr>
              <a:t>(before returning to the caller)</a:t>
            </a:r>
          </a:p>
          <a:p>
            <a:pPr marL="342900" indent="-342900">
              <a:lnSpc>
                <a:spcPct val="100000"/>
              </a:lnSpc>
              <a:defRPr/>
            </a:pPr>
            <a:r>
              <a:rPr lang="en-US" sz="1800" kern="0" dirty="0">
                <a:solidFill>
                  <a:srgbClr val="0070C0"/>
                </a:solidFill>
                <a:ea typeface="ＭＳ Ｐゴシック" charset="0"/>
                <a:cs typeface="Courier New" panose="02070309020205020404" pitchFamily="49" charset="0"/>
              </a:rPr>
              <a:t>You use a preserved register when a function makes calls another function and you </a:t>
            </a:r>
            <a:r>
              <a:rPr lang="en-US" sz="1800" kern="0" dirty="0">
                <a:ea typeface="ＭＳ Ｐゴシック" charset="0"/>
                <a:cs typeface="Courier New" panose="02070309020205020404" pitchFamily="49" charset="0"/>
              </a:rPr>
              <a:t>have:</a:t>
            </a:r>
          </a:p>
          <a:p>
            <a:pPr marL="914400" lvl="1" indent="-457200">
              <a:buFont typeface="+mj-lt"/>
              <a:buAutoNum type="arabicPeriod"/>
              <a:defRPr/>
            </a:pPr>
            <a:r>
              <a:rPr lang="en-US" sz="1800" kern="0" dirty="0">
                <a:ea typeface="ＭＳ Ｐゴシック" charset="0"/>
                <a:cs typeface="Courier New" panose="02070309020205020404" pitchFamily="49" charset="0"/>
              </a:rPr>
              <a:t>Local variables allocated to be in registers</a:t>
            </a:r>
          </a:p>
          <a:p>
            <a:pPr marL="914400" lvl="1" indent="-457200">
              <a:buFont typeface="+mj-lt"/>
              <a:buAutoNum type="arabicPeriod"/>
              <a:defRPr/>
            </a:pPr>
            <a:r>
              <a:rPr lang="en-US" sz="1800" kern="0" dirty="0">
                <a:ea typeface="ＭＳ Ｐゴシック" charset="0"/>
                <a:cs typeface="Courier New" panose="02070309020205020404" pitchFamily="49" charset="0"/>
              </a:rPr>
              <a:t>Parameters passed to you (in </a:t>
            </a:r>
            <a:r>
              <a:rPr lang="en-US" sz="1800" b="1" kern="0" dirty="0">
                <a:solidFill>
                  <a:srgbClr val="F37440"/>
                </a:solidFill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r0-r3</a:t>
            </a:r>
            <a:r>
              <a:rPr lang="en-US" sz="1800" kern="0" dirty="0">
                <a:ea typeface="ＭＳ Ｐゴシック" charset="0"/>
                <a:cs typeface="Courier New" panose="02070309020205020404" pitchFamily="49" charset="0"/>
              </a:rPr>
              <a:t>)  that </a:t>
            </a:r>
            <a:r>
              <a:rPr lang="en-US" sz="1800" kern="0" dirty="0">
                <a:solidFill>
                  <a:srgbClr val="2C895B"/>
                </a:solidFill>
                <a:ea typeface="ＭＳ Ｐゴシック" charset="0"/>
                <a:cs typeface="Courier New" panose="02070309020205020404" pitchFamily="49" charset="0"/>
              </a:rPr>
              <a:t>you need to continue to use after calling another function              </a:t>
            </a:r>
          </a:p>
          <a:p>
            <a:pPr>
              <a:defRPr/>
            </a:pPr>
            <a:endParaRPr lang="en-US" sz="2000" kern="0" dirty="0">
              <a:ea typeface="ＭＳ Ｐゴシック" charset="0"/>
              <a:cs typeface="Courier New" panose="02070309020205020404" pitchFamily="49" charset="0"/>
            </a:endParaRPr>
          </a:p>
        </p:txBody>
      </p:sp>
      <p:sp>
        <p:nvSpPr>
          <p:cNvPr id="1536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533400" y="68463"/>
            <a:ext cx="12068782" cy="448483"/>
          </a:xfrm>
        </p:spPr>
        <p:txBody>
          <a:bodyPr/>
          <a:lstStyle/>
          <a:p>
            <a:r>
              <a:rPr lang="en-US" altLang="en-US" sz="2800" dirty="0"/>
              <a:t>Preserved Registers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526BED-710F-734B-BED6-969DB0BF3177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49F01C7C-6A09-84EF-4A98-FCA28C8803E2}"/>
              </a:ext>
            </a:extLst>
          </p:cNvPr>
          <p:cNvGraphicFramePr>
            <a:graphicFrameLocks noGrp="1"/>
          </p:cNvGraphicFramePr>
          <p:nvPr/>
        </p:nvGraphicFramePr>
        <p:xfrm>
          <a:off x="658485" y="509636"/>
          <a:ext cx="10545843" cy="1859148"/>
        </p:xfrm>
        <a:graphic>
          <a:graphicData uri="http://schemas.openxmlformats.org/drawingml/2006/table">
            <a:tbl>
              <a:tblPr firstRow="1" firstCol="1" bandRow="1"/>
              <a:tblGrid>
                <a:gridCol w="14223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328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20520">
                  <a:extLst>
                    <a:ext uri="{9D8B030D-6E8A-4147-A177-3AD203B41FA5}">
                      <a16:colId xmlns:a16="http://schemas.microsoft.com/office/drawing/2014/main" val="1238610312"/>
                    </a:ext>
                  </a:extLst>
                </a:gridCol>
                <a:gridCol w="2670181">
                  <a:extLst>
                    <a:ext uri="{9D8B030D-6E8A-4147-A177-3AD203B41FA5}">
                      <a16:colId xmlns:a16="http://schemas.microsoft.com/office/drawing/2014/main" val="3752959160"/>
                    </a:ext>
                  </a:extLst>
                </a:gridCol>
              </a:tblGrid>
              <a:tr h="28778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1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Calibri"/>
                          <a:cs typeface="Calibri"/>
                        </a:rPr>
                        <a:t>Register</a:t>
                      </a:r>
                      <a:endParaRPr lang="en-US" sz="1600" b="1" dirty="0">
                        <a:solidFill>
                          <a:schemeClr val="bg1"/>
                        </a:solidFill>
                        <a:effectLst/>
                        <a:latin typeface="+mj-lt"/>
                        <a:ea typeface="Arial"/>
                        <a:cs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1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Function Call Use</a:t>
                      </a:r>
                      <a:endParaRPr lang="en-US" sz="1600" b="1" dirty="0">
                        <a:solidFill>
                          <a:schemeClr val="bg1"/>
                        </a:solidFill>
                        <a:effectLst/>
                        <a:latin typeface="+mj-lt"/>
                        <a:ea typeface="Arial"/>
                        <a:cs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1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Function Body Use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1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Save before use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1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Restore before return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054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r4-r10</a:t>
                      </a: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preserved registers</a:t>
                      </a: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"/>
                          <a:cs typeface="Calibri"/>
                        </a:rPr>
                        <a:t>contents preserved across function calls</a:t>
                      </a: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Yes</a:t>
                      </a: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9864150"/>
                  </a:ext>
                </a:extLst>
              </a:tr>
              <a:tr h="33054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r11/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fp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+mj-lt"/>
                        <a:ea typeface="Arial"/>
                        <a:cs typeface="Calibri"/>
                      </a:endParaRP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stack frame pointer</a:t>
                      </a: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"/>
                          <a:cs typeface="Calibri"/>
                        </a:rPr>
                        <a:t>Use to locate variables on the stack</a:t>
                      </a: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Yes</a:t>
                      </a: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7708712"/>
                  </a:ext>
                </a:extLst>
              </a:tr>
              <a:tr h="33054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r13/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sp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+mj-lt"/>
                        <a:ea typeface="Arial"/>
                        <a:cs typeface="Calibri"/>
                      </a:endParaRP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stack pointer</a:t>
                      </a: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"/>
                          <a:cs typeface="Calibri"/>
                        </a:rPr>
                        <a:t>stack space allocation</a:t>
                      </a: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Yes</a:t>
                      </a: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70299768"/>
                  </a:ext>
                </a:extLst>
              </a:tr>
              <a:tr h="33054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r14/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lr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+mj-lt"/>
                        <a:ea typeface="Arial"/>
                        <a:cs typeface="Calibri"/>
                      </a:endParaRP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link register</a:t>
                      </a: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"/>
                          <a:cs typeface="Calibri"/>
                        </a:rPr>
                        <a:t>contains return address for function calls</a:t>
                      </a: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Yes</a:t>
                      </a: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330175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3726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5" grpId="0"/>
    </p:bld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973EF-9756-A145-B060-E203E5E580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557" y="401942"/>
            <a:ext cx="10769531" cy="477237"/>
          </a:xfrm>
        </p:spPr>
        <p:txBody>
          <a:bodyPr/>
          <a:lstStyle/>
          <a:p>
            <a:r>
              <a:rPr lang="en-US" sz="2800" dirty="0"/>
              <a:t>Minimum Stack Frame (Arm Arch32 Procedure Call Standards)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AA06CBEA-17C6-BE49-D16A-6F8CFB82557E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115422" y="1355591"/>
            <a:ext cx="8638178" cy="4530859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Minimal frame: allocating at function entry:   </a:t>
            </a:r>
            <a:r>
              <a:rPr lang="en-US" sz="2000" b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push {</a:t>
            </a:r>
            <a:r>
              <a:rPr lang="en-US" sz="2000" b="1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sz="2000" b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000" b="1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lr</a:t>
            </a:r>
            <a:r>
              <a:rPr lang="en-US" sz="2000" b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>
              <a:lnSpc>
                <a:spcPct val="100000"/>
              </a:lnSpc>
            </a:pPr>
            <a:endParaRPr lang="en-US" sz="2000" b="1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100000"/>
              </a:lnSpc>
            </a:pPr>
            <a:endParaRPr lang="en-US" sz="2000" b="1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100000"/>
              </a:lnSpc>
            </a:pPr>
            <a:endParaRPr lang="en-US" sz="2000" b="1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100000"/>
              </a:lnSpc>
            </a:pPr>
            <a:r>
              <a:rPr lang="en-US" sz="2000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sp</a:t>
            </a:r>
            <a:r>
              <a:rPr lang="en-US" sz="2000" dirty="0">
                <a:solidFill>
                  <a:schemeClr val="tx2"/>
                </a:solidFill>
              </a:rPr>
              <a:t> always points at top element in the stack (lowest byte address)</a:t>
            </a:r>
          </a:p>
          <a:p>
            <a:pPr>
              <a:lnSpc>
                <a:spcPct val="100000"/>
              </a:lnSpc>
            </a:pPr>
            <a:r>
              <a:rPr lang="en-US" sz="2000" dirty="0" err="1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sz="2000" dirty="0">
                <a:solidFill>
                  <a:schemeClr val="tx2"/>
                </a:solidFill>
              </a:rPr>
              <a:t> always </a:t>
            </a:r>
            <a:r>
              <a:rPr lang="en-US" sz="2000" dirty="0">
                <a:solidFill>
                  <a:srgbClr val="0070C0"/>
                </a:solidFill>
                <a:cs typeface="Courier New" panose="02070309020205020404" pitchFamily="49" charset="0"/>
              </a:rPr>
              <a:t>points at the bottom element in the stack</a:t>
            </a:r>
          </a:p>
          <a:p>
            <a:pPr lvl="1"/>
            <a:r>
              <a:rPr lang="en-US" sz="1800" dirty="0">
                <a:solidFill>
                  <a:srgbClr val="0070C0"/>
                </a:solidFill>
                <a:cs typeface="Courier New" panose="02070309020205020404" pitchFamily="49" charset="0"/>
              </a:rPr>
              <a:t>Bottom element is always the saved </a:t>
            </a:r>
            <a:r>
              <a:rPr lang="en-US" sz="1800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lr</a:t>
            </a:r>
            <a:r>
              <a:rPr lang="en-US" sz="1800" dirty="0">
                <a:solidFill>
                  <a:srgbClr val="0070C0"/>
                </a:solidFill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chemeClr val="tx2"/>
                </a:solidFill>
                <a:cs typeface="Courier New" panose="02070309020205020404" pitchFamily="49" charset="0"/>
              </a:rPr>
              <a:t>(contains the return address of caller)</a:t>
            </a:r>
          </a:p>
          <a:p>
            <a:pPr lvl="1"/>
            <a:r>
              <a:rPr lang="en-US" sz="1800" dirty="0">
                <a:solidFill>
                  <a:schemeClr val="tx2"/>
                </a:solidFill>
                <a:cs typeface="Courier New" panose="02070309020205020404" pitchFamily="49" charset="0"/>
              </a:rPr>
              <a:t>A saved copy </a:t>
            </a:r>
            <a:r>
              <a:rPr lang="en-US" sz="1800" dirty="0">
                <a:solidFill>
                  <a:srgbClr val="F3753F"/>
                </a:solidFill>
                <a:cs typeface="Courier New" panose="02070309020205020404" pitchFamily="49" charset="0"/>
              </a:rPr>
              <a:t>of callers </a:t>
            </a:r>
            <a:r>
              <a:rPr lang="en-US" sz="1800" dirty="0" err="1">
                <a:solidFill>
                  <a:srgbClr val="F3753F"/>
                </a:solidFill>
                <a:cs typeface="Courier New" panose="02070309020205020404" pitchFamily="49" charset="0"/>
              </a:rPr>
              <a:t>fp</a:t>
            </a:r>
            <a:r>
              <a:rPr lang="en-US" sz="1800" dirty="0">
                <a:solidFill>
                  <a:schemeClr val="tx2"/>
                </a:solidFill>
                <a:cs typeface="Courier New" panose="02070309020205020404" pitchFamily="49" charset="0"/>
              </a:rPr>
              <a:t> is always the next element below the </a:t>
            </a:r>
            <a:r>
              <a:rPr lang="en-US" sz="1800" dirty="0" err="1">
                <a:solidFill>
                  <a:schemeClr val="tx2"/>
                </a:solidFill>
                <a:cs typeface="Courier New" panose="02070309020205020404" pitchFamily="49" charset="0"/>
              </a:rPr>
              <a:t>lr</a:t>
            </a:r>
            <a:endParaRPr lang="en-US" sz="1800" dirty="0">
              <a:solidFill>
                <a:srgbClr val="0070C0"/>
              </a:solidFill>
              <a:cs typeface="Courier New" panose="02070309020205020404" pitchFamily="49" charset="0"/>
            </a:endParaRPr>
          </a:p>
          <a:p>
            <a:pPr lvl="1"/>
            <a:r>
              <a:rPr lang="en-US" sz="2000" dirty="0" err="1">
                <a:solidFill>
                  <a:srgbClr val="0070C0"/>
                </a:solidFill>
                <a:cs typeface="Courier New" panose="02070309020205020404" pitchFamily="49" charset="0"/>
              </a:rPr>
              <a:t>fp</a:t>
            </a:r>
            <a:r>
              <a:rPr lang="en-US" sz="2000" dirty="0">
                <a:solidFill>
                  <a:srgbClr val="0070C0"/>
                </a:solidFill>
                <a:cs typeface="Courier New" panose="02070309020205020404" pitchFamily="49" charset="0"/>
              </a:rPr>
              <a:t> will be used later when referencing stack variables</a:t>
            </a:r>
          </a:p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Minimal frame: deallocating at function exit: </a:t>
            </a:r>
            <a:r>
              <a:rPr lang="en-US" sz="2000" b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pop {</a:t>
            </a:r>
            <a:r>
              <a:rPr lang="en-US" sz="2000" b="1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sz="2000" b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000" b="1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lr</a:t>
            </a:r>
            <a:r>
              <a:rPr lang="en-US" sz="2000" b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0070C0"/>
                </a:solidFill>
                <a:cs typeface="Courier New" panose="02070309020205020404" pitchFamily="49" charset="0"/>
              </a:rPr>
              <a:t>On function entry</a:t>
            </a:r>
            <a:r>
              <a:rPr lang="en-US" sz="2000" dirty="0">
                <a:solidFill>
                  <a:srgbClr val="0070C0"/>
                </a:solidFill>
                <a:cs typeface="Courier New" panose="02070309020205020404" pitchFamily="49" charset="0"/>
              </a:rPr>
              <a:t>: </a:t>
            </a:r>
            <a:r>
              <a:rPr lang="en-US" sz="2000" dirty="0" err="1">
                <a:solidFill>
                  <a:schemeClr val="accent6"/>
                </a:solidFill>
                <a:cs typeface="Courier New" panose="02070309020205020404" pitchFamily="49" charset="0"/>
              </a:rPr>
              <a:t>sp</a:t>
            </a:r>
            <a:r>
              <a:rPr lang="en-US" sz="2000" dirty="0">
                <a:solidFill>
                  <a:schemeClr val="accent6"/>
                </a:solidFill>
                <a:cs typeface="Courier New" panose="02070309020205020404" pitchFamily="49" charset="0"/>
              </a:rPr>
              <a:t> must be 8-byte aligned </a:t>
            </a:r>
            <a:r>
              <a:rPr lang="en-US" sz="2000" dirty="0">
                <a:solidFill>
                  <a:srgbClr val="0070C0"/>
                </a:solidFill>
                <a:cs typeface="Courier New" panose="02070309020205020404" pitchFamily="49" charset="0"/>
              </a:rPr>
              <a:t>(</a:t>
            </a:r>
            <a:r>
              <a:rPr lang="en-US" sz="2000" b="1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sp</a:t>
            </a:r>
            <a:r>
              <a:rPr lang="en-US" sz="2000" b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% 8 == 0</a:t>
            </a:r>
            <a:r>
              <a:rPr lang="en-US" sz="2000" dirty="0">
                <a:solidFill>
                  <a:srgbClr val="0070C0"/>
                </a:solidFill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16D3DDF5-2A47-CD40-B6F8-44B9825A105A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A139026-3D91-E9F9-DD81-39C0D41BAA89}"/>
              </a:ext>
            </a:extLst>
          </p:cNvPr>
          <p:cNvGrpSpPr/>
          <p:nvPr/>
        </p:nvGrpSpPr>
        <p:grpSpPr>
          <a:xfrm>
            <a:off x="4396054" y="1736641"/>
            <a:ext cx="2382356" cy="1346026"/>
            <a:chOff x="8947672" y="672672"/>
            <a:chExt cx="2382356" cy="1346026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41C53438-1A19-93E2-91C8-13CFFA40BAD5}"/>
                </a:ext>
              </a:extLst>
            </p:cNvPr>
            <p:cNvGrpSpPr/>
            <p:nvPr/>
          </p:nvGrpSpPr>
          <p:grpSpPr>
            <a:xfrm>
              <a:off x="9151360" y="1051716"/>
              <a:ext cx="2178668" cy="966982"/>
              <a:chOff x="6454958" y="1095336"/>
              <a:chExt cx="2178668" cy="966982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F385558-B557-3A71-E4E5-292497701064}"/>
                  </a:ext>
                </a:extLst>
              </p:cNvPr>
              <p:cNvSpPr txBox="1"/>
              <p:nvPr/>
            </p:nvSpPr>
            <p:spPr>
              <a:xfrm>
                <a:off x="6454958" y="1692986"/>
                <a:ext cx="149514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2C895B"/>
                    </a:solidFill>
                  </a:rPr>
                  <a:t>low address</a:t>
                </a:r>
              </a:p>
            </p:txBody>
          </p: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D2A5E3D0-8EC3-01BB-CFFE-84626847D5D3}"/>
                  </a:ext>
                </a:extLst>
              </p:cNvPr>
              <p:cNvGrpSpPr/>
              <p:nvPr/>
            </p:nvGrpSpPr>
            <p:grpSpPr>
              <a:xfrm>
                <a:off x="6454958" y="1095336"/>
                <a:ext cx="2178668" cy="902424"/>
                <a:chOff x="6454958" y="1095336"/>
                <a:chExt cx="2178668" cy="902424"/>
              </a:xfrm>
            </p:grpSpPr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A73B6435-ADEF-D8DE-C156-C1C158AFC2D4}"/>
                    </a:ext>
                  </a:extLst>
                </p:cNvPr>
                <p:cNvSpPr/>
                <p:nvPr/>
              </p:nvSpPr>
              <p:spPr>
                <a:xfrm>
                  <a:off x="6454958" y="1095336"/>
                  <a:ext cx="1375959" cy="312087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saved </a:t>
                  </a:r>
                  <a:r>
                    <a:rPr lang="en-US" dirty="0" err="1"/>
                    <a:t>lr</a:t>
                  </a:r>
                  <a:endParaRPr lang="en-US" dirty="0"/>
                </a:p>
              </p:txBody>
            </p:sp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A37CB31C-BEBC-2645-FCE6-50A5332FA6C6}"/>
                    </a:ext>
                  </a:extLst>
                </p:cNvPr>
                <p:cNvSpPr/>
                <p:nvPr/>
              </p:nvSpPr>
              <p:spPr>
                <a:xfrm>
                  <a:off x="6454958" y="1418218"/>
                  <a:ext cx="1375959" cy="312087"/>
                </a:xfrm>
                <a:prstGeom prst="rect">
                  <a:avLst/>
                </a:prstGeom>
                <a:solidFill>
                  <a:srgbClr val="0070C0"/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callers </a:t>
                  </a:r>
                  <a:r>
                    <a:rPr lang="en-US" dirty="0" err="1"/>
                    <a:t>fp</a:t>
                  </a:r>
                  <a:endParaRPr lang="en-US" dirty="0"/>
                </a:p>
              </p:txBody>
            </p:sp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902BC831-81C0-803A-649C-39633C65E63C}"/>
                    </a:ext>
                  </a:extLst>
                </p:cNvPr>
                <p:cNvSpPr txBox="1"/>
                <p:nvPr/>
              </p:nvSpPr>
              <p:spPr>
                <a:xfrm>
                  <a:off x="8205304" y="1628428"/>
                  <a:ext cx="428322" cy="369332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err="1">
                      <a:solidFill>
                        <a:schemeClr val="accent6"/>
                      </a:solidFill>
                    </a:rPr>
                    <a:t>sp</a:t>
                  </a:r>
                  <a:endParaRPr lang="en-US" dirty="0"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18" name="Left Arrow 17">
                  <a:extLst>
                    <a:ext uri="{FF2B5EF4-FFF2-40B4-BE49-F238E27FC236}">
                      <a16:creationId xmlns:a16="http://schemas.microsoft.com/office/drawing/2014/main" id="{564B168B-86EE-EF9A-CB7E-493FF30A6017}"/>
                    </a:ext>
                  </a:extLst>
                </p:cNvPr>
                <p:cNvSpPr/>
                <p:nvPr/>
              </p:nvSpPr>
              <p:spPr>
                <a:xfrm>
                  <a:off x="7843721" y="1671087"/>
                  <a:ext cx="379003" cy="118436"/>
                </a:xfrm>
                <a:prstGeom prst="leftArrow">
                  <a:avLst>
                    <a:gd name="adj1" fmla="val 42613"/>
                    <a:gd name="adj2" fmla="val 50000"/>
                  </a:avLst>
                </a:prstGeom>
                <a:solidFill>
                  <a:srgbClr val="0070C0"/>
                </a:solidFill>
                <a:ln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50236161-0609-0FB7-DB50-F5404A194BED}"/>
                    </a:ext>
                  </a:extLst>
                </p:cNvPr>
                <p:cNvSpPr txBox="1"/>
                <p:nvPr/>
              </p:nvSpPr>
              <p:spPr>
                <a:xfrm>
                  <a:off x="8227870" y="1128283"/>
                  <a:ext cx="377026" cy="369332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err="1">
                      <a:solidFill>
                        <a:schemeClr val="accent6"/>
                      </a:solidFill>
                    </a:rPr>
                    <a:t>fp</a:t>
                  </a:r>
                  <a:endParaRPr lang="en-US" dirty="0"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20" name="Left Arrow 19">
                  <a:extLst>
                    <a:ext uri="{FF2B5EF4-FFF2-40B4-BE49-F238E27FC236}">
                      <a16:creationId xmlns:a16="http://schemas.microsoft.com/office/drawing/2014/main" id="{85F731B5-6330-FB7A-708A-F671E20260BD}"/>
                    </a:ext>
                  </a:extLst>
                </p:cNvPr>
                <p:cNvSpPr/>
                <p:nvPr/>
              </p:nvSpPr>
              <p:spPr>
                <a:xfrm>
                  <a:off x="7844709" y="1331782"/>
                  <a:ext cx="377026" cy="86436"/>
                </a:xfrm>
                <a:prstGeom prst="leftArrow">
                  <a:avLst/>
                </a:prstGeom>
                <a:solidFill>
                  <a:schemeClr val="accent5"/>
                </a:solidFill>
                <a:ln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3AD6300-0F49-21CB-3BEA-0670D414654F}"/>
                </a:ext>
              </a:extLst>
            </p:cNvPr>
            <p:cNvSpPr txBox="1"/>
            <p:nvPr/>
          </p:nvSpPr>
          <p:spPr>
            <a:xfrm>
              <a:off x="8947672" y="672672"/>
              <a:ext cx="23823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2C895B"/>
                  </a:solidFill>
                </a:rPr>
                <a:t>Minimum stack frame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23957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 animBg="1"/>
      <p:bldP spid="111" grpId="0"/>
    </p:bld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DCD002-53E8-DCBC-04A9-5A2D7331BB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482" y="135731"/>
            <a:ext cx="11251462" cy="398691"/>
          </a:xfrm>
        </p:spPr>
        <p:txBody>
          <a:bodyPr/>
          <a:lstStyle/>
          <a:p>
            <a:r>
              <a:rPr lang="en-US" dirty="0"/>
              <a:t>By following the saved </a:t>
            </a:r>
            <a:r>
              <a:rPr lang="en-US" dirty="0" err="1"/>
              <a:t>fp</a:t>
            </a:r>
            <a:r>
              <a:rPr lang="en-US" dirty="0"/>
              <a:t>, you can find each stack frame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209F6C-7DEB-E43D-20FA-B1D4C78947BA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823560" y="5402381"/>
            <a:ext cx="3527288" cy="443544"/>
          </a:xfrm>
          <a:solidFill>
            <a:schemeClr val="accent4">
              <a:lumMod val="20000"/>
              <a:lumOff val="80000"/>
            </a:schemeClr>
          </a:solidFill>
        </p:spPr>
        <p:txBody>
          <a:bodyPr/>
          <a:lstStyle/>
          <a:p>
            <a:pPr marL="0" indent="0">
              <a:buNone/>
            </a:pPr>
            <a:r>
              <a:rPr lang="en-US" dirty="0"/>
              <a:t>How </a:t>
            </a:r>
            <a:r>
              <a:rPr lang="en-US" dirty="0" err="1"/>
              <a:t>gdb</a:t>
            </a:r>
            <a:r>
              <a:rPr lang="en-US" dirty="0"/>
              <a:t> finds stack frames</a:t>
            </a: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104955BA-133E-F2BC-CD53-B23C14B84CA2}"/>
              </a:ext>
            </a:extLst>
          </p:cNvPr>
          <p:cNvGrpSpPr/>
          <p:nvPr/>
        </p:nvGrpSpPr>
        <p:grpSpPr>
          <a:xfrm>
            <a:off x="3366497" y="2063436"/>
            <a:ext cx="1206866" cy="1765496"/>
            <a:chOff x="7669532" y="1932227"/>
            <a:chExt cx="1206866" cy="1765496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453A2D2-6917-00BC-6C95-6A6A5234D354}"/>
                </a:ext>
              </a:extLst>
            </p:cNvPr>
            <p:cNvSpPr txBox="1"/>
            <p:nvPr/>
          </p:nvSpPr>
          <p:spPr>
            <a:xfrm>
              <a:off x="8436582" y="3328391"/>
              <a:ext cx="42832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sp</a:t>
              </a:r>
              <a:endParaRPr lang="en-US" dirty="0"/>
            </a:p>
          </p:txBody>
        </p:sp>
        <p:sp>
          <p:nvSpPr>
            <p:cNvPr id="17" name="Left Arrow 16">
              <a:extLst>
                <a:ext uri="{FF2B5EF4-FFF2-40B4-BE49-F238E27FC236}">
                  <a16:creationId xmlns:a16="http://schemas.microsoft.com/office/drawing/2014/main" id="{D9630870-9D48-D8E7-AE0B-71B2B4755C7C}"/>
                </a:ext>
              </a:extLst>
            </p:cNvPr>
            <p:cNvSpPr/>
            <p:nvPr/>
          </p:nvSpPr>
          <p:spPr>
            <a:xfrm>
              <a:off x="7669532" y="3390864"/>
              <a:ext cx="768039" cy="84889"/>
            </a:xfrm>
            <a:prstGeom prst="leftArrow">
              <a:avLst>
                <a:gd name="adj1" fmla="val 42613"/>
                <a:gd name="adj2" fmla="val 50000"/>
              </a:avLst>
            </a:prstGeom>
            <a:solidFill>
              <a:srgbClr val="0070C0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EEF47D0-310D-8CC5-1F83-F5328515874B}"/>
                </a:ext>
              </a:extLst>
            </p:cNvPr>
            <p:cNvSpPr txBox="1"/>
            <p:nvPr/>
          </p:nvSpPr>
          <p:spPr>
            <a:xfrm>
              <a:off x="8499372" y="1932227"/>
              <a:ext cx="37702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fp</a:t>
              </a:r>
              <a:endParaRPr lang="en-US" dirty="0"/>
            </a:p>
          </p:txBody>
        </p:sp>
        <p:sp>
          <p:nvSpPr>
            <p:cNvPr id="19" name="Left Arrow 18">
              <a:extLst>
                <a:ext uri="{FF2B5EF4-FFF2-40B4-BE49-F238E27FC236}">
                  <a16:creationId xmlns:a16="http://schemas.microsoft.com/office/drawing/2014/main" id="{01641A1A-AC49-9702-77E1-AD365D9A2E47}"/>
                </a:ext>
              </a:extLst>
            </p:cNvPr>
            <p:cNvSpPr/>
            <p:nvPr/>
          </p:nvSpPr>
          <p:spPr>
            <a:xfrm>
              <a:off x="7681193" y="2094021"/>
              <a:ext cx="818177" cy="68394"/>
            </a:xfrm>
            <a:prstGeom prst="leftArrow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63F7C7F9-0543-F633-A70E-AD44F6DE021D}"/>
              </a:ext>
            </a:extLst>
          </p:cNvPr>
          <p:cNvSpPr/>
          <p:nvPr/>
        </p:nvSpPr>
        <p:spPr>
          <a:xfrm>
            <a:off x="1830880" y="2036539"/>
            <a:ext cx="1547280" cy="36257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saved </a:t>
            </a:r>
            <a:r>
              <a:rPr lang="en-US" dirty="0" err="1"/>
              <a:t>lr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6EAFB03-3694-0BA1-D1E4-578EA56DD7D4}"/>
              </a:ext>
            </a:extLst>
          </p:cNvPr>
          <p:cNvSpPr/>
          <p:nvPr/>
        </p:nvSpPr>
        <p:spPr>
          <a:xfrm>
            <a:off x="1830880" y="2359421"/>
            <a:ext cx="1547280" cy="362576"/>
          </a:xfrm>
          <a:prstGeom prst="rect">
            <a:avLst/>
          </a:prstGeom>
          <a:solidFill>
            <a:srgbClr val="0070C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callers </a:t>
            </a:r>
            <a:r>
              <a:rPr lang="en-US" dirty="0" err="1"/>
              <a:t>fp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D69A50-851A-612B-2C0A-DA2E79EA1B9C}"/>
              </a:ext>
            </a:extLst>
          </p:cNvPr>
          <p:cNvSpPr txBox="1"/>
          <p:nvPr/>
        </p:nvSpPr>
        <p:spPr>
          <a:xfrm>
            <a:off x="719332" y="2163960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main()</a:t>
            </a:r>
          </a:p>
        </p:txBody>
      </p:sp>
      <p:sp>
        <p:nvSpPr>
          <p:cNvPr id="12" name="Left Brace 11">
            <a:extLst>
              <a:ext uri="{FF2B5EF4-FFF2-40B4-BE49-F238E27FC236}">
                <a16:creationId xmlns:a16="http://schemas.microsoft.com/office/drawing/2014/main" id="{9D20B2AA-7006-B34B-3137-150E9E128E7C}"/>
              </a:ext>
            </a:extLst>
          </p:cNvPr>
          <p:cNvSpPr/>
          <p:nvPr/>
        </p:nvSpPr>
        <p:spPr>
          <a:xfrm>
            <a:off x="1521766" y="2036539"/>
            <a:ext cx="264232" cy="1608627"/>
          </a:xfrm>
          <a:prstGeom prst="leftBrac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2" name="Group 181">
            <a:extLst>
              <a:ext uri="{FF2B5EF4-FFF2-40B4-BE49-F238E27FC236}">
                <a16:creationId xmlns:a16="http://schemas.microsoft.com/office/drawing/2014/main" id="{E49CCC03-5BC4-FC26-9F5D-1F2DF5F54E06}"/>
              </a:ext>
            </a:extLst>
          </p:cNvPr>
          <p:cNvGrpSpPr/>
          <p:nvPr/>
        </p:nvGrpSpPr>
        <p:grpSpPr>
          <a:xfrm>
            <a:off x="5528048" y="2815255"/>
            <a:ext cx="2895244" cy="2045858"/>
            <a:chOff x="5054587" y="1813150"/>
            <a:chExt cx="2895244" cy="2045858"/>
          </a:xfrm>
        </p:grpSpPr>
        <p:sp>
          <p:nvSpPr>
            <p:cNvPr id="183" name="Rectangle 182">
              <a:extLst>
                <a:ext uri="{FF2B5EF4-FFF2-40B4-BE49-F238E27FC236}">
                  <a16:creationId xmlns:a16="http://schemas.microsoft.com/office/drawing/2014/main" id="{F4C3E0BE-C5CD-53AC-1C82-E300CF87D08F}"/>
                </a:ext>
              </a:extLst>
            </p:cNvPr>
            <p:cNvSpPr/>
            <p:nvPr/>
          </p:nvSpPr>
          <p:spPr>
            <a:xfrm>
              <a:off x="6134904" y="3166509"/>
              <a:ext cx="1547280" cy="36257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lr</a:t>
              </a:r>
              <a:r>
                <a:rPr lang="en-US" dirty="0"/>
                <a:t> to </a:t>
              </a:r>
              <a:r>
                <a:rPr lang="en-US" dirty="0" err="1"/>
                <a:t>funcA</a:t>
              </a:r>
              <a:r>
                <a:rPr lang="en-US" dirty="0"/>
                <a:t>()</a:t>
              </a:r>
            </a:p>
          </p:txBody>
        </p:sp>
        <p:sp>
          <p:nvSpPr>
            <p:cNvPr id="184" name="Rectangle 183">
              <a:extLst>
                <a:ext uri="{FF2B5EF4-FFF2-40B4-BE49-F238E27FC236}">
                  <a16:creationId xmlns:a16="http://schemas.microsoft.com/office/drawing/2014/main" id="{8DDB1A1A-E5AF-D627-19CA-80D16E9ACDA0}"/>
                </a:ext>
              </a:extLst>
            </p:cNvPr>
            <p:cNvSpPr/>
            <p:nvPr/>
          </p:nvSpPr>
          <p:spPr>
            <a:xfrm>
              <a:off x="6134904" y="3489391"/>
              <a:ext cx="1547280" cy="362576"/>
            </a:xfrm>
            <a:prstGeom prst="rect">
              <a:avLst/>
            </a:prstGeom>
            <a:solidFill>
              <a:srgbClr val="0070C0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funcA</a:t>
              </a:r>
              <a:r>
                <a:rPr lang="en-US" dirty="0"/>
                <a:t>() </a:t>
              </a:r>
              <a:r>
                <a:rPr lang="en-US" dirty="0" err="1"/>
                <a:t>fp</a:t>
              </a:r>
              <a:endParaRPr lang="en-US" dirty="0"/>
            </a:p>
          </p:txBody>
        </p:sp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7C7E6680-160C-D1BB-1D45-7EDD6AF44C34}"/>
                </a:ext>
              </a:extLst>
            </p:cNvPr>
            <p:cNvSpPr txBox="1"/>
            <p:nvPr/>
          </p:nvSpPr>
          <p:spPr>
            <a:xfrm>
              <a:off x="5054587" y="3358462"/>
              <a:ext cx="9284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funcB</a:t>
              </a:r>
              <a:r>
                <a:rPr lang="en-US" dirty="0"/>
                <a:t>()</a:t>
              </a:r>
            </a:p>
          </p:txBody>
        </p:sp>
        <p:sp>
          <p:nvSpPr>
            <p:cNvPr id="186" name="Left Brace 185">
              <a:extLst>
                <a:ext uri="{FF2B5EF4-FFF2-40B4-BE49-F238E27FC236}">
                  <a16:creationId xmlns:a16="http://schemas.microsoft.com/office/drawing/2014/main" id="{A13188A6-3E59-795E-C736-39CE0071882C}"/>
                </a:ext>
              </a:extLst>
            </p:cNvPr>
            <p:cNvSpPr/>
            <p:nvPr/>
          </p:nvSpPr>
          <p:spPr>
            <a:xfrm>
              <a:off x="5873371" y="3205497"/>
              <a:ext cx="264232" cy="653511"/>
            </a:xfrm>
            <a:prstGeom prst="leftBrac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D2E42370-6C88-4118-5D7D-AD540CF7D55F}"/>
                </a:ext>
              </a:extLst>
            </p:cNvPr>
            <p:cNvCxnSpPr>
              <a:cxnSpLocks/>
            </p:cNvCxnSpPr>
            <p:nvPr/>
          </p:nvCxnSpPr>
          <p:spPr>
            <a:xfrm>
              <a:off x="7682184" y="3576934"/>
              <a:ext cx="267647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3B627724-95D2-D0BD-245C-F9B64F4D3A1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49831" y="1813150"/>
              <a:ext cx="0" cy="1763784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EB59CFC7-589F-0C8E-DC11-71796C9EE639}"/>
                </a:ext>
              </a:extLst>
            </p:cNvPr>
            <p:cNvCxnSpPr>
              <a:cxnSpLocks/>
            </p:cNvCxnSpPr>
            <p:nvPr/>
          </p:nvCxnSpPr>
          <p:spPr>
            <a:xfrm>
              <a:off x="7675308" y="1813150"/>
              <a:ext cx="274523" cy="0"/>
            </a:xfrm>
            <a:prstGeom prst="line">
              <a:avLst/>
            </a:prstGeom>
            <a:ln w="28575">
              <a:head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EFCAA6B4-5F89-7DC4-2B22-2BD0C40E979B}"/>
              </a:ext>
            </a:extLst>
          </p:cNvPr>
          <p:cNvGrpSpPr/>
          <p:nvPr/>
        </p:nvGrpSpPr>
        <p:grpSpPr>
          <a:xfrm>
            <a:off x="5552405" y="1273764"/>
            <a:ext cx="3210462" cy="2883231"/>
            <a:chOff x="5054587" y="1170786"/>
            <a:chExt cx="3210462" cy="2883231"/>
          </a:xfrm>
        </p:grpSpPr>
        <p:sp>
          <p:nvSpPr>
            <p:cNvPr id="191" name="Rectangle 190">
              <a:extLst>
                <a:ext uri="{FF2B5EF4-FFF2-40B4-BE49-F238E27FC236}">
                  <a16:creationId xmlns:a16="http://schemas.microsoft.com/office/drawing/2014/main" id="{6AD1A14F-C92E-04BE-68A1-CD3BE158DA0B}"/>
                </a:ext>
              </a:extLst>
            </p:cNvPr>
            <p:cNvSpPr/>
            <p:nvPr/>
          </p:nvSpPr>
          <p:spPr>
            <a:xfrm>
              <a:off x="6134904" y="2520324"/>
              <a:ext cx="1547280" cy="36257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lr</a:t>
              </a:r>
              <a:r>
                <a:rPr lang="en-US" dirty="0"/>
                <a:t> to main()</a:t>
              </a:r>
            </a:p>
          </p:txBody>
        </p:sp>
        <p:sp>
          <p:nvSpPr>
            <p:cNvPr id="192" name="Left Brace 191">
              <a:extLst>
                <a:ext uri="{FF2B5EF4-FFF2-40B4-BE49-F238E27FC236}">
                  <a16:creationId xmlns:a16="http://schemas.microsoft.com/office/drawing/2014/main" id="{32B1A9FD-43D8-AE26-8795-4DE662D194CC}"/>
                </a:ext>
              </a:extLst>
            </p:cNvPr>
            <p:cNvSpPr/>
            <p:nvPr/>
          </p:nvSpPr>
          <p:spPr>
            <a:xfrm>
              <a:off x="5873371" y="2559312"/>
              <a:ext cx="261533" cy="1494705"/>
            </a:xfrm>
            <a:prstGeom prst="leftBrac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Rectangle 192">
              <a:extLst>
                <a:ext uri="{FF2B5EF4-FFF2-40B4-BE49-F238E27FC236}">
                  <a16:creationId xmlns:a16="http://schemas.microsoft.com/office/drawing/2014/main" id="{DFD05EA7-8269-2F43-249C-9FE06D594C55}"/>
                </a:ext>
              </a:extLst>
            </p:cNvPr>
            <p:cNvSpPr/>
            <p:nvPr/>
          </p:nvSpPr>
          <p:spPr>
            <a:xfrm>
              <a:off x="6134904" y="2843206"/>
              <a:ext cx="1547280" cy="362576"/>
            </a:xfrm>
            <a:prstGeom prst="rect">
              <a:avLst/>
            </a:prstGeom>
            <a:solidFill>
              <a:srgbClr val="0070C0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main() </a:t>
              </a:r>
              <a:r>
                <a:rPr lang="en-US" dirty="0" err="1"/>
                <a:t>fp</a:t>
              </a:r>
              <a:endParaRPr lang="en-US" dirty="0"/>
            </a:p>
          </p:txBody>
        </p:sp>
        <p:sp>
          <p:nvSpPr>
            <p:cNvPr id="194" name="TextBox 193">
              <a:extLst>
                <a:ext uri="{FF2B5EF4-FFF2-40B4-BE49-F238E27FC236}">
                  <a16:creationId xmlns:a16="http://schemas.microsoft.com/office/drawing/2014/main" id="{69277ECA-F35D-366C-0BE0-2A293BA52334}"/>
                </a:ext>
              </a:extLst>
            </p:cNvPr>
            <p:cNvSpPr txBox="1"/>
            <p:nvPr/>
          </p:nvSpPr>
          <p:spPr>
            <a:xfrm>
              <a:off x="5054587" y="2712277"/>
              <a:ext cx="9284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funcA</a:t>
              </a:r>
              <a:r>
                <a:rPr lang="en-US" dirty="0"/>
                <a:t>()</a:t>
              </a:r>
            </a:p>
          </p:txBody>
        </p: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66044DC6-C2B3-BF64-2720-1C12CEA6D9D1}"/>
                </a:ext>
              </a:extLst>
            </p:cNvPr>
            <p:cNvCxnSpPr>
              <a:cxnSpLocks/>
            </p:cNvCxnSpPr>
            <p:nvPr/>
          </p:nvCxnSpPr>
          <p:spPr>
            <a:xfrm>
              <a:off x="7682184" y="2928811"/>
              <a:ext cx="575991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F538CD35-004B-3351-7239-4161C01591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58175" y="1216414"/>
              <a:ext cx="6874" cy="1714507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C439B6A3-042C-B039-AF9C-DF587778550F}"/>
                </a:ext>
              </a:extLst>
            </p:cNvPr>
            <p:cNvCxnSpPr>
              <a:cxnSpLocks/>
            </p:cNvCxnSpPr>
            <p:nvPr/>
          </p:nvCxnSpPr>
          <p:spPr>
            <a:xfrm>
              <a:off x="7689058" y="1170786"/>
              <a:ext cx="575991" cy="0"/>
            </a:xfrm>
            <a:prstGeom prst="line">
              <a:avLst/>
            </a:prstGeom>
            <a:ln w="28575">
              <a:head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8" name="Group 197">
            <a:extLst>
              <a:ext uri="{FF2B5EF4-FFF2-40B4-BE49-F238E27FC236}">
                <a16:creationId xmlns:a16="http://schemas.microsoft.com/office/drawing/2014/main" id="{E207EF10-4928-3B17-ACA0-9E5E3C5EE759}"/>
              </a:ext>
            </a:extLst>
          </p:cNvPr>
          <p:cNvGrpSpPr/>
          <p:nvPr/>
        </p:nvGrpSpPr>
        <p:grpSpPr>
          <a:xfrm>
            <a:off x="8155643" y="4214526"/>
            <a:ext cx="1196361" cy="807958"/>
            <a:chOff x="7681193" y="1932227"/>
            <a:chExt cx="1196361" cy="807958"/>
          </a:xfrm>
        </p:grpSpPr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03FE0857-BAD5-71FE-DFE2-7D357AB7E198}"/>
                </a:ext>
              </a:extLst>
            </p:cNvPr>
            <p:cNvSpPr txBox="1"/>
            <p:nvPr/>
          </p:nvSpPr>
          <p:spPr>
            <a:xfrm>
              <a:off x="8449232" y="2370853"/>
              <a:ext cx="42832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sp</a:t>
              </a:r>
              <a:endParaRPr lang="en-US" dirty="0"/>
            </a:p>
          </p:txBody>
        </p:sp>
        <p:sp>
          <p:nvSpPr>
            <p:cNvPr id="200" name="Left Arrow 199">
              <a:extLst>
                <a:ext uri="{FF2B5EF4-FFF2-40B4-BE49-F238E27FC236}">
                  <a16:creationId xmlns:a16="http://schemas.microsoft.com/office/drawing/2014/main" id="{3E2F9A12-C68A-6989-BF1D-73FEC36195D1}"/>
                </a:ext>
              </a:extLst>
            </p:cNvPr>
            <p:cNvSpPr/>
            <p:nvPr/>
          </p:nvSpPr>
          <p:spPr>
            <a:xfrm>
              <a:off x="7682182" y="2433326"/>
              <a:ext cx="768039" cy="84889"/>
            </a:xfrm>
            <a:prstGeom prst="leftArrow">
              <a:avLst>
                <a:gd name="adj1" fmla="val 42613"/>
                <a:gd name="adj2" fmla="val 50000"/>
              </a:avLst>
            </a:prstGeom>
            <a:solidFill>
              <a:srgbClr val="0070C0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B0A48D2A-8A5D-9E09-2039-8545A87AA30A}"/>
                </a:ext>
              </a:extLst>
            </p:cNvPr>
            <p:cNvSpPr txBox="1"/>
            <p:nvPr/>
          </p:nvSpPr>
          <p:spPr>
            <a:xfrm>
              <a:off x="8499372" y="1932227"/>
              <a:ext cx="37702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fp</a:t>
              </a:r>
              <a:endParaRPr lang="en-US" dirty="0"/>
            </a:p>
          </p:txBody>
        </p:sp>
        <p:sp>
          <p:nvSpPr>
            <p:cNvPr id="202" name="Left Arrow 201">
              <a:extLst>
                <a:ext uri="{FF2B5EF4-FFF2-40B4-BE49-F238E27FC236}">
                  <a16:creationId xmlns:a16="http://schemas.microsoft.com/office/drawing/2014/main" id="{D5D56F53-4C53-99DA-623E-70D6EEE2BBA0}"/>
                </a:ext>
              </a:extLst>
            </p:cNvPr>
            <p:cNvSpPr/>
            <p:nvPr/>
          </p:nvSpPr>
          <p:spPr>
            <a:xfrm>
              <a:off x="7681193" y="2094021"/>
              <a:ext cx="818177" cy="68394"/>
            </a:xfrm>
            <a:prstGeom prst="leftArrow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4" name="TextBox 243">
            <a:extLst>
              <a:ext uri="{FF2B5EF4-FFF2-40B4-BE49-F238E27FC236}">
                <a16:creationId xmlns:a16="http://schemas.microsoft.com/office/drawing/2014/main" id="{763E9C81-2E4C-0914-F9C5-58BFB2A977A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0A5A094-FE49-74AD-A456-AF7E7E8D78AE}"/>
              </a:ext>
            </a:extLst>
          </p:cNvPr>
          <p:cNvSpPr/>
          <p:nvPr/>
        </p:nvSpPr>
        <p:spPr>
          <a:xfrm>
            <a:off x="1830880" y="2743742"/>
            <a:ext cx="1516047" cy="847498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Local Vars and outgoing </a:t>
            </a:r>
            <a:r>
              <a:rPr lang="en-US" dirty="0" err="1"/>
              <a:t>args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FFD7DDE-70B4-261D-8B9A-6931014E5848}"/>
              </a:ext>
            </a:extLst>
          </p:cNvPr>
          <p:cNvSpPr/>
          <p:nvPr/>
        </p:nvSpPr>
        <p:spPr>
          <a:xfrm>
            <a:off x="6639596" y="1079493"/>
            <a:ext cx="1547280" cy="36257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saved </a:t>
            </a:r>
            <a:r>
              <a:rPr lang="en-US" dirty="0" err="1"/>
              <a:t>lr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F55C14F-A04F-C0C2-6974-399C767EE812}"/>
              </a:ext>
            </a:extLst>
          </p:cNvPr>
          <p:cNvSpPr/>
          <p:nvPr/>
        </p:nvSpPr>
        <p:spPr>
          <a:xfrm>
            <a:off x="6639596" y="1402375"/>
            <a:ext cx="1547280" cy="362576"/>
          </a:xfrm>
          <a:prstGeom prst="rect">
            <a:avLst/>
          </a:prstGeom>
          <a:solidFill>
            <a:srgbClr val="0070C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callers </a:t>
            </a:r>
            <a:r>
              <a:rPr lang="en-US" dirty="0" err="1"/>
              <a:t>fp</a:t>
            </a:r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D3B2979-D63A-ACBF-6CC8-F38C2F500C3C}"/>
              </a:ext>
            </a:extLst>
          </p:cNvPr>
          <p:cNvSpPr txBox="1"/>
          <p:nvPr/>
        </p:nvSpPr>
        <p:spPr>
          <a:xfrm>
            <a:off x="5528048" y="1206914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main()</a:t>
            </a:r>
          </a:p>
        </p:txBody>
      </p:sp>
      <p:sp>
        <p:nvSpPr>
          <p:cNvPr id="21" name="Left Brace 20">
            <a:extLst>
              <a:ext uri="{FF2B5EF4-FFF2-40B4-BE49-F238E27FC236}">
                <a16:creationId xmlns:a16="http://schemas.microsoft.com/office/drawing/2014/main" id="{78D62DDA-F285-8770-A044-EB1CF3669043}"/>
              </a:ext>
            </a:extLst>
          </p:cNvPr>
          <p:cNvSpPr/>
          <p:nvPr/>
        </p:nvSpPr>
        <p:spPr>
          <a:xfrm>
            <a:off x="6330482" y="1079493"/>
            <a:ext cx="264232" cy="1608627"/>
          </a:xfrm>
          <a:prstGeom prst="leftBrac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5E97652-1C50-7CDB-E67E-448D3578598A}"/>
              </a:ext>
            </a:extLst>
          </p:cNvPr>
          <p:cNvSpPr/>
          <p:nvPr/>
        </p:nvSpPr>
        <p:spPr>
          <a:xfrm>
            <a:off x="6639596" y="1786696"/>
            <a:ext cx="1516047" cy="847498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Local Vars and outgoing </a:t>
            </a:r>
            <a:r>
              <a:rPr lang="en-US" dirty="0" err="1"/>
              <a:t>args</a:t>
            </a:r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6011B98-45A6-E188-0B29-1146B465FC6E}"/>
              </a:ext>
            </a:extLst>
          </p:cNvPr>
          <p:cNvSpPr/>
          <p:nvPr/>
        </p:nvSpPr>
        <p:spPr>
          <a:xfrm>
            <a:off x="6632722" y="3309497"/>
            <a:ext cx="1516047" cy="847498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Local Vars and outgoing </a:t>
            </a:r>
            <a:r>
              <a:rPr lang="en-US" dirty="0" err="1"/>
              <a:t>args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1944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4" grpId="0"/>
    </p:bld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973EF-9756-A145-B060-E203E5E580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588" y="-1118"/>
            <a:ext cx="10769531" cy="477237"/>
          </a:xfrm>
        </p:spPr>
        <p:txBody>
          <a:bodyPr/>
          <a:lstStyle/>
          <a:p>
            <a:r>
              <a:rPr lang="en-US" sz="2800" dirty="0"/>
              <a:t>Minimum Stack Frame (Arm Arch32 Procedure Call Standards)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AA06CBEA-17C6-BE49-D16A-6F8CFB82557E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51849" y="1378355"/>
            <a:ext cx="11088302" cy="4269409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solidFill>
                  <a:srgbClr val="0070C0"/>
                </a:solidFill>
                <a:cs typeface="Courier New" panose="02070309020205020404" pitchFamily="49" charset="0"/>
              </a:rPr>
              <a:t>									main() calls </a:t>
            </a:r>
            <a:r>
              <a:rPr lang="en-US" sz="2000" dirty="0" err="1">
                <a:solidFill>
                  <a:srgbClr val="0070C0"/>
                </a:solidFill>
                <a:cs typeface="Courier New" panose="02070309020205020404" pitchFamily="49" charset="0"/>
              </a:rPr>
              <a:t>funcA</a:t>
            </a:r>
            <a:r>
              <a:rPr lang="en-US" sz="2000" dirty="0">
                <a:solidFill>
                  <a:srgbClr val="0070C0"/>
                </a:solidFill>
                <a:cs typeface="Courier New" panose="02070309020205020404" pitchFamily="49" charset="0"/>
              </a:rPr>
              <a:t>()</a:t>
            </a:r>
          </a:p>
          <a:p>
            <a:r>
              <a:rPr lang="en-US" sz="2000" dirty="0">
                <a:solidFill>
                  <a:srgbClr val="C00000"/>
                </a:solidFill>
              </a:rPr>
              <a:t>Function entry </a:t>
            </a:r>
            <a:r>
              <a:rPr lang="en-US" sz="2000" dirty="0"/>
              <a:t>(</a:t>
            </a:r>
            <a:r>
              <a:rPr lang="en-US" sz="2000" dirty="0">
                <a:solidFill>
                  <a:srgbClr val="FF0000"/>
                </a:solidFill>
              </a:rPr>
              <a:t>Function </a:t>
            </a:r>
            <a:r>
              <a:rPr lang="en-US" sz="2000" b="1" dirty="0">
                <a:solidFill>
                  <a:srgbClr val="FF0000"/>
                </a:solidFill>
              </a:rPr>
              <a:t>Prologue</a:t>
            </a:r>
            <a:r>
              <a:rPr lang="en-US" sz="2000" dirty="0"/>
              <a:t>): </a:t>
            </a:r>
          </a:p>
          <a:p>
            <a:pPr marL="800100" lvl="1" indent="-457200">
              <a:buFont typeface="+mj-lt"/>
              <a:buAutoNum type="arabicPeriod"/>
            </a:pPr>
            <a:r>
              <a:rPr lang="en-US" sz="2000" dirty="0"/>
              <a:t>save </a:t>
            </a:r>
            <a:r>
              <a:rPr lang="en-US" sz="2000" dirty="0" err="1"/>
              <a:t>lr</a:t>
            </a:r>
            <a:r>
              <a:rPr lang="en-US" sz="2000" dirty="0"/>
              <a:t> and </a:t>
            </a:r>
            <a:r>
              <a:rPr lang="en-US" sz="2000" dirty="0" err="1"/>
              <a:t>fp</a:t>
            </a:r>
            <a:r>
              <a:rPr lang="en-US" sz="2000" dirty="0"/>
              <a:t> registers (push)</a:t>
            </a:r>
          </a:p>
          <a:p>
            <a:pPr marL="800100" lvl="1" indent="-457200">
              <a:buFont typeface="+mj-lt"/>
              <a:buAutoNum type="arabicPeriod"/>
            </a:pPr>
            <a:r>
              <a:rPr lang="en-US" sz="2000" dirty="0"/>
              <a:t>set </a:t>
            </a:r>
            <a:r>
              <a:rPr lang="en-US" sz="2000" dirty="0" err="1"/>
              <a:t>fp</a:t>
            </a:r>
            <a:r>
              <a:rPr lang="en-US" sz="2000" dirty="0"/>
              <a:t> to top entry in stack</a:t>
            </a:r>
          </a:p>
          <a:p>
            <a:pPr marL="800100" lvl="1" indent="-457200">
              <a:buFont typeface="+mj-lt"/>
              <a:buAutoNum type="arabicPeriod"/>
            </a:pPr>
            <a:r>
              <a:rPr lang="en-US" sz="2000" dirty="0"/>
              <a:t>allocate space for local vars – later slides</a:t>
            </a:r>
          </a:p>
          <a:p>
            <a:endParaRPr lang="en-US" sz="2000" dirty="0">
              <a:solidFill>
                <a:srgbClr val="2C895B"/>
              </a:solidFill>
            </a:endParaRPr>
          </a:p>
          <a:p>
            <a:r>
              <a:rPr lang="en-US" sz="2000" dirty="0">
                <a:solidFill>
                  <a:srgbClr val="2C895B"/>
                </a:solidFill>
              </a:rPr>
              <a:t>Function return </a:t>
            </a:r>
            <a:r>
              <a:rPr lang="en-US" sz="2000" dirty="0"/>
              <a:t>(</a:t>
            </a:r>
            <a:r>
              <a:rPr lang="en-US" sz="2000" dirty="0">
                <a:solidFill>
                  <a:srgbClr val="2C895B"/>
                </a:solidFill>
              </a:rPr>
              <a:t>Function </a:t>
            </a:r>
            <a:r>
              <a:rPr lang="en-US" sz="2000" b="1" dirty="0">
                <a:solidFill>
                  <a:srgbClr val="2C895B"/>
                </a:solidFill>
              </a:rPr>
              <a:t>Epilogue</a:t>
            </a:r>
            <a:r>
              <a:rPr lang="en-US" sz="2000" dirty="0"/>
              <a:t>): </a:t>
            </a:r>
          </a:p>
          <a:p>
            <a:pPr marL="800100" lvl="1" indent="-457200">
              <a:buFont typeface="+mj-lt"/>
              <a:buAutoNum type="arabicPeriod"/>
            </a:pPr>
            <a:r>
              <a:rPr lang="en-US" sz="2000" dirty="0"/>
              <a:t>deallocate space for locals -later</a:t>
            </a:r>
          </a:p>
          <a:p>
            <a:pPr marL="800100" lvl="1" indent="-457200">
              <a:buFont typeface="+mj-lt"/>
              <a:buAutoNum type="arabicPeriod"/>
            </a:pPr>
            <a:r>
              <a:rPr lang="en-US" sz="2000" dirty="0"/>
              <a:t>restores </a:t>
            </a:r>
            <a:r>
              <a:rPr lang="en-US" sz="2000" dirty="0" err="1"/>
              <a:t>lr</a:t>
            </a:r>
            <a:r>
              <a:rPr lang="en-US" sz="2000" dirty="0"/>
              <a:t> and </a:t>
            </a:r>
            <a:r>
              <a:rPr lang="en-US" sz="2000" dirty="0" err="1"/>
              <a:t>fp</a:t>
            </a:r>
            <a:r>
              <a:rPr lang="en-US" sz="2000" dirty="0"/>
              <a:t> registers (pop)</a:t>
            </a:r>
          </a:p>
          <a:p>
            <a:pPr marL="800100" lvl="1" indent="-457200">
              <a:buFont typeface="+mj-lt"/>
              <a:buAutoNum type="arabicPeriod"/>
            </a:pPr>
            <a:r>
              <a:rPr lang="en-US" sz="2000" dirty="0"/>
              <a:t>Return To Caller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16D3DDF5-2A47-CD40-B6F8-44B9825A105A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88E4FC3-10E5-C8FA-FAF4-B73F74B2A5B8}"/>
              </a:ext>
            </a:extLst>
          </p:cNvPr>
          <p:cNvGrpSpPr/>
          <p:nvPr/>
        </p:nvGrpSpPr>
        <p:grpSpPr>
          <a:xfrm>
            <a:off x="5456319" y="1858214"/>
            <a:ext cx="5855963" cy="1443654"/>
            <a:chOff x="5628891" y="3475977"/>
            <a:chExt cx="5855963" cy="1443654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8B8D2060-2515-74B2-EB69-4D525545938D}"/>
                </a:ext>
              </a:extLst>
            </p:cNvPr>
            <p:cNvGrpSpPr/>
            <p:nvPr/>
          </p:nvGrpSpPr>
          <p:grpSpPr>
            <a:xfrm>
              <a:off x="5628891" y="3661964"/>
              <a:ext cx="2429848" cy="923330"/>
              <a:chOff x="3488150" y="5809654"/>
              <a:chExt cx="2429848" cy="923330"/>
            </a:xfrm>
          </p:grpSpPr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5E75F11-DF94-9204-C987-B734EFC737A3}"/>
                  </a:ext>
                </a:extLst>
              </p:cNvPr>
              <p:cNvSpPr txBox="1"/>
              <p:nvPr/>
            </p:nvSpPr>
            <p:spPr>
              <a:xfrm>
                <a:off x="3488150" y="5809654"/>
                <a:ext cx="2429848" cy="9233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F3753F"/>
                    </a:solidFill>
                  </a:rPr>
                  <a:t>allocate</a:t>
                </a:r>
                <a:r>
                  <a:rPr lang="en-US" dirty="0">
                    <a:solidFill>
                      <a:schemeClr val="accent1"/>
                    </a:solidFill>
                  </a:rPr>
                  <a:t> stack space</a:t>
                </a:r>
              </a:p>
              <a:p>
                <a:r>
                  <a:rPr lang="en-US" dirty="0">
                    <a:solidFill>
                      <a:schemeClr val="accent1"/>
                    </a:solidFill>
                  </a:rPr>
                  <a:t>SP = SP – "space"</a:t>
                </a:r>
              </a:p>
              <a:p>
                <a:r>
                  <a:rPr lang="en-US" dirty="0">
                    <a:solidFill>
                      <a:schemeClr val="accent1"/>
                    </a:solidFill>
                  </a:rPr>
                  <a:t>grows "down"</a:t>
                </a:r>
              </a:p>
            </p:txBody>
          </p:sp>
          <p:sp>
            <p:nvSpPr>
              <p:cNvPr id="22" name="Down Arrow 21">
                <a:extLst>
                  <a:ext uri="{FF2B5EF4-FFF2-40B4-BE49-F238E27FC236}">
                    <a16:creationId xmlns:a16="http://schemas.microsoft.com/office/drawing/2014/main" id="{6BA5BD37-91E9-A5B9-FCD6-D470716BCA12}"/>
                  </a:ext>
                </a:extLst>
              </p:cNvPr>
              <p:cNvSpPr/>
              <p:nvPr/>
            </p:nvSpPr>
            <p:spPr>
              <a:xfrm>
                <a:off x="5702155" y="5913958"/>
                <a:ext cx="215843" cy="711866"/>
              </a:xfrm>
              <a:prstGeom prst="down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6EB7F728-4027-F4EB-ADCB-09649626331A}"/>
                </a:ext>
              </a:extLst>
            </p:cNvPr>
            <p:cNvGrpSpPr/>
            <p:nvPr/>
          </p:nvGrpSpPr>
          <p:grpSpPr>
            <a:xfrm>
              <a:off x="9290911" y="4122201"/>
              <a:ext cx="2193943" cy="797430"/>
              <a:chOff x="6454958" y="1095336"/>
              <a:chExt cx="2193943" cy="797430"/>
            </a:xfrm>
          </p:grpSpPr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3ED2E88B-6E9C-F324-E610-37306C6C0656}"/>
                  </a:ext>
                </a:extLst>
              </p:cNvPr>
              <p:cNvSpPr/>
              <p:nvPr/>
            </p:nvSpPr>
            <p:spPr>
              <a:xfrm>
                <a:off x="6454958" y="1095336"/>
                <a:ext cx="1375959" cy="312087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/>
                  <a:t>lr</a:t>
                </a:r>
                <a:r>
                  <a:rPr lang="en-US" dirty="0"/>
                  <a:t> to main()</a:t>
                </a:r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5C468BF2-025B-8FA4-E461-57ED73743ABA}"/>
                  </a:ext>
                </a:extLst>
              </p:cNvPr>
              <p:cNvSpPr/>
              <p:nvPr/>
            </p:nvSpPr>
            <p:spPr>
              <a:xfrm>
                <a:off x="6454958" y="1418218"/>
                <a:ext cx="1375959" cy="312087"/>
              </a:xfrm>
              <a:prstGeom prst="rect">
                <a:avLst/>
              </a:prstGeom>
              <a:solidFill>
                <a:srgbClr val="0070C0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main() </a:t>
                </a:r>
                <a:r>
                  <a:rPr lang="en-US" dirty="0" err="1"/>
                  <a:t>fp</a:t>
                </a:r>
                <a:endParaRPr lang="en-US" dirty="0"/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95BFCC5D-395F-D116-1BB3-B04F5192774D}"/>
                  </a:ext>
                </a:extLst>
              </p:cNvPr>
              <p:cNvSpPr txBox="1"/>
              <p:nvPr/>
            </p:nvSpPr>
            <p:spPr>
              <a:xfrm>
                <a:off x="8205304" y="1523434"/>
                <a:ext cx="428322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err="1"/>
                  <a:t>sp</a:t>
                </a:r>
                <a:endParaRPr lang="en-US" dirty="0"/>
              </a:p>
            </p:txBody>
          </p:sp>
          <p:sp>
            <p:nvSpPr>
              <p:cNvPr id="45" name="Left Arrow 44">
                <a:extLst>
                  <a:ext uri="{FF2B5EF4-FFF2-40B4-BE49-F238E27FC236}">
                    <a16:creationId xmlns:a16="http://schemas.microsoft.com/office/drawing/2014/main" id="{CEE8DB46-0644-38A9-DF99-CA7037C64B79}"/>
                  </a:ext>
                </a:extLst>
              </p:cNvPr>
              <p:cNvSpPr/>
              <p:nvPr/>
            </p:nvSpPr>
            <p:spPr>
              <a:xfrm>
                <a:off x="7843721" y="1671087"/>
                <a:ext cx="379003" cy="118436"/>
              </a:xfrm>
              <a:prstGeom prst="leftArrow">
                <a:avLst>
                  <a:gd name="adj1" fmla="val 42613"/>
                  <a:gd name="adj2" fmla="val 50000"/>
                </a:avLst>
              </a:prstGeom>
              <a:solidFill>
                <a:srgbClr val="0070C0"/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6865B2D6-BA04-941F-DAB8-194DF7F56D45}"/>
                  </a:ext>
                </a:extLst>
              </p:cNvPr>
              <p:cNvSpPr txBox="1"/>
              <p:nvPr/>
            </p:nvSpPr>
            <p:spPr>
              <a:xfrm>
                <a:off x="8271875" y="1169988"/>
                <a:ext cx="377026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err="1"/>
                  <a:t>fp</a:t>
                </a:r>
                <a:endParaRPr lang="en-US" dirty="0"/>
              </a:p>
            </p:txBody>
          </p:sp>
          <p:sp>
            <p:nvSpPr>
              <p:cNvPr id="47" name="Left Arrow 46">
                <a:extLst>
                  <a:ext uri="{FF2B5EF4-FFF2-40B4-BE49-F238E27FC236}">
                    <a16:creationId xmlns:a16="http://schemas.microsoft.com/office/drawing/2014/main" id="{77C6F63F-8B02-9FA0-8615-1DC92971BA42}"/>
                  </a:ext>
                </a:extLst>
              </p:cNvPr>
              <p:cNvSpPr/>
              <p:nvPr/>
            </p:nvSpPr>
            <p:spPr>
              <a:xfrm>
                <a:off x="7844709" y="1331782"/>
                <a:ext cx="377026" cy="86436"/>
              </a:xfrm>
              <a:prstGeom prst="leftArrow">
                <a:avLst/>
              </a:prstGeom>
              <a:solidFill>
                <a:schemeClr val="accent5"/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84B52635-7935-D05A-B820-13607F14E3F5}"/>
                </a:ext>
              </a:extLst>
            </p:cNvPr>
            <p:cNvSpPr/>
            <p:nvPr/>
          </p:nvSpPr>
          <p:spPr>
            <a:xfrm>
              <a:off x="9290911" y="3475977"/>
              <a:ext cx="1375959" cy="31208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saved </a:t>
              </a:r>
              <a:r>
                <a:rPr lang="en-US" dirty="0" err="1"/>
                <a:t>lr</a:t>
              </a:r>
              <a:endParaRPr lang="en-US" dirty="0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E37D3F83-9878-473F-4DD0-CE291A3C1A24}"/>
                </a:ext>
              </a:extLst>
            </p:cNvPr>
            <p:cNvSpPr/>
            <p:nvPr/>
          </p:nvSpPr>
          <p:spPr>
            <a:xfrm>
              <a:off x="9290911" y="3798859"/>
              <a:ext cx="1375959" cy="312087"/>
            </a:xfrm>
            <a:prstGeom prst="rect">
              <a:avLst/>
            </a:prstGeom>
            <a:solidFill>
              <a:srgbClr val="0070C0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callers </a:t>
              </a:r>
              <a:r>
                <a:rPr lang="en-US" dirty="0" err="1"/>
                <a:t>fp</a:t>
              </a:r>
              <a:endParaRPr lang="en-US" dirty="0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2AD30B3E-7DC4-5A1E-B9DD-6584F5C26E1E}"/>
                </a:ext>
              </a:extLst>
            </p:cNvPr>
            <p:cNvSpPr txBox="1"/>
            <p:nvPr/>
          </p:nvSpPr>
          <p:spPr>
            <a:xfrm>
              <a:off x="8210594" y="4314154"/>
              <a:ext cx="9284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funcA</a:t>
              </a:r>
              <a:r>
                <a:rPr lang="en-US" dirty="0"/>
                <a:t>()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2723CA47-E2BF-C944-59D4-2728008F6885}"/>
                </a:ext>
              </a:extLst>
            </p:cNvPr>
            <p:cNvSpPr txBox="1"/>
            <p:nvPr/>
          </p:nvSpPr>
          <p:spPr>
            <a:xfrm>
              <a:off x="8179363" y="3603398"/>
              <a:ext cx="8386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main()</a:t>
              </a:r>
            </a:p>
          </p:txBody>
        </p:sp>
        <p:sp>
          <p:nvSpPr>
            <p:cNvPr id="76" name="Left Brace 75">
              <a:extLst>
                <a:ext uri="{FF2B5EF4-FFF2-40B4-BE49-F238E27FC236}">
                  <a16:creationId xmlns:a16="http://schemas.microsoft.com/office/drawing/2014/main" id="{B6B9EDF9-193D-FD4C-DEAA-5D94FEF91BF7}"/>
                </a:ext>
              </a:extLst>
            </p:cNvPr>
            <p:cNvSpPr/>
            <p:nvPr/>
          </p:nvSpPr>
          <p:spPr>
            <a:xfrm>
              <a:off x="8981797" y="3475977"/>
              <a:ext cx="264232" cy="653511"/>
            </a:xfrm>
            <a:prstGeom prst="leftBrac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Left Brace 76">
              <a:extLst>
                <a:ext uri="{FF2B5EF4-FFF2-40B4-BE49-F238E27FC236}">
                  <a16:creationId xmlns:a16="http://schemas.microsoft.com/office/drawing/2014/main" id="{B0E0E7A8-0E9E-293E-357C-335B8BC062E5}"/>
                </a:ext>
              </a:extLst>
            </p:cNvPr>
            <p:cNvSpPr/>
            <p:nvPr/>
          </p:nvSpPr>
          <p:spPr>
            <a:xfrm>
              <a:off x="9029378" y="4161189"/>
              <a:ext cx="264232" cy="653511"/>
            </a:xfrm>
            <a:prstGeom prst="leftBrac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DCD80E55-9965-DA3D-42D6-611776D3E9DB}"/>
              </a:ext>
            </a:extLst>
          </p:cNvPr>
          <p:cNvGrpSpPr/>
          <p:nvPr/>
        </p:nvGrpSpPr>
        <p:grpSpPr>
          <a:xfrm>
            <a:off x="5291335" y="4041476"/>
            <a:ext cx="6135188" cy="1125618"/>
            <a:chOff x="5338402" y="5327840"/>
            <a:chExt cx="6135188" cy="1125618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1B494211-B8DF-FA25-FA0D-2CFEBC8489FC}"/>
                </a:ext>
              </a:extLst>
            </p:cNvPr>
            <p:cNvGrpSpPr/>
            <p:nvPr/>
          </p:nvGrpSpPr>
          <p:grpSpPr>
            <a:xfrm>
              <a:off x="5338402" y="5327840"/>
              <a:ext cx="2749962" cy="923330"/>
              <a:chOff x="3488150" y="5809654"/>
              <a:chExt cx="2749962" cy="923330"/>
            </a:xfrm>
          </p:grpSpPr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CEDD184-39B4-4F83-35A3-A7C41A64C4C5}"/>
                  </a:ext>
                </a:extLst>
              </p:cNvPr>
              <p:cNvSpPr txBox="1"/>
              <p:nvPr/>
            </p:nvSpPr>
            <p:spPr>
              <a:xfrm>
                <a:off x="3488150" y="5809654"/>
                <a:ext cx="2749962" cy="9233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F3753F"/>
                    </a:solidFill>
                  </a:rPr>
                  <a:t>deallocate</a:t>
                </a:r>
                <a:r>
                  <a:rPr lang="en-US" dirty="0">
                    <a:solidFill>
                      <a:schemeClr val="accent1"/>
                    </a:solidFill>
                  </a:rPr>
                  <a:t> stack space</a:t>
                </a:r>
              </a:p>
              <a:p>
                <a:r>
                  <a:rPr lang="en-US" dirty="0">
                    <a:solidFill>
                      <a:schemeClr val="accent1"/>
                    </a:solidFill>
                  </a:rPr>
                  <a:t>SP = SP + "space"</a:t>
                </a:r>
              </a:p>
              <a:p>
                <a:r>
                  <a:rPr lang="en-US" dirty="0">
                    <a:solidFill>
                      <a:schemeClr val="accent1"/>
                    </a:solidFill>
                  </a:rPr>
                  <a:t>shrinks "up"</a:t>
                </a:r>
              </a:p>
            </p:txBody>
          </p:sp>
          <p:sp>
            <p:nvSpPr>
              <p:cNvPr id="27" name="Down Arrow 26">
                <a:extLst>
                  <a:ext uri="{FF2B5EF4-FFF2-40B4-BE49-F238E27FC236}">
                    <a16:creationId xmlns:a16="http://schemas.microsoft.com/office/drawing/2014/main" id="{3FE89962-5FA1-3C4F-F594-36C7780779B0}"/>
                  </a:ext>
                </a:extLst>
              </p:cNvPr>
              <p:cNvSpPr/>
              <p:nvPr/>
            </p:nvSpPr>
            <p:spPr>
              <a:xfrm rot="10800000">
                <a:off x="5975531" y="5903574"/>
                <a:ext cx="215843" cy="711866"/>
              </a:xfrm>
              <a:prstGeom prst="down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6282F05F-F001-584F-777B-CFC695CF43CD}"/>
                </a:ext>
              </a:extLst>
            </p:cNvPr>
            <p:cNvGrpSpPr/>
            <p:nvPr/>
          </p:nvGrpSpPr>
          <p:grpSpPr>
            <a:xfrm>
              <a:off x="9290911" y="5499701"/>
              <a:ext cx="2182679" cy="953757"/>
              <a:chOff x="6454958" y="1034043"/>
              <a:chExt cx="2182679" cy="953757"/>
            </a:xfrm>
          </p:grpSpPr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CA1B475F-1D83-DD95-B827-049D579CB967}"/>
                  </a:ext>
                </a:extLst>
              </p:cNvPr>
              <p:cNvSpPr/>
              <p:nvPr/>
            </p:nvSpPr>
            <p:spPr>
              <a:xfrm>
                <a:off x="6454958" y="1095336"/>
                <a:ext cx="1375959" cy="312087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saved </a:t>
                </a:r>
                <a:r>
                  <a:rPr lang="en-US" dirty="0" err="1"/>
                  <a:t>lr</a:t>
                </a:r>
                <a:endParaRPr lang="en-US" dirty="0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F947A4CD-3E0E-0C5B-ABEB-A1E27A74015A}"/>
                  </a:ext>
                </a:extLst>
              </p:cNvPr>
              <p:cNvSpPr/>
              <p:nvPr/>
            </p:nvSpPr>
            <p:spPr>
              <a:xfrm>
                <a:off x="6454958" y="1418218"/>
                <a:ext cx="1375959" cy="312087"/>
              </a:xfrm>
              <a:prstGeom prst="rect">
                <a:avLst/>
              </a:prstGeom>
              <a:solidFill>
                <a:srgbClr val="0070C0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callers </a:t>
                </a:r>
                <a:r>
                  <a:rPr lang="en-US" dirty="0" err="1"/>
                  <a:t>fp</a:t>
                </a:r>
                <a:endParaRPr lang="en-US" dirty="0"/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98CD512-EDB4-E894-D10D-42C7660F40CF}"/>
                  </a:ext>
                </a:extLst>
              </p:cNvPr>
              <p:cNvSpPr txBox="1"/>
              <p:nvPr/>
            </p:nvSpPr>
            <p:spPr>
              <a:xfrm>
                <a:off x="8209315" y="1618468"/>
                <a:ext cx="428322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err="1"/>
                  <a:t>sp</a:t>
                </a:r>
                <a:endParaRPr lang="en-US" dirty="0"/>
              </a:p>
            </p:txBody>
          </p:sp>
          <p:sp>
            <p:nvSpPr>
              <p:cNvPr id="56" name="Left Arrow 55">
                <a:extLst>
                  <a:ext uri="{FF2B5EF4-FFF2-40B4-BE49-F238E27FC236}">
                    <a16:creationId xmlns:a16="http://schemas.microsoft.com/office/drawing/2014/main" id="{8E6F1604-02E7-5FB2-FA51-505FD8657B32}"/>
                  </a:ext>
                </a:extLst>
              </p:cNvPr>
              <p:cNvSpPr/>
              <p:nvPr/>
            </p:nvSpPr>
            <p:spPr>
              <a:xfrm>
                <a:off x="7843721" y="1671087"/>
                <a:ext cx="379003" cy="118436"/>
              </a:xfrm>
              <a:prstGeom prst="leftArrow">
                <a:avLst>
                  <a:gd name="adj1" fmla="val 42613"/>
                  <a:gd name="adj2" fmla="val 50000"/>
                </a:avLst>
              </a:prstGeom>
              <a:solidFill>
                <a:srgbClr val="0070C0"/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3A853C88-00F1-F126-20CC-7B82B452E8D8}"/>
                  </a:ext>
                </a:extLst>
              </p:cNvPr>
              <p:cNvSpPr txBox="1"/>
              <p:nvPr/>
            </p:nvSpPr>
            <p:spPr>
              <a:xfrm>
                <a:off x="8205304" y="1034043"/>
                <a:ext cx="377026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err="1"/>
                  <a:t>fp</a:t>
                </a:r>
                <a:endParaRPr lang="en-US" dirty="0"/>
              </a:p>
            </p:txBody>
          </p:sp>
          <p:sp>
            <p:nvSpPr>
              <p:cNvPr id="58" name="Left Arrow 57">
                <a:extLst>
                  <a:ext uri="{FF2B5EF4-FFF2-40B4-BE49-F238E27FC236}">
                    <a16:creationId xmlns:a16="http://schemas.microsoft.com/office/drawing/2014/main" id="{616D3766-3818-7620-F6B1-A212408E2ADF}"/>
                  </a:ext>
                </a:extLst>
              </p:cNvPr>
              <p:cNvSpPr/>
              <p:nvPr/>
            </p:nvSpPr>
            <p:spPr>
              <a:xfrm>
                <a:off x="7844709" y="1331782"/>
                <a:ext cx="377026" cy="86436"/>
              </a:xfrm>
              <a:prstGeom prst="leftArrow">
                <a:avLst/>
              </a:prstGeom>
              <a:solidFill>
                <a:schemeClr val="accent5"/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B54F52FF-0E43-AEFF-A38B-14F91AAFEF1A}"/>
                </a:ext>
              </a:extLst>
            </p:cNvPr>
            <p:cNvSpPr txBox="1"/>
            <p:nvPr/>
          </p:nvSpPr>
          <p:spPr>
            <a:xfrm>
              <a:off x="8306774" y="5699210"/>
              <a:ext cx="8386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main()</a:t>
              </a:r>
            </a:p>
          </p:txBody>
        </p:sp>
        <p:sp>
          <p:nvSpPr>
            <p:cNvPr id="78" name="Left Brace 77">
              <a:extLst>
                <a:ext uri="{FF2B5EF4-FFF2-40B4-BE49-F238E27FC236}">
                  <a16:creationId xmlns:a16="http://schemas.microsoft.com/office/drawing/2014/main" id="{5088369A-33D4-5897-E61E-72D51CF6D639}"/>
                </a:ext>
              </a:extLst>
            </p:cNvPr>
            <p:cNvSpPr/>
            <p:nvPr/>
          </p:nvSpPr>
          <p:spPr>
            <a:xfrm>
              <a:off x="8994163" y="5563584"/>
              <a:ext cx="264232" cy="653511"/>
            </a:xfrm>
            <a:prstGeom prst="leftBrac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49230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 animBg="1"/>
      <p:bldP spid="11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F13C-6965-4340-8681-19C5B1A30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666" y="104503"/>
            <a:ext cx="10515600" cy="485906"/>
          </a:xfrm>
        </p:spPr>
        <p:txBody>
          <a:bodyPr/>
          <a:lstStyle/>
          <a:p>
            <a:r>
              <a:rPr lang="en-US" dirty="0"/>
              <a:t>Accessing Arrays Using Indexing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D029EA-BF72-5846-9172-10DCB5702098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24666" y="1136688"/>
            <a:ext cx="8506078" cy="4710198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200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2200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index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 selects the </a:t>
            </a:r>
            <a:r>
              <a:rPr lang="en-US" sz="2200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index</a:t>
            </a:r>
            <a:r>
              <a:rPr lang="en-US" sz="2200" dirty="0"/>
              <a:t>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element of the array </a:t>
            </a:r>
          </a:p>
          <a:p>
            <a:pPr lvl="1"/>
            <a:r>
              <a:rPr lang="en-US" sz="2200" dirty="0">
                <a:solidFill>
                  <a:srgbClr val="F37440"/>
                </a:solidFill>
              </a:rPr>
              <a:t>index </a:t>
            </a:r>
            <a:r>
              <a:rPr lang="en-US" sz="2200" b="1" dirty="0">
                <a:solidFill>
                  <a:srgbClr val="F37440"/>
                </a:solidFill>
              </a:rPr>
              <a:t>should be</a:t>
            </a:r>
            <a:r>
              <a:rPr lang="en-US" sz="2200" dirty="0">
                <a:solidFill>
                  <a:srgbClr val="F37440"/>
                </a:solidFill>
              </a:rPr>
              <a:t> unsigned</a:t>
            </a:r>
            <a:endParaRPr lang="en-US" sz="2200" dirty="0"/>
          </a:p>
          <a:p>
            <a:pPr lvl="1"/>
            <a:r>
              <a:rPr lang="en-US" sz="2400" dirty="0">
                <a:solidFill>
                  <a:srgbClr val="00B050"/>
                </a:solidFill>
              </a:rPr>
              <a:t>Elements range from: 0 to count – 1 </a:t>
            </a:r>
            <a:r>
              <a:rPr lang="en-US" sz="2400" dirty="0">
                <a:solidFill>
                  <a:schemeClr val="tx2"/>
                </a:solidFill>
              </a:rPr>
              <a:t>( int x[count]; )</a:t>
            </a:r>
          </a:p>
          <a:p>
            <a:r>
              <a:rPr lang="en-US" sz="22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n-US" sz="2200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[index]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can be used as an </a:t>
            </a:r>
            <a:r>
              <a:rPr lang="en-US" sz="2200" dirty="0">
                <a:solidFill>
                  <a:schemeClr val="accent5"/>
                </a:solidFill>
              </a:rPr>
              <a:t>assignment target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or as a </a:t>
            </a:r>
            <a:r>
              <a:rPr lang="en-US" sz="2200" dirty="0">
                <a:solidFill>
                  <a:schemeClr val="accent5"/>
                </a:solidFill>
              </a:rPr>
              <a:t>value in an expression</a:t>
            </a:r>
          </a:p>
          <a:p>
            <a:pPr marL="681037" lvl="2" indent="0">
              <a:buNone/>
            </a:pPr>
            <a:endParaRPr lang="en-US" sz="1800" dirty="0">
              <a:solidFill>
                <a:schemeClr val="accent5"/>
              </a:solidFill>
            </a:endParaRPr>
          </a:p>
          <a:p>
            <a:r>
              <a:rPr lang="en-US" sz="2200" dirty="0">
                <a:solidFill>
                  <a:srgbClr val="2C895B"/>
                </a:solidFill>
              </a:rPr>
              <a:t>Array name</a:t>
            </a:r>
            <a:r>
              <a:rPr lang="en-US" sz="2200" dirty="0">
                <a:solidFill>
                  <a:schemeClr val="tx2"/>
                </a:solidFill>
              </a:rPr>
              <a:t> (by itself with no [ ]) on the </a:t>
            </a:r>
            <a:r>
              <a:rPr lang="en-US" sz="2200" dirty="0" err="1">
                <a:solidFill>
                  <a:srgbClr val="0070C0"/>
                </a:solidFill>
              </a:rPr>
              <a:t>Rside</a:t>
            </a:r>
            <a:r>
              <a:rPr lang="en-US" sz="2200" dirty="0">
                <a:solidFill>
                  <a:schemeClr val="tx2"/>
                </a:solidFill>
              </a:rPr>
              <a:t> evaluates to the </a:t>
            </a:r>
            <a:r>
              <a:rPr lang="en-US" sz="2200" dirty="0">
                <a:solidFill>
                  <a:srgbClr val="2C895B"/>
                </a:solidFill>
              </a:rPr>
              <a:t>address of the first element of the array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DDB128-82C5-D746-B9C3-6EB9C65C1CBD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5A0E06-4178-C341-8E50-008494DD924C}"/>
              </a:ext>
            </a:extLst>
          </p:cNvPr>
          <p:cNvSpPr txBox="1"/>
          <p:nvPr/>
        </p:nvSpPr>
        <p:spPr>
          <a:xfrm>
            <a:off x="9771213" y="2326851"/>
            <a:ext cx="1287532" cy="461665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D988942-3E01-3B41-8719-40A3F4E79897}"/>
              </a:ext>
            </a:extLst>
          </p:cNvPr>
          <p:cNvSpPr txBox="1"/>
          <p:nvPr/>
        </p:nvSpPr>
        <p:spPr>
          <a:xfrm>
            <a:off x="9771213" y="1865186"/>
            <a:ext cx="1287532" cy="461665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A67FCF39-9475-E94E-B655-47D5306888D6}"/>
              </a:ext>
            </a:extLst>
          </p:cNvPr>
          <p:cNvSpPr/>
          <p:nvPr/>
        </p:nvSpPr>
        <p:spPr>
          <a:xfrm rot="16200000">
            <a:off x="10215489" y="1027822"/>
            <a:ext cx="396719" cy="1258492"/>
          </a:xfrm>
          <a:prstGeom prst="rightBrac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72DDDC-E3E1-774D-8265-12FFE206B4A4}"/>
              </a:ext>
            </a:extLst>
          </p:cNvPr>
          <p:cNvSpPr/>
          <p:nvPr/>
        </p:nvSpPr>
        <p:spPr>
          <a:xfrm>
            <a:off x="9647048" y="595608"/>
            <a:ext cx="217559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</a:rPr>
              <a:t>1 word </a:t>
            </a:r>
          </a:p>
          <a:p>
            <a:r>
              <a:rPr lang="en-US" sz="2400" b="1" dirty="0">
                <a:solidFill>
                  <a:schemeClr val="accent1"/>
                </a:solidFill>
              </a:rPr>
              <a:t>(int = 4 bytes)</a:t>
            </a:r>
            <a:endParaRPr lang="en-US" sz="2400" dirty="0">
              <a:solidFill>
                <a:schemeClr val="accent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D72D65-A720-FF44-88EC-AAC4B6999746}"/>
              </a:ext>
            </a:extLst>
          </p:cNvPr>
          <p:cNvSpPr txBox="1"/>
          <p:nvPr/>
        </p:nvSpPr>
        <p:spPr>
          <a:xfrm>
            <a:off x="11058745" y="5199522"/>
            <a:ext cx="8707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3"/>
                </a:solidFill>
              </a:rPr>
              <a:t>9000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5F8B50-9913-0A45-9DFA-269BB07584F6}"/>
              </a:ext>
            </a:extLst>
          </p:cNvPr>
          <p:cNvSpPr txBox="1"/>
          <p:nvPr/>
        </p:nvSpPr>
        <p:spPr>
          <a:xfrm>
            <a:off x="11094593" y="4716279"/>
            <a:ext cx="8707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3"/>
                </a:solidFill>
              </a:rPr>
              <a:t>9004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41F785C-5752-AE45-AA01-36F062810513}"/>
              </a:ext>
            </a:extLst>
          </p:cNvPr>
          <p:cNvSpPr txBox="1"/>
          <p:nvPr/>
        </p:nvSpPr>
        <p:spPr>
          <a:xfrm>
            <a:off x="11075427" y="4183135"/>
            <a:ext cx="8707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3"/>
                </a:solidFill>
              </a:rPr>
              <a:t>9008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9B9189D-B0A6-7849-969A-6833EE5C0711}"/>
              </a:ext>
            </a:extLst>
          </p:cNvPr>
          <p:cNvSpPr txBox="1"/>
          <p:nvPr/>
        </p:nvSpPr>
        <p:spPr>
          <a:xfrm>
            <a:off x="11058744" y="3728255"/>
            <a:ext cx="8707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3"/>
                </a:solidFill>
              </a:rPr>
              <a:t>9012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25DCC86-EB72-3D42-B6D1-74B0B2A1376D}"/>
              </a:ext>
            </a:extLst>
          </p:cNvPr>
          <p:cNvSpPr txBox="1"/>
          <p:nvPr/>
        </p:nvSpPr>
        <p:spPr>
          <a:xfrm>
            <a:off x="11058744" y="3277573"/>
            <a:ext cx="8707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3"/>
                </a:solidFill>
              </a:rPr>
              <a:t>9016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F50DBEA-EEFC-FD40-A07C-D6B717C9CD36}"/>
              </a:ext>
            </a:extLst>
          </p:cNvPr>
          <p:cNvSpPr txBox="1"/>
          <p:nvPr/>
        </p:nvSpPr>
        <p:spPr>
          <a:xfrm>
            <a:off x="11036534" y="2816468"/>
            <a:ext cx="8707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3"/>
                </a:solidFill>
              </a:rPr>
              <a:t>9020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6E504EC-A004-8C4A-8E1E-32284978D5DB}"/>
              </a:ext>
            </a:extLst>
          </p:cNvPr>
          <p:cNvSpPr/>
          <p:nvPr/>
        </p:nvSpPr>
        <p:spPr>
          <a:xfrm>
            <a:off x="11036534" y="1778625"/>
            <a:ext cx="110648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high</a:t>
            </a:r>
          </a:p>
          <a:p>
            <a:r>
              <a:rPr lang="en-US" b="1" dirty="0">
                <a:solidFill>
                  <a:schemeClr val="accent1"/>
                </a:solidFill>
              </a:rPr>
              <a:t>address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F4B05A1-CE42-0343-8678-D499A2718589}"/>
              </a:ext>
            </a:extLst>
          </p:cNvPr>
          <p:cNvSpPr/>
          <p:nvPr/>
        </p:nvSpPr>
        <p:spPr>
          <a:xfrm>
            <a:off x="11183814" y="5665534"/>
            <a:ext cx="106952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low</a:t>
            </a:r>
          </a:p>
          <a:p>
            <a:r>
              <a:rPr lang="en-US" b="1" dirty="0">
                <a:solidFill>
                  <a:schemeClr val="accent1"/>
                </a:solidFill>
              </a:rPr>
              <a:t>address</a:t>
            </a:r>
            <a:endParaRPr lang="en-US" dirty="0">
              <a:solidFill>
                <a:schemeClr val="accent1"/>
              </a:solidFill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1ED3D94-FAB6-1949-8E09-901011DED989}"/>
              </a:ext>
            </a:extLst>
          </p:cNvPr>
          <p:cNvGrpSpPr/>
          <p:nvPr/>
        </p:nvGrpSpPr>
        <p:grpSpPr>
          <a:xfrm>
            <a:off x="9062237" y="3292641"/>
            <a:ext cx="779758" cy="2372893"/>
            <a:chOff x="8893341" y="3135103"/>
            <a:chExt cx="779758" cy="2372893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5C6C5DA-A6A6-024C-B46A-3B5C143363F1}"/>
                </a:ext>
              </a:extLst>
            </p:cNvPr>
            <p:cNvSpPr txBox="1"/>
            <p:nvPr/>
          </p:nvSpPr>
          <p:spPr>
            <a:xfrm>
              <a:off x="8893341" y="5046331"/>
              <a:ext cx="735808" cy="461665"/>
            </a:xfrm>
            <a:prstGeom prst="rect">
              <a:avLst/>
            </a:prstGeom>
            <a:noFill/>
            <a:ln w="222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tx1">
                      <a:lumMod val="50000"/>
                    </a:schemeClr>
                  </a:solidFill>
                </a:rPr>
                <a:t>b[0]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1E2E2CF-3BED-A14A-A8C6-4BA9EDB1ED3E}"/>
                </a:ext>
              </a:extLst>
            </p:cNvPr>
            <p:cNvSpPr txBox="1"/>
            <p:nvPr/>
          </p:nvSpPr>
          <p:spPr>
            <a:xfrm>
              <a:off x="8907567" y="4584645"/>
              <a:ext cx="735808" cy="461665"/>
            </a:xfrm>
            <a:prstGeom prst="rect">
              <a:avLst/>
            </a:prstGeom>
            <a:noFill/>
            <a:ln w="222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tx1">
                      <a:lumMod val="50000"/>
                    </a:schemeClr>
                  </a:solidFill>
                </a:rPr>
                <a:t>b[1]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132CB26-BDE0-354E-AC04-FD5C5E6564B3}"/>
                </a:ext>
              </a:extLst>
            </p:cNvPr>
            <p:cNvSpPr txBox="1"/>
            <p:nvPr/>
          </p:nvSpPr>
          <p:spPr>
            <a:xfrm>
              <a:off x="8937291" y="4078041"/>
              <a:ext cx="735808" cy="461665"/>
            </a:xfrm>
            <a:prstGeom prst="rect">
              <a:avLst/>
            </a:prstGeom>
            <a:noFill/>
            <a:ln w="222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tx1">
                      <a:lumMod val="50000"/>
                    </a:schemeClr>
                  </a:solidFill>
                </a:rPr>
                <a:t>b[2]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70685F0-3129-0342-9A53-2339F72DFF0A}"/>
                </a:ext>
              </a:extLst>
            </p:cNvPr>
            <p:cNvSpPr txBox="1"/>
            <p:nvPr/>
          </p:nvSpPr>
          <p:spPr>
            <a:xfrm>
              <a:off x="8937291" y="3596089"/>
              <a:ext cx="735808" cy="461665"/>
            </a:xfrm>
            <a:prstGeom prst="rect">
              <a:avLst/>
            </a:prstGeom>
            <a:noFill/>
            <a:ln w="222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tx1">
                      <a:lumMod val="50000"/>
                    </a:schemeClr>
                  </a:solidFill>
                </a:rPr>
                <a:t>b[3]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5BDB209-E158-3049-B6CB-1FC8044DBBF8}"/>
                </a:ext>
              </a:extLst>
            </p:cNvPr>
            <p:cNvSpPr txBox="1"/>
            <p:nvPr/>
          </p:nvSpPr>
          <p:spPr>
            <a:xfrm>
              <a:off x="8937291" y="3135103"/>
              <a:ext cx="735808" cy="461665"/>
            </a:xfrm>
            <a:prstGeom prst="rect">
              <a:avLst/>
            </a:prstGeom>
            <a:noFill/>
            <a:ln w="222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tx1">
                      <a:lumMod val="50000"/>
                    </a:schemeClr>
                  </a:solidFill>
                </a:rPr>
                <a:t>b[4]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8AC77E1C-A5DB-5340-8CB5-27798FE01F97}"/>
              </a:ext>
            </a:extLst>
          </p:cNvPr>
          <p:cNvSpPr txBox="1"/>
          <p:nvPr/>
        </p:nvSpPr>
        <p:spPr>
          <a:xfrm>
            <a:off x="9771213" y="5113813"/>
            <a:ext cx="1287532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E5485ED-4EEB-5A45-805E-6AE14520E842}"/>
              </a:ext>
            </a:extLst>
          </p:cNvPr>
          <p:cNvSpPr txBox="1"/>
          <p:nvPr/>
        </p:nvSpPr>
        <p:spPr>
          <a:xfrm>
            <a:off x="9771213" y="4646949"/>
            <a:ext cx="1287532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EBE8547-940F-B942-B159-27740A96D4FD}"/>
              </a:ext>
            </a:extLst>
          </p:cNvPr>
          <p:cNvSpPr txBox="1"/>
          <p:nvPr/>
        </p:nvSpPr>
        <p:spPr>
          <a:xfrm>
            <a:off x="9771213" y="4185373"/>
            <a:ext cx="1287532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2895D62-BA2A-EB41-802E-9737EAA2846B}"/>
              </a:ext>
            </a:extLst>
          </p:cNvPr>
          <p:cNvSpPr txBox="1"/>
          <p:nvPr/>
        </p:nvSpPr>
        <p:spPr>
          <a:xfrm>
            <a:off x="9771213" y="3724977"/>
            <a:ext cx="1287532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C64733F-5EB5-4946-8513-B6616A1CA604}"/>
              </a:ext>
            </a:extLst>
          </p:cNvPr>
          <p:cNvSpPr txBox="1"/>
          <p:nvPr/>
        </p:nvSpPr>
        <p:spPr>
          <a:xfrm>
            <a:off x="9771213" y="3268761"/>
            <a:ext cx="1287532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046FE72-CF39-9748-B540-1C97FA3D58C8}"/>
              </a:ext>
            </a:extLst>
          </p:cNvPr>
          <p:cNvSpPr txBox="1"/>
          <p:nvPr/>
        </p:nvSpPr>
        <p:spPr>
          <a:xfrm>
            <a:off x="9771213" y="2802959"/>
            <a:ext cx="1287532" cy="461665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6022A875-FDD2-3C43-8AD5-72C2EE31AB76}"/>
              </a:ext>
            </a:extLst>
          </p:cNvPr>
          <p:cNvSpPr/>
          <p:nvPr/>
        </p:nvSpPr>
        <p:spPr bwMode="auto">
          <a:xfrm>
            <a:off x="3779770" y="2933735"/>
            <a:ext cx="3046767" cy="791766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a[2] = {1, 2};</a:t>
            </a:r>
          </a:p>
          <a:p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a[0] = a[1];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3D1EE7D-D213-AD3B-CC44-DBD196D4C493}"/>
              </a:ext>
            </a:extLst>
          </p:cNvPr>
          <p:cNvSpPr/>
          <p:nvPr/>
        </p:nvSpPr>
        <p:spPr bwMode="auto">
          <a:xfrm>
            <a:off x="2379729" y="4555210"/>
            <a:ext cx="3046767" cy="868849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  <a:alpha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4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b[5];</a:t>
            </a:r>
            <a:endParaRPr lang="en-US" sz="2400" dirty="0">
              <a:solidFill>
                <a:schemeClr val="tx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*p = b;</a:t>
            </a:r>
          </a:p>
          <a:p>
            <a:endParaRPr lang="en-US" sz="2400" dirty="0">
              <a:solidFill>
                <a:schemeClr val="tx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E36DDF-1410-1F30-7293-283F263A942F}"/>
              </a:ext>
            </a:extLst>
          </p:cNvPr>
          <p:cNvSpPr txBox="1"/>
          <p:nvPr/>
        </p:nvSpPr>
        <p:spPr>
          <a:xfrm>
            <a:off x="7056968" y="5244329"/>
            <a:ext cx="995680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9000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B682FD4-704E-3C55-87A2-A0FCEEFEB198}"/>
              </a:ext>
            </a:extLst>
          </p:cNvPr>
          <p:cNvSpPr txBox="1"/>
          <p:nvPr/>
        </p:nvSpPr>
        <p:spPr>
          <a:xfrm>
            <a:off x="6728220" y="5261077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p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B72E994-C446-9B38-EB28-E0102445653E}"/>
              </a:ext>
            </a:extLst>
          </p:cNvPr>
          <p:cNvCxnSpPr>
            <a:cxnSpLocks/>
          </p:cNvCxnSpPr>
          <p:nvPr/>
        </p:nvCxnSpPr>
        <p:spPr>
          <a:xfrm>
            <a:off x="8075836" y="5445744"/>
            <a:ext cx="1070098" cy="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2256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2" grpId="0" animBg="1"/>
      <p:bldP spid="4" grpId="0" animBg="1"/>
    </p:bld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CBD58CC-446D-774A-BB00-BEF55ECD8506}"/>
              </a:ext>
            </a:extLst>
          </p:cNvPr>
          <p:cNvSpPr/>
          <p:nvPr/>
        </p:nvSpPr>
        <p:spPr>
          <a:xfrm>
            <a:off x="991837" y="862794"/>
            <a:ext cx="2455345" cy="309287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53CA8A-812E-8B45-8BAE-0A516715F3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93" y="146838"/>
            <a:ext cx="11701305" cy="419865"/>
          </a:xfrm>
        </p:spPr>
        <p:txBody>
          <a:bodyPr/>
          <a:lstStyle/>
          <a:p>
            <a:r>
              <a:rPr lang="en-US" sz="2800" dirty="0"/>
              <a:t>Function Prologue: Allocating the Stack Frame -1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56192E3-9DCC-0343-899F-6861F19A6E30}"/>
              </a:ext>
            </a:extLst>
          </p:cNvPr>
          <p:cNvSpPr/>
          <p:nvPr/>
        </p:nvSpPr>
        <p:spPr>
          <a:xfrm>
            <a:off x="1239517" y="1685931"/>
            <a:ext cx="1375959" cy="312087"/>
          </a:xfrm>
          <a:prstGeom prst="rect">
            <a:avLst/>
          </a:prstGeom>
          <a:solidFill>
            <a:srgbClr val="F3744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callers </a:t>
            </a:r>
            <a:r>
              <a:rPr lang="en-US" dirty="0" err="1"/>
              <a:t>fp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2B38AA8-2929-2049-8BAF-DA4AC8B74E11}"/>
              </a:ext>
            </a:extLst>
          </p:cNvPr>
          <p:cNvSpPr txBox="1"/>
          <p:nvPr/>
        </p:nvSpPr>
        <p:spPr>
          <a:xfrm>
            <a:off x="1147636" y="3538703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low memory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E28A147-8BAD-4949-8C1E-1CA85E117042}"/>
              </a:ext>
            </a:extLst>
          </p:cNvPr>
          <p:cNvSpPr/>
          <p:nvPr/>
        </p:nvSpPr>
        <p:spPr>
          <a:xfrm>
            <a:off x="1237540" y="2316160"/>
            <a:ext cx="1375959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060BA2E-2BA7-6B4F-B7B7-DFFA0118380C}"/>
              </a:ext>
            </a:extLst>
          </p:cNvPr>
          <p:cNvSpPr/>
          <p:nvPr/>
        </p:nvSpPr>
        <p:spPr>
          <a:xfrm>
            <a:off x="1237540" y="2622179"/>
            <a:ext cx="1375959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6AB91C2-F487-D14A-8C84-AF5A45161265}"/>
              </a:ext>
            </a:extLst>
          </p:cNvPr>
          <p:cNvSpPr/>
          <p:nvPr/>
        </p:nvSpPr>
        <p:spPr>
          <a:xfrm>
            <a:off x="1237540" y="2936664"/>
            <a:ext cx="1375959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4074AC5-E76F-0947-AE5B-5EF2E7BF177F}"/>
              </a:ext>
            </a:extLst>
          </p:cNvPr>
          <p:cNvSpPr/>
          <p:nvPr/>
        </p:nvSpPr>
        <p:spPr>
          <a:xfrm>
            <a:off x="1237540" y="2004673"/>
            <a:ext cx="1375959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055681A-1728-3A45-85ED-DE000F72062C}"/>
              </a:ext>
            </a:extLst>
          </p:cNvPr>
          <p:cNvSpPr/>
          <p:nvPr/>
        </p:nvSpPr>
        <p:spPr>
          <a:xfrm>
            <a:off x="1237540" y="1367189"/>
            <a:ext cx="1375959" cy="312087"/>
          </a:xfrm>
          <a:prstGeom prst="rect">
            <a:avLst/>
          </a:prstGeom>
          <a:solidFill>
            <a:srgbClr val="F3744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lr</a:t>
            </a:r>
            <a:r>
              <a:rPr lang="en-US" dirty="0"/>
              <a:t> to caller</a:t>
            </a:r>
          </a:p>
        </p:txBody>
      </p:sp>
      <p:sp>
        <p:nvSpPr>
          <p:cNvPr id="21" name="Left Arrow 20">
            <a:extLst>
              <a:ext uri="{FF2B5EF4-FFF2-40B4-BE49-F238E27FC236}">
                <a16:creationId xmlns:a16="http://schemas.microsoft.com/office/drawing/2014/main" id="{525D34E4-3F9B-A843-B652-8814FBC8B8D2}"/>
              </a:ext>
            </a:extLst>
          </p:cNvPr>
          <p:cNvSpPr/>
          <p:nvPr/>
        </p:nvSpPr>
        <p:spPr>
          <a:xfrm>
            <a:off x="2613499" y="1859819"/>
            <a:ext cx="471268" cy="12963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B6664F5-1402-804D-A906-7D6D6AC60B35}"/>
              </a:ext>
            </a:extLst>
          </p:cNvPr>
          <p:cNvSpPr txBox="1"/>
          <p:nvPr/>
        </p:nvSpPr>
        <p:spPr>
          <a:xfrm>
            <a:off x="1219312" y="462133"/>
            <a:ext cx="1826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at function entry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B04D73F4-67C7-DF44-97FE-16BA5EFFE501}"/>
              </a:ext>
            </a:extLst>
          </p:cNvPr>
          <p:cNvSpPr/>
          <p:nvPr/>
        </p:nvSpPr>
        <p:spPr>
          <a:xfrm>
            <a:off x="1236552" y="3248751"/>
            <a:ext cx="1375959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9CC18DCB-109C-D846-95C0-F0B5D5E8D41C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5CC0E5C-EFF3-B54D-C2F0-3F9C3117FA2C}"/>
              </a:ext>
            </a:extLst>
          </p:cNvPr>
          <p:cNvGrpSpPr/>
          <p:nvPr/>
        </p:nvGrpSpPr>
        <p:grpSpPr>
          <a:xfrm>
            <a:off x="2617076" y="1328215"/>
            <a:ext cx="830953" cy="369332"/>
            <a:chOff x="1653962" y="2057134"/>
            <a:chExt cx="830953" cy="369332"/>
          </a:xfrm>
        </p:grpSpPr>
        <p:sp>
          <p:nvSpPr>
            <p:cNvPr id="83" name="Left Arrow 82">
              <a:extLst>
                <a:ext uri="{FF2B5EF4-FFF2-40B4-BE49-F238E27FC236}">
                  <a16:creationId xmlns:a16="http://schemas.microsoft.com/office/drawing/2014/main" id="{B63EC205-B9F6-8932-3D4B-E1A3F7F90046}"/>
                </a:ext>
              </a:extLst>
            </p:cNvPr>
            <p:cNvSpPr/>
            <p:nvPr/>
          </p:nvSpPr>
          <p:spPr>
            <a:xfrm>
              <a:off x="1653962" y="2283319"/>
              <a:ext cx="471268" cy="129632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3D075173-6954-D4B5-366B-68F9E047F817}"/>
                </a:ext>
              </a:extLst>
            </p:cNvPr>
            <p:cNvSpPr txBox="1"/>
            <p:nvPr/>
          </p:nvSpPr>
          <p:spPr>
            <a:xfrm>
              <a:off x="2107889" y="2057134"/>
              <a:ext cx="3770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fp</a:t>
              </a:r>
              <a:endParaRPr lang="en-US" dirty="0"/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67B961F4-85F7-BCAD-523C-2F6811CA678E}"/>
              </a:ext>
            </a:extLst>
          </p:cNvPr>
          <p:cNvSpPr txBox="1"/>
          <p:nvPr/>
        </p:nvSpPr>
        <p:spPr>
          <a:xfrm>
            <a:off x="535937" y="4055486"/>
            <a:ext cx="3142901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Function was just called this how the stack looks</a:t>
            </a:r>
          </a:p>
          <a:p>
            <a:r>
              <a:rPr lang="en-US" dirty="0">
                <a:solidFill>
                  <a:srgbClr val="F3753F"/>
                </a:solidFill>
              </a:rPr>
              <a:t>The orange blocks </a:t>
            </a:r>
            <a:r>
              <a:rPr lang="en-US" dirty="0"/>
              <a:t>are part of the caller's stack frame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F56249F-61AC-5179-C646-84D9D91B58F9}"/>
              </a:ext>
            </a:extLst>
          </p:cNvPr>
          <p:cNvSpPr txBox="1"/>
          <p:nvPr/>
        </p:nvSpPr>
        <p:spPr>
          <a:xfrm>
            <a:off x="339658" y="1384989"/>
            <a:ext cx="668664" cy="600164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/>
              <a:t> Callers</a:t>
            </a:r>
          </a:p>
          <a:p>
            <a:r>
              <a:rPr lang="en-US" sz="1100" dirty="0"/>
              <a:t>Stack Frame</a:t>
            </a:r>
          </a:p>
        </p:txBody>
      </p:sp>
      <p:sp>
        <p:nvSpPr>
          <p:cNvPr id="46" name="Right Brace 45">
            <a:extLst>
              <a:ext uri="{FF2B5EF4-FFF2-40B4-BE49-F238E27FC236}">
                <a16:creationId xmlns:a16="http://schemas.microsoft.com/office/drawing/2014/main" id="{AEDB87A6-9207-F90B-96A2-C980DF3E9F02}"/>
              </a:ext>
            </a:extLst>
          </p:cNvPr>
          <p:cNvSpPr/>
          <p:nvPr/>
        </p:nvSpPr>
        <p:spPr>
          <a:xfrm rot="10800000">
            <a:off x="1011899" y="1371931"/>
            <a:ext cx="236386" cy="597032"/>
          </a:xfrm>
          <a:prstGeom prst="righ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F352BF7-369C-7183-69EF-CDD0675E2B23}"/>
              </a:ext>
            </a:extLst>
          </p:cNvPr>
          <p:cNvGrpSpPr/>
          <p:nvPr/>
        </p:nvGrpSpPr>
        <p:grpSpPr>
          <a:xfrm>
            <a:off x="3055183" y="461879"/>
            <a:ext cx="4256394" cy="4524351"/>
            <a:chOff x="3033752" y="769061"/>
            <a:chExt cx="4256394" cy="4524351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96C186C6-7F7C-8943-BB13-C7FE0760896C}"/>
                </a:ext>
              </a:extLst>
            </p:cNvPr>
            <p:cNvSpPr/>
            <p:nvPr/>
          </p:nvSpPr>
          <p:spPr>
            <a:xfrm>
              <a:off x="4468463" y="1174097"/>
              <a:ext cx="2694632" cy="309287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10FED89D-FB91-5E4A-9F4E-B365C838E83B}"/>
                </a:ext>
              </a:extLst>
            </p:cNvPr>
            <p:cNvGrpSpPr/>
            <p:nvPr/>
          </p:nvGrpSpPr>
          <p:grpSpPr>
            <a:xfrm>
              <a:off x="4659961" y="1126372"/>
              <a:ext cx="2407248" cy="3166429"/>
              <a:chOff x="3190797" y="3389649"/>
              <a:chExt cx="2407248" cy="3166429"/>
            </a:xfrm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28EEA036-7267-1048-ACE7-7739F63C8416}"/>
                  </a:ext>
                </a:extLst>
              </p:cNvPr>
              <p:cNvSpPr/>
              <p:nvPr/>
            </p:nvSpPr>
            <p:spPr>
              <a:xfrm>
                <a:off x="3479268" y="5858449"/>
                <a:ext cx="1375959" cy="31208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ED11CB6F-DD0C-6449-9887-5F6DAD3BEE5D}"/>
                  </a:ext>
                </a:extLst>
              </p:cNvPr>
              <p:cNvSpPr/>
              <p:nvPr/>
            </p:nvSpPr>
            <p:spPr>
              <a:xfrm>
                <a:off x="3481247" y="4283396"/>
                <a:ext cx="1375959" cy="312087"/>
              </a:xfrm>
              <a:prstGeom prst="rect">
                <a:avLst/>
              </a:prstGeom>
              <a:solidFill>
                <a:srgbClr val="F37440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callers </a:t>
                </a:r>
                <a:r>
                  <a:rPr lang="en-US" dirty="0" err="1"/>
                  <a:t>fp</a:t>
                </a:r>
                <a:endParaRPr lang="en-US" dirty="0"/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229CBC1-B1B2-2449-BAC0-C972A42AC77D}"/>
                  </a:ext>
                </a:extLst>
              </p:cNvPr>
              <p:cNvSpPr txBox="1"/>
              <p:nvPr/>
            </p:nvSpPr>
            <p:spPr>
              <a:xfrm>
                <a:off x="3479268" y="6186746"/>
                <a:ext cx="14285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low memory</a:t>
                </a:r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D5A637A0-583C-3B4A-A2A8-A453A8F70197}"/>
                  </a:ext>
                </a:extLst>
              </p:cNvPr>
              <p:cNvSpPr/>
              <p:nvPr/>
            </p:nvSpPr>
            <p:spPr>
              <a:xfrm>
                <a:off x="3479270" y="3964654"/>
                <a:ext cx="1375959" cy="312087"/>
              </a:xfrm>
              <a:prstGeom prst="rect">
                <a:avLst/>
              </a:prstGeom>
              <a:solidFill>
                <a:srgbClr val="F37440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/>
                  <a:t>lr</a:t>
                </a:r>
                <a:r>
                  <a:rPr lang="en-US" dirty="0"/>
                  <a:t> to caller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2BD2CB5-050E-A744-A3B6-08777AEB75D1}"/>
                  </a:ext>
                </a:extLst>
              </p:cNvPr>
              <p:cNvSpPr txBox="1"/>
              <p:nvPr/>
            </p:nvSpPr>
            <p:spPr>
              <a:xfrm>
                <a:off x="5169723" y="5610270"/>
                <a:ext cx="4283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err="1"/>
                  <a:t>sp</a:t>
                </a:r>
                <a:endParaRPr lang="en-US" dirty="0"/>
              </a:p>
            </p:txBody>
          </p:sp>
          <p:sp>
            <p:nvSpPr>
              <p:cNvPr id="26" name="Left Arrow 25">
                <a:extLst>
                  <a:ext uri="{FF2B5EF4-FFF2-40B4-BE49-F238E27FC236}">
                    <a16:creationId xmlns:a16="http://schemas.microsoft.com/office/drawing/2014/main" id="{B1779425-B42F-CD4E-A2A1-2B8D6CC2EF6C}"/>
                  </a:ext>
                </a:extLst>
              </p:cNvPr>
              <p:cNvSpPr/>
              <p:nvPr/>
            </p:nvSpPr>
            <p:spPr>
              <a:xfrm>
                <a:off x="4855227" y="5771885"/>
                <a:ext cx="378846" cy="129632"/>
              </a:xfrm>
              <a:prstGeom prst="lef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5706E26D-31D0-8A4D-9408-524C18072942}"/>
                  </a:ext>
                </a:extLst>
              </p:cNvPr>
              <p:cNvSpPr/>
              <p:nvPr/>
            </p:nvSpPr>
            <p:spPr>
              <a:xfrm>
                <a:off x="3479270" y="4591395"/>
                <a:ext cx="1375959" cy="312087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saved </a:t>
                </a:r>
                <a:r>
                  <a:rPr lang="en-US" dirty="0" err="1"/>
                  <a:t>lr</a:t>
                </a:r>
                <a:endParaRPr lang="en-US" dirty="0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ADDAE7BA-4E01-8744-AD20-BDB4D6243851}"/>
                  </a:ext>
                </a:extLst>
              </p:cNvPr>
              <p:cNvSpPr/>
              <p:nvPr/>
            </p:nvSpPr>
            <p:spPr>
              <a:xfrm>
                <a:off x="3481107" y="4919692"/>
                <a:ext cx="1375959" cy="312087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callers </a:t>
                </a:r>
                <a:r>
                  <a:rPr lang="en-US" dirty="0" err="1"/>
                  <a:t>fp</a:t>
                </a:r>
                <a:endParaRPr lang="en-US" dirty="0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BBE001ED-E268-404D-8E74-FB77375F397D}"/>
                  </a:ext>
                </a:extLst>
              </p:cNvPr>
              <p:cNvSpPr/>
              <p:nvPr/>
            </p:nvSpPr>
            <p:spPr>
              <a:xfrm>
                <a:off x="3479269" y="5222153"/>
                <a:ext cx="1375959" cy="312087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saved r5</a:t>
                </a:r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C551824B-4BD2-0E47-B87A-741101B60E80}"/>
                  </a:ext>
                </a:extLst>
              </p:cNvPr>
              <p:cNvSpPr/>
              <p:nvPr/>
            </p:nvSpPr>
            <p:spPr>
              <a:xfrm>
                <a:off x="3481106" y="5550450"/>
                <a:ext cx="1375959" cy="312087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saved r4</a:t>
                </a:r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C1EEA8C3-607D-9D4D-B5A2-260AF1106D6B}"/>
                  </a:ext>
                </a:extLst>
              </p:cNvPr>
              <p:cNvSpPr/>
              <p:nvPr/>
            </p:nvSpPr>
            <p:spPr>
              <a:xfrm>
                <a:off x="3190797" y="3389649"/>
                <a:ext cx="2204450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accent6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after</a:t>
                </a:r>
              </a:p>
              <a:p>
                <a:pPr algn="ctr"/>
                <a:r>
                  <a:rPr lang="en-US" sz="1600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push {r4,r5,fp,lr}</a:t>
                </a:r>
              </a:p>
            </p:txBody>
          </p:sp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DD3E097B-32EE-6046-9911-FB4BF0C96045}"/>
                </a:ext>
              </a:extLst>
            </p:cNvPr>
            <p:cNvSpPr txBox="1"/>
            <p:nvPr/>
          </p:nvSpPr>
          <p:spPr>
            <a:xfrm>
              <a:off x="3033752" y="2007274"/>
              <a:ext cx="4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sp</a:t>
              </a:r>
              <a:endParaRPr lang="en-US" dirty="0"/>
            </a:p>
          </p:txBody>
        </p: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E2446E0B-0772-682A-1AA8-584AAF425702}"/>
                </a:ext>
              </a:extLst>
            </p:cNvPr>
            <p:cNvGrpSpPr/>
            <p:nvPr/>
          </p:nvGrpSpPr>
          <p:grpSpPr>
            <a:xfrm>
              <a:off x="6359794" y="1659201"/>
              <a:ext cx="830953" cy="369332"/>
              <a:chOff x="1653962" y="2057134"/>
              <a:chExt cx="830953" cy="369332"/>
            </a:xfrm>
          </p:grpSpPr>
          <p:sp>
            <p:nvSpPr>
              <p:cNvPr id="86" name="Left Arrow 85">
                <a:extLst>
                  <a:ext uri="{FF2B5EF4-FFF2-40B4-BE49-F238E27FC236}">
                    <a16:creationId xmlns:a16="http://schemas.microsoft.com/office/drawing/2014/main" id="{F3C2F5E5-E3C4-AE78-85A8-227F11AD5D36}"/>
                  </a:ext>
                </a:extLst>
              </p:cNvPr>
              <p:cNvSpPr/>
              <p:nvPr/>
            </p:nvSpPr>
            <p:spPr>
              <a:xfrm>
                <a:off x="1653962" y="2283319"/>
                <a:ext cx="471268" cy="129632"/>
              </a:xfrm>
              <a:prstGeom prst="lef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86897C67-E13B-E9DE-5567-6BD50DF6609C}"/>
                  </a:ext>
                </a:extLst>
              </p:cNvPr>
              <p:cNvSpPr txBox="1"/>
              <p:nvPr/>
            </p:nvSpPr>
            <p:spPr>
              <a:xfrm>
                <a:off x="2107889" y="2057134"/>
                <a:ext cx="3770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err="1"/>
                  <a:t>fp</a:t>
                </a:r>
                <a:endParaRPr lang="en-US" dirty="0"/>
              </a:p>
            </p:txBody>
          </p:sp>
        </p:grp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017FB12F-2E2F-A827-2474-4BAE427A2850}"/>
                </a:ext>
              </a:extLst>
            </p:cNvPr>
            <p:cNvSpPr txBox="1"/>
            <p:nvPr/>
          </p:nvSpPr>
          <p:spPr>
            <a:xfrm>
              <a:off x="4035314" y="4370082"/>
              <a:ext cx="3254832" cy="92333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2C895B"/>
                  </a:solidFill>
                </a:rPr>
                <a:t>using a </a:t>
              </a:r>
              <a:r>
                <a:rPr lang="en-US" dirty="0">
                  <a:solidFill>
                    <a:srgbClr val="C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push,</a:t>
              </a:r>
              <a:r>
                <a:rPr lang="en-US" dirty="0">
                  <a:solidFill>
                    <a:srgbClr val="2C895B"/>
                  </a:solidFill>
                </a:rPr>
                <a:t> save </a:t>
              </a:r>
              <a:r>
                <a:rPr lang="en-US" dirty="0" err="1">
                  <a:solidFill>
                    <a:srgbClr val="2C895B"/>
                  </a:solidFill>
                </a:rPr>
                <a:t>lr</a:t>
              </a:r>
              <a:r>
                <a:rPr lang="en-US" dirty="0">
                  <a:solidFill>
                    <a:srgbClr val="2C895B"/>
                  </a:solidFill>
                </a:rPr>
                <a:t>, </a:t>
              </a:r>
              <a:r>
                <a:rPr lang="en-US" dirty="0" err="1">
                  <a:solidFill>
                    <a:srgbClr val="2C895B"/>
                  </a:solidFill>
                </a:rPr>
                <a:t>fp</a:t>
              </a:r>
              <a:r>
                <a:rPr lang="en-US" dirty="0">
                  <a:solidFill>
                    <a:srgbClr val="2C895B"/>
                  </a:solidFill>
                </a:rPr>
                <a:t> </a:t>
              </a:r>
              <a:r>
                <a:rPr lang="en-US" dirty="0"/>
                <a:t>and </a:t>
              </a:r>
              <a:r>
                <a:rPr lang="en-US" dirty="0">
                  <a:solidFill>
                    <a:srgbClr val="0070C0"/>
                  </a:solidFill>
                </a:rPr>
                <a:t>those preserved  registers it wants to use</a:t>
              </a:r>
              <a:r>
                <a:rPr lang="en-US" dirty="0"/>
                <a:t> </a:t>
              </a:r>
              <a:r>
                <a:rPr lang="en-US" dirty="0">
                  <a:solidFill>
                    <a:srgbClr val="7030A0"/>
                  </a:solidFill>
                </a:rPr>
                <a:t>on the stack</a:t>
              </a:r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F12111B-C1A3-3568-2764-B04678281EA6}"/>
                </a:ext>
              </a:extLst>
            </p:cNvPr>
            <p:cNvGrpSpPr/>
            <p:nvPr/>
          </p:nvGrpSpPr>
          <p:grpSpPr>
            <a:xfrm>
              <a:off x="3907876" y="2335195"/>
              <a:ext cx="1039567" cy="1258438"/>
              <a:chOff x="2454999" y="1799527"/>
              <a:chExt cx="1039567" cy="1258438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8335660-1BD0-62F2-6975-91ADC2FF4B40}"/>
                  </a:ext>
                </a:extLst>
              </p:cNvPr>
              <p:cNvSpPr txBox="1"/>
              <p:nvPr/>
            </p:nvSpPr>
            <p:spPr>
              <a:xfrm>
                <a:off x="2454999" y="2075225"/>
                <a:ext cx="827488" cy="954107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Called function</a:t>
                </a:r>
              </a:p>
              <a:p>
                <a:r>
                  <a:rPr lang="en-US" sz="1400" dirty="0"/>
                  <a:t>Stack Frame</a:t>
                </a:r>
              </a:p>
            </p:txBody>
          </p:sp>
          <p:sp>
            <p:nvSpPr>
              <p:cNvPr id="8" name="Right Brace 7">
                <a:extLst>
                  <a:ext uri="{FF2B5EF4-FFF2-40B4-BE49-F238E27FC236}">
                    <a16:creationId xmlns:a16="http://schemas.microsoft.com/office/drawing/2014/main" id="{8A1675D3-D892-C248-7279-9394DBD5F4BC}"/>
                  </a:ext>
                </a:extLst>
              </p:cNvPr>
              <p:cNvSpPr/>
              <p:nvPr/>
            </p:nvSpPr>
            <p:spPr>
              <a:xfrm rot="10800000">
                <a:off x="3267182" y="1799527"/>
                <a:ext cx="227384" cy="1258438"/>
              </a:xfrm>
              <a:prstGeom prst="rightBrac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AF3FADC-3E8F-9F47-305F-AB21E6CD48BD}"/>
                </a:ext>
              </a:extLst>
            </p:cNvPr>
            <p:cNvSpPr txBox="1"/>
            <p:nvPr/>
          </p:nvSpPr>
          <p:spPr>
            <a:xfrm>
              <a:off x="4029887" y="1712781"/>
              <a:ext cx="668664" cy="60016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 Callers</a:t>
              </a:r>
            </a:p>
            <a:p>
              <a:r>
                <a:rPr lang="en-US" sz="1100" dirty="0"/>
                <a:t>Stack Frame</a:t>
              </a:r>
            </a:p>
          </p:txBody>
        </p:sp>
        <p:sp>
          <p:nvSpPr>
            <p:cNvPr id="43" name="Right Brace 42">
              <a:extLst>
                <a:ext uri="{FF2B5EF4-FFF2-40B4-BE49-F238E27FC236}">
                  <a16:creationId xmlns:a16="http://schemas.microsoft.com/office/drawing/2014/main" id="{C75BF72B-D243-5472-9E82-7840552FFEC1}"/>
                </a:ext>
              </a:extLst>
            </p:cNvPr>
            <p:cNvSpPr/>
            <p:nvPr/>
          </p:nvSpPr>
          <p:spPr>
            <a:xfrm rot="10800000">
              <a:off x="4726203" y="1718893"/>
              <a:ext cx="236386" cy="597032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83ECBFEF-5460-6C28-5294-A3639957103D}"/>
                </a:ext>
              </a:extLst>
            </p:cNvPr>
            <p:cNvSpPr txBox="1"/>
            <p:nvPr/>
          </p:nvSpPr>
          <p:spPr>
            <a:xfrm>
              <a:off x="4707269" y="769061"/>
              <a:ext cx="22878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Prologue Step 1 of 3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1A53D625-67BC-D029-F68D-F998A82F2000}"/>
              </a:ext>
            </a:extLst>
          </p:cNvPr>
          <p:cNvGrpSpPr/>
          <p:nvPr/>
        </p:nvGrpSpPr>
        <p:grpSpPr>
          <a:xfrm>
            <a:off x="7500513" y="458588"/>
            <a:ext cx="3836583" cy="4549240"/>
            <a:chOff x="7479082" y="765770"/>
            <a:chExt cx="3836583" cy="4549240"/>
          </a:xfrm>
        </p:grpSpPr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C7A8F0EC-F20E-774B-84C1-8A5D1E3613E2}"/>
                </a:ext>
              </a:extLst>
            </p:cNvPr>
            <p:cNvSpPr/>
            <p:nvPr/>
          </p:nvSpPr>
          <p:spPr>
            <a:xfrm>
              <a:off x="8208349" y="1202328"/>
              <a:ext cx="2784083" cy="309287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89987F11-7505-DD46-9672-24C397E8B280}"/>
                </a:ext>
              </a:extLst>
            </p:cNvPr>
            <p:cNvGrpSpPr/>
            <p:nvPr/>
          </p:nvGrpSpPr>
          <p:grpSpPr>
            <a:xfrm>
              <a:off x="8217740" y="1169976"/>
              <a:ext cx="2602859" cy="3166429"/>
              <a:chOff x="6063006" y="3389649"/>
              <a:chExt cx="2602859" cy="3166429"/>
            </a:xfrm>
          </p:grpSpPr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A3F8D7BC-6082-B843-BA33-D2FB253733A9}"/>
                  </a:ext>
                </a:extLst>
              </p:cNvPr>
              <p:cNvSpPr/>
              <p:nvPr/>
            </p:nvSpPr>
            <p:spPr>
              <a:xfrm>
                <a:off x="6409370" y="5858449"/>
                <a:ext cx="1375959" cy="31208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E3475303-F61B-7640-A8D2-22B5DF041930}"/>
                  </a:ext>
                </a:extLst>
              </p:cNvPr>
              <p:cNvSpPr/>
              <p:nvPr/>
            </p:nvSpPr>
            <p:spPr>
              <a:xfrm>
                <a:off x="6411349" y="4283396"/>
                <a:ext cx="1375959" cy="312087"/>
              </a:xfrm>
              <a:prstGeom prst="rect">
                <a:avLst/>
              </a:prstGeom>
              <a:solidFill>
                <a:srgbClr val="F37440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callers </a:t>
                </a:r>
                <a:r>
                  <a:rPr lang="en-US" dirty="0" err="1"/>
                  <a:t>fp</a:t>
                </a:r>
                <a:endParaRPr lang="en-US" dirty="0"/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513626FD-E72B-2948-BB66-D13D061635B0}"/>
                  </a:ext>
                </a:extLst>
              </p:cNvPr>
              <p:cNvSpPr txBox="1"/>
              <p:nvPr/>
            </p:nvSpPr>
            <p:spPr>
              <a:xfrm>
                <a:off x="6409370" y="6186746"/>
                <a:ext cx="14285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low memory</a:t>
                </a:r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461350B8-3162-344F-954D-D8298E4DDFED}"/>
                  </a:ext>
                </a:extLst>
              </p:cNvPr>
              <p:cNvSpPr/>
              <p:nvPr/>
            </p:nvSpPr>
            <p:spPr>
              <a:xfrm>
                <a:off x="6409372" y="3964654"/>
                <a:ext cx="1375959" cy="312087"/>
              </a:xfrm>
              <a:prstGeom prst="rect">
                <a:avLst/>
              </a:prstGeom>
              <a:solidFill>
                <a:srgbClr val="F37440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/>
                  <a:t>lr</a:t>
                </a:r>
                <a:r>
                  <a:rPr lang="en-US" dirty="0"/>
                  <a:t> to caller</a:t>
                </a: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1CBE157-B124-1C4B-8F41-6D7FC43B1AC7}"/>
                  </a:ext>
                </a:extLst>
              </p:cNvPr>
              <p:cNvSpPr txBox="1"/>
              <p:nvPr/>
            </p:nvSpPr>
            <p:spPr>
              <a:xfrm>
                <a:off x="8237543" y="5632388"/>
                <a:ext cx="4283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err="1"/>
                  <a:t>sp</a:t>
                </a:r>
                <a:endParaRPr lang="en-US" dirty="0"/>
              </a:p>
            </p:txBody>
          </p:sp>
          <p:sp>
            <p:nvSpPr>
              <p:cNvPr id="53" name="Left Arrow 52">
                <a:extLst>
                  <a:ext uri="{FF2B5EF4-FFF2-40B4-BE49-F238E27FC236}">
                    <a16:creationId xmlns:a16="http://schemas.microsoft.com/office/drawing/2014/main" id="{5BA09D82-7156-DC40-9838-B6D3CC4C6668}"/>
                  </a:ext>
                </a:extLst>
              </p:cNvPr>
              <p:cNvSpPr/>
              <p:nvPr/>
            </p:nvSpPr>
            <p:spPr>
              <a:xfrm>
                <a:off x="7785329" y="5771885"/>
                <a:ext cx="471268" cy="129632"/>
              </a:xfrm>
              <a:prstGeom prst="lef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5EBF3914-72CA-E04D-8557-0EE1B1EC203E}"/>
                  </a:ext>
                </a:extLst>
              </p:cNvPr>
              <p:cNvSpPr/>
              <p:nvPr/>
            </p:nvSpPr>
            <p:spPr>
              <a:xfrm>
                <a:off x="6409372" y="4591395"/>
                <a:ext cx="1375959" cy="312087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saved </a:t>
                </a:r>
                <a:r>
                  <a:rPr lang="en-US" dirty="0" err="1"/>
                  <a:t>lr</a:t>
                </a:r>
                <a:endParaRPr lang="en-US" dirty="0"/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D40526F2-DF52-8B4A-892F-A33726E1A211}"/>
                  </a:ext>
                </a:extLst>
              </p:cNvPr>
              <p:cNvSpPr/>
              <p:nvPr/>
            </p:nvSpPr>
            <p:spPr>
              <a:xfrm>
                <a:off x="6411209" y="4919692"/>
                <a:ext cx="1375959" cy="312087"/>
              </a:xfrm>
              <a:prstGeom prst="rect">
                <a:avLst/>
              </a:prstGeom>
              <a:solidFill>
                <a:srgbClr val="0070C0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callers </a:t>
                </a:r>
                <a:r>
                  <a:rPr lang="en-US" dirty="0" err="1"/>
                  <a:t>fp</a:t>
                </a:r>
                <a:endParaRPr lang="en-US" dirty="0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65D16D79-25A6-6742-8B5E-2E296E0414B2}"/>
                  </a:ext>
                </a:extLst>
              </p:cNvPr>
              <p:cNvSpPr/>
              <p:nvPr/>
            </p:nvSpPr>
            <p:spPr>
              <a:xfrm>
                <a:off x="6409371" y="5222153"/>
                <a:ext cx="1375959" cy="312087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saved r5</a:t>
                </a:r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B9B04390-6FE1-4E4C-B2DB-E9E2FFF8204C}"/>
                  </a:ext>
                </a:extLst>
              </p:cNvPr>
              <p:cNvSpPr/>
              <p:nvPr/>
            </p:nvSpPr>
            <p:spPr>
              <a:xfrm>
                <a:off x="6411208" y="5550450"/>
                <a:ext cx="1375959" cy="312087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saved r4</a:t>
                </a:r>
              </a:p>
            </p:txBody>
          </p: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042C867C-2EBC-3843-BBEF-AAF72E8639D5}"/>
                  </a:ext>
                </a:extLst>
              </p:cNvPr>
              <p:cNvSpPr/>
              <p:nvPr/>
            </p:nvSpPr>
            <p:spPr>
              <a:xfrm>
                <a:off x="6063006" y="3389649"/>
                <a:ext cx="2204450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accent6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Set FP</a:t>
                </a:r>
              </a:p>
              <a:p>
                <a:pPr algn="ctr"/>
                <a:r>
                  <a:rPr lang="en-US" sz="1600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add </a:t>
                </a:r>
                <a:r>
                  <a:rPr lang="en-US" sz="1600" dirty="0" err="1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fp</a:t>
                </a:r>
                <a:r>
                  <a:rPr lang="en-US" sz="1600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, </a:t>
                </a:r>
                <a:r>
                  <a:rPr lang="en-US" sz="1600" dirty="0" err="1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sp</a:t>
                </a:r>
                <a:r>
                  <a:rPr lang="en-US" sz="1600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, FP_OFF</a:t>
                </a: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5E56F2D6-8AF7-FD43-8EC8-D76FAF448F8C}"/>
                  </a:ext>
                </a:extLst>
              </p:cNvPr>
              <p:cNvSpPr txBox="1"/>
              <p:nvPr/>
            </p:nvSpPr>
            <p:spPr>
              <a:xfrm>
                <a:off x="8237543" y="4650380"/>
                <a:ext cx="3770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err="1"/>
                  <a:t>fp</a:t>
                </a:r>
                <a:endParaRPr lang="en-US" dirty="0"/>
              </a:p>
            </p:txBody>
          </p:sp>
          <p:sp>
            <p:nvSpPr>
              <p:cNvPr id="60" name="Left Arrow 59">
                <a:extLst>
                  <a:ext uri="{FF2B5EF4-FFF2-40B4-BE49-F238E27FC236}">
                    <a16:creationId xmlns:a16="http://schemas.microsoft.com/office/drawing/2014/main" id="{E1BC1BCE-DA08-0649-A865-51F6C9B3F2DF}"/>
                  </a:ext>
                </a:extLst>
              </p:cNvPr>
              <p:cNvSpPr/>
              <p:nvPr/>
            </p:nvSpPr>
            <p:spPr>
              <a:xfrm>
                <a:off x="7785329" y="4789877"/>
                <a:ext cx="471268" cy="129632"/>
              </a:xfrm>
              <a:prstGeom prst="lef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6E3A62BA-3BB9-3264-72B1-E5599C6542D6}"/>
                </a:ext>
              </a:extLst>
            </p:cNvPr>
            <p:cNvSpPr txBox="1"/>
            <p:nvPr/>
          </p:nvSpPr>
          <p:spPr>
            <a:xfrm>
              <a:off x="8134340" y="4391680"/>
              <a:ext cx="3181325" cy="92333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move </a:t>
              </a:r>
              <a:r>
                <a:rPr lang="en-US" dirty="0">
                  <a:solidFill>
                    <a:srgbClr val="2C895B"/>
                  </a:solidFill>
                </a:rPr>
                <a:t>the </a:t>
              </a:r>
              <a:r>
                <a:rPr lang="en-US" dirty="0" err="1">
                  <a:solidFill>
                    <a:srgbClr val="2C895B"/>
                  </a:solidFill>
                </a:rPr>
                <a:t>fp</a:t>
              </a:r>
              <a:r>
                <a:rPr lang="en-US" dirty="0">
                  <a:solidFill>
                    <a:srgbClr val="2C895B"/>
                  </a:solidFill>
                </a:rPr>
                <a:t> </a:t>
              </a:r>
              <a:r>
                <a:rPr lang="en-US" dirty="0">
                  <a:solidFill>
                    <a:schemeClr val="tx2"/>
                  </a:solidFill>
                </a:rPr>
                <a:t>to </a:t>
              </a:r>
              <a:r>
                <a:rPr lang="en-US" dirty="0">
                  <a:solidFill>
                    <a:srgbClr val="0070C0"/>
                  </a:solidFill>
                </a:rPr>
                <a:t>point at the saved </a:t>
              </a:r>
              <a:r>
                <a:rPr lang="en-US" dirty="0" err="1">
                  <a:solidFill>
                    <a:srgbClr val="0070C0"/>
                  </a:solidFill>
                </a:rPr>
                <a:t>lr</a:t>
              </a:r>
              <a:r>
                <a:rPr lang="en-US" dirty="0">
                  <a:solidFill>
                    <a:srgbClr val="0070C0"/>
                  </a:solidFill>
                </a:rPr>
                <a:t> </a:t>
              </a:r>
              <a:r>
                <a:rPr lang="en-US" dirty="0">
                  <a:solidFill>
                    <a:schemeClr val="tx2"/>
                  </a:solidFill>
                </a:rPr>
                <a:t>as </a:t>
              </a:r>
              <a:r>
                <a:rPr lang="en-US" dirty="0">
                  <a:solidFill>
                    <a:srgbClr val="C00000"/>
                  </a:solidFill>
                </a:rPr>
                <a:t>required by the Aarch32 spec</a:t>
              </a:r>
            </a:p>
          </p:txBody>
        </p:sp>
        <p:sp>
          <p:nvSpPr>
            <p:cNvPr id="39" name="Right Brace 38">
              <a:extLst>
                <a:ext uri="{FF2B5EF4-FFF2-40B4-BE49-F238E27FC236}">
                  <a16:creationId xmlns:a16="http://schemas.microsoft.com/office/drawing/2014/main" id="{BFB3DD9D-43BA-A774-E9AD-3043DEAB8594}"/>
                </a:ext>
              </a:extLst>
            </p:cNvPr>
            <p:cNvSpPr/>
            <p:nvPr/>
          </p:nvSpPr>
          <p:spPr>
            <a:xfrm>
              <a:off x="9962996" y="2666352"/>
              <a:ext cx="410836" cy="958729"/>
            </a:xfrm>
            <a:prstGeom prst="rightBrace">
              <a:avLst/>
            </a:prstGeom>
            <a:ln w="2222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56E8D73-9251-AF2D-5BC4-72B5614C5245}"/>
                </a:ext>
              </a:extLst>
            </p:cNvPr>
            <p:cNvSpPr txBox="1"/>
            <p:nvPr/>
          </p:nvSpPr>
          <p:spPr>
            <a:xfrm>
              <a:off x="10277041" y="2917594"/>
              <a:ext cx="9095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FP_OFF</a:t>
              </a:r>
            </a:p>
          </p:txBody>
        </p: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0BEE9156-4CF9-6488-5106-8F0FE4958EA5}"/>
                </a:ext>
              </a:extLst>
            </p:cNvPr>
            <p:cNvGrpSpPr/>
            <p:nvPr/>
          </p:nvGrpSpPr>
          <p:grpSpPr>
            <a:xfrm>
              <a:off x="7479082" y="2382887"/>
              <a:ext cx="1039567" cy="1258438"/>
              <a:chOff x="2454999" y="1799527"/>
              <a:chExt cx="1039567" cy="1258438"/>
            </a:xfrm>
          </p:grpSpPr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CF7228ED-71CE-CEA0-595F-4F06A91D8E54}"/>
                  </a:ext>
                </a:extLst>
              </p:cNvPr>
              <p:cNvSpPr txBox="1"/>
              <p:nvPr/>
            </p:nvSpPr>
            <p:spPr>
              <a:xfrm>
                <a:off x="2454999" y="2075225"/>
                <a:ext cx="827488" cy="954107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Called function</a:t>
                </a:r>
              </a:p>
              <a:p>
                <a:r>
                  <a:rPr lang="en-US" sz="1400" dirty="0"/>
                  <a:t>Stack Frame</a:t>
                </a:r>
              </a:p>
            </p:txBody>
          </p:sp>
          <p:sp>
            <p:nvSpPr>
              <p:cNvPr id="65" name="Right Brace 64">
                <a:extLst>
                  <a:ext uri="{FF2B5EF4-FFF2-40B4-BE49-F238E27FC236}">
                    <a16:creationId xmlns:a16="http://schemas.microsoft.com/office/drawing/2014/main" id="{0D98D9AC-E7A2-D9CF-53C2-A49812F79244}"/>
                  </a:ext>
                </a:extLst>
              </p:cNvPr>
              <p:cNvSpPr/>
              <p:nvPr/>
            </p:nvSpPr>
            <p:spPr>
              <a:xfrm rot="10800000">
                <a:off x="3267182" y="1799527"/>
                <a:ext cx="227384" cy="1258438"/>
              </a:xfrm>
              <a:prstGeom prst="rightBrac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3BC2B8D4-D634-4A92-2FF1-20EEF7C8BC60}"/>
                </a:ext>
              </a:extLst>
            </p:cNvPr>
            <p:cNvSpPr txBox="1"/>
            <p:nvPr/>
          </p:nvSpPr>
          <p:spPr>
            <a:xfrm>
              <a:off x="7601093" y="1760473"/>
              <a:ext cx="668664" cy="60016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 Callers</a:t>
              </a:r>
            </a:p>
            <a:p>
              <a:r>
                <a:rPr lang="en-US" sz="1100" dirty="0"/>
                <a:t>Stack Frame</a:t>
              </a:r>
            </a:p>
          </p:txBody>
        </p:sp>
        <p:sp>
          <p:nvSpPr>
            <p:cNvPr id="73" name="Right Brace 72">
              <a:extLst>
                <a:ext uri="{FF2B5EF4-FFF2-40B4-BE49-F238E27FC236}">
                  <a16:creationId xmlns:a16="http://schemas.microsoft.com/office/drawing/2014/main" id="{732613A3-8C6E-ABC8-1E8F-5445405643A8}"/>
                </a:ext>
              </a:extLst>
            </p:cNvPr>
            <p:cNvSpPr/>
            <p:nvPr/>
          </p:nvSpPr>
          <p:spPr>
            <a:xfrm rot="10800000">
              <a:off x="8297409" y="1766585"/>
              <a:ext cx="236386" cy="597032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E777F016-D187-4758-BAA3-D89117CF88BD}"/>
                </a:ext>
              </a:extLst>
            </p:cNvPr>
            <p:cNvSpPr txBox="1"/>
            <p:nvPr/>
          </p:nvSpPr>
          <p:spPr>
            <a:xfrm>
              <a:off x="8456487" y="765770"/>
              <a:ext cx="22878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Prologue Step 2 of 3</a:t>
              </a:r>
            </a:p>
          </p:txBody>
        </p:sp>
      </p:grp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546C6838-5810-5DDB-3AEF-A5D1E13EA6CF}"/>
              </a:ext>
            </a:extLst>
          </p:cNvPr>
          <p:cNvSpPr/>
          <p:nvPr/>
        </p:nvSpPr>
        <p:spPr bwMode="auto">
          <a:xfrm>
            <a:off x="1236552" y="5274103"/>
            <a:ext cx="9988736" cy="1520190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b="1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myfunc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endParaRPr lang="en-US" b="1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push    {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lr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		    </a:t>
            </a:r>
            <a:r>
              <a:rPr lang="en-US" dirty="0">
                <a:solidFill>
                  <a:srgbClr val="2C895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// push (save) </a:t>
            </a:r>
            <a:r>
              <a:rPr lang="en-US" dirty="0" err="1">
                <a:solidFill>
                  <a:srgbClr val="2C895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dirty="0">
                <a:solidFill>
                  <a:srgbClr val="2C895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and </a:t>
            </a:r>
            <a:r>
              <a:rPr lang="en-US" dirty="0" err="1">
                <a:solidFill>
                  <a:srgbClr val="2C895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lr</a:t>
            </a:r>
            <a:r>
              <a:rPr lang="en-US" dirty="0">
                <a:solidFill>
                  <a:srgbClr val="2C895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on stack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add     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FP_OFF	     </a:t>
            </a:r>
            <a:r>
              <a:rPr lang="en-US" dirty="0">
                <a:solidFill>
                  <a:srgbClr val="2C895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set </a:t>
            </a:r>
            <a:r>
              <a:rPr lang="en-US" dirty="0" err="1">
                <a:solidFill>
                  <a:srgbClr val="2C895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dirty="0">
                <a:solidFill>
                  <a:srgbClr val="2C895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for this function</a:t>
            </a:r>
          </a:p>
          <a:p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     </a:t>
            </a:r>
            <a:r>
              <a:rPr lang="en-US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sp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sp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-FRMADD       </a:t>
            </a:r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allocate FRMADD bytes for local vars</a:t>
            </a:r>
          </a:p>
          <a:p>
            <a:pPr lvl="2"/>
            <a:r>
              <a:rPr lang="en-US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			    </a:t>
            </a:r>
            <a:r>
              <a:rPr lang="en-US" b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by moving </a:t>
            </a:r>
            <a:r>
              <a:rPr lang="en-US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sp</a:t>
            </a:r>
            <a:endParaRPr lang="en-US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92FA238-9493-3804-C780-7C1B9559DE46}"/>
              </a:ext>
            </a:extLst>
          </p:cNvPr>
          <p:cNvSpPr txBox="1"/>
          <p:nvPr/>
        </p:nvSpPr>
        <p:spPr>
          <a:xfrm>
            <a:off x="563705" y="5818754"/>
            <a:ext cx="874973" cy="430887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/>
              <a:t>Function Prologue</a:t>
            </a:r>
          </a:p>
        </p:txBody>
      </p:sp>
    </p:spTree>
    <p:extLst>
      <p:ext uri="{BB962C8B-B14F-4D97-AF65-F5344CB8AC3E}">
        <p14:creationId xmlns:p14="http://schemas.microsoft.com/office/powerpoint/2010/main" val="1996026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/>
    </p:bld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Rectangle 81">
            <a:extLst>
              <a:ext uri="{FF2B5EF4-FFF2-40B4-BE49-F238E27FC236}">
                <a16:creationId xmlns:a16="http://schemas.microsoft.com/office/drawing/2014/main" id="{AA2D2F57-F59F-7248-AF29-E4AF03B13CF6}"/>
              </a:ext>
            </a:extLst>
          </p:cNvPr>
          <p:cNvSpPr/>
          <p:nvPr/>
        </p:nvSpPr>
        <p:spPr>
          <a:xfrm>
            <a:off x="8450627" y="609356"/>
            <a:ext cx="3000668" cy="362302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53CA8A-812E-8B45-8BAE-0A516715F3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93" y="146838"/>
            <a:ext cx="11701305" cy="419865"/>
          </a:xfrm>
        </p:spPr>
        <p:txBody>
          <a:bodyPr/>
          <a:lstStyle/>
          <a:p>
            <a:r>
              <a:rPr lang="en-US" sz="2800" dirty="0"/>
              <a:t>Function Prologue: Allocating the Stack Frame - 2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602D8FD-0EE9-FB42-ADDD-481D371AFD00}"/>
              </a:ext>
            </a:extLst>
          </p:cNvPr>
          <p:cNvGrpSpPr/>
          <p:nvPr/>
        </p:nvGrpSpPr>
        <p:grpSpPr>
          <a:xfrm>
            <a:off x="8392700" y="609356"/>
            <a:ext cx="3097771" cy="3691856"/>
            <a:chOff x="8912624" y="3272955"/>
            <a:chExt cx="3097771" cy="3691856"/>
          </a:xfrm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CAD9EAF7-AA97-0D4F-B156-60FAA4607272}"/>
                </a:ext>
              </a:extLst>
            </p:cNvPr>
            <p:cNvSpPr/>
            <p:nvPr/>
          </p:nvSpPr>
          <p:spPr>
            <a:xfrm>
              <a:off x="9321738" y="4202961"/>
              <a:ext cx="1375959" cy="312087"/>
            </a:xfrm>
            <a:prstGeom prst="rect">
              <a:avLst/>
            </a:prstGeom>
            <a:solidFill>
              <a:srgbClr val="F37440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callers </a:t>
              </a:r>
              <a:r>
                <a:rPr lang="en-US" dirty="0" err="1"/>
                <a:t>fp</a:t>
              </a:r>
              <a:endParaRPr lang="en-US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9D15A65-58F2-0047-8D81-A5B36BB26ECB}"/>
                </a:ext>
              </a:extLst>
            </p:cNvPr>
            <p:cNvSpPr txBox="1"/>
            <p:nvPr/>
          </p:nvSpPr>
          <p:spPr>
            <a:xfrm>
              <a:off x="9266136" y="6595479"/>
              <a:ext cx="14285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low memory</a:t>
              </a: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46EACBC8-8FD3-A843-B872-DD9DF127CA70}"/>
                </a:ext>
              </a:extLst>
            </p:cNvPr>
            <p:cNvSpPr/>
            <p:nvPr/>
          </p:nvSpPr>
          <p:spPr>
            <a:xfrm>
              <a:off x="9319761" y="3884219"/>
              <a:ext cx="1375959" cy="312087"/>
            </a:xfrm>
            <a:prstGeom prst="rect">
              <a:avLst/>
            </a:prstGeom>
            <a:solidFill>
              <a:srgbClr val="F37440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lr</a:t>
              </a:r>
              <a:r>
                <a:rPr lang="en-US" dirty="0"/>
                <a:t> to caller</a:t>
              </a:r>
            </a:p>
          </p:txBody>
        </p:sp>
        <p:sp>
          <p:nvSpPr>
            <p:cNvPr id="69" name="Left Arrow 68">
              <a:extLst>
                <a:ext uri="{FF2B5EF4-FFF2-40B4-BE49-F238E27FC236}">
                  <a16:creationId xmlns:a16="http://schemas.microsoft.com/office/drawing/2014/main" id="{F6449024-97A7-154C-9E45-9FC9F2A209BB}"/>
                </a:ext>
              </a:extLst>
            </p:cNvPr>
            <p:cNvSpPr/>
            <p:nvPr/>
          </p:nvSpPr>
          <p:spPr>
            <a:xfrm>
              <a:off x="10833815" y="6527375"/>
              <a:ext cx="471268" cy="129632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854769E5-47A8-7C40-854C-A070552DDB25}"/>
                </a:ext>
              </a:extLst>
            </p:cNvPr>
            <p:cNvSpPr txBox="1"/>
            <p:nvPr/>
          </p:nvSpPr>
          <p:spPr>
            <a:xfrm>
              <a:off x="11287742" y="6301190"/>
              <a:ext cx="4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sp</a:t>
              </a:r>
              <a:endParaRPr lang="en-US" dirty="0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27C883B0-5FC4-F14E-A441-382BDC04B3E9}"/>
                </a:ext>
              </a:extLst>
            </p:cNvPr>
            <p:cNvSpPr/>
            <p:nvPr/>
          </p:nvSpPr>
          <p:spPr>
            <a:xfrm>
              <a:off x="9318773" y="5765781"/>
              <a:ext cx="1375959" cy="847498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Local Variables</a:t>
              </a: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1CC7DEC7-915A-1B4B-932C-D329BE90AE3A}"/>
                </a:ext>
              </a:extLst>
            </p:cNvPr>
            <p:cNvSpPr/>
            <p:nvPr/>
          </p:nvSpPr>
          <p:spPr>
            <a:xfrm>
              <a:off x="8912624" y="3272955"/>
              <a:ext cx="2989921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Allocate Space for locals</a:t>
              </a:r>
            </a:p>
            <a:p>
              <a:pPr algn="ctr"/>
              <a:r>
                <a:rPr lang="en-US" sz="16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add </a:t>
              </a:r>
              <a:r>
                <a:rPr lang="en-US" sz="1600" dirty="0" err="1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sp</a:t>
              </a:r>
              <a:r>
                <a:rPr lang="en-US" sz="16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 sz="1600" dirty="0" err="1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sp</a:t>
              </a:r>
              <a:r>
                <a:rPr lang="en-US" sz="16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, -FRMADD</a:t>
              </a: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6A47B5DD-1D87-FF47-896D-500EE4525C1E}"/>
                </a:ext>
              </a:extLst>
            </p:cNvPr>
            <p:cNvSpPr/>
            <p:nvPr/>
          </p:nvSpPr>
          <p:spPr>
            <a:xfrm>
              <a:off x="9318774" y="4509127"/>
              <a:ext cx="1375959" cy="312087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saved </a:t>
              </a:r>
              <a:r>
                <a:rPr lang="en-US" dirty="0" err="1"/>
                <a:t>lr</a:t>
              </a:r>
              <a:endParaRPr lang="en-US" dirty="0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E36F1238-EFD9-DD4A-AD0E-15A5624CA102}"/>
                </a:ext>
              </a:extLst>
            </p:cNvPr>
            <p:cNvSpPr/>
            <p:nvPr/>
          </p:nvSpPr>
          <p:spPr>
            <a:xfrm>
              <a:off x="9320611" y="4837424"/>
              <a:ext cx="1375959" cy="312087"/>
            </a:xfrm>
            <a:prstGeom prst="rect">
              <a:avLst/>
            </a:prstGeom>
            <a:solidFill>
              <a:srgbClr val="0070C0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callers </a:t>
              </a:r>
              <a:r>
                <a:rPr lang="en-US" dirty="0" err="1"/>
                <a:t>fp</a:t>
              </a:r>
              <a:endParaRPr lang="en-US" dirty="0"/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1D307D4F-6A84-764D-A925-E185F39C3F43}"/>
                </a:ext>
              </a:extLst>
            </p:cNvPr>
            <p:cNvSpPr/>
            <p:nvPr/>
          </p:nvSpPr>
          <p:spPr>
            <a:xfrm>
              <a:off x="9318773" y="5139885"/>
              <a:ext cx="1375959" cy="312087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saved r5</a:t>
              </a: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B83099D8-D11B-3C42-8525-20604481CB33}"/>
                </a:ext>
              </a:extLst>
            </p:cNvPr>
            <p:cNvSpPr/>
            <p:nvPr/>
          </p:nvSpPr>
          <p:spPr>
            <a:xfrm>
              <a:off x="9320610" y="5468182"/>
              <a:ext cx="1375959" cy="312087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saved r4</a:t>
              </a:r>
            </a:p>
          </p:txBody>
        </p:sp>
        <p:sp>
          <p:nvSpPr>
            <p:cNvPr id="79" name="Right Brace 78">
              <a:extLst>
                <a:ext uri="{FF2B5EF4-FFF2-40B4-BE49-F238E27FC236}">
                  <a16:creationId xmlns:a16="http://schemas.microsoft.com/office/drawing/2014/main" id="{0E26A5FF-450B-3943-BD72-D12E59911A76}"/>
                </a:ext>
              </a:extLst>
            </p:cNvPr>
            <p:cNvSpPr/>
            <p:nvPr/>
          </p:nvSpPr>
          <p:spPr>
            <a:xfrm>
              <a:off x="10670176" y="5815994"/>
              <a:ext cx="410836" cy="779485"/>
            </a:xfrm>
            <a:prstGeom prst="rightBrace">
              <a:avLst/>
            </a:prstGeom>
            <a:ln w="2222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66196B34-12FF-754F-BD25-B9B3200E3E7B}"/>
                </a:ext>
              </a:extLst>
            </p:cNvPr>
            <p:cNvSpPr txBox="1"/>
            <p:nvPr/>
          </p:nvSpPr>
          <p:spPr>
            <a:xfrm>
              <a:off x="11100819" y="6061162"/>
              <a:ext cx="9095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FRMADD</a:t>
              </a:r>
            </a:p>
          </p:txBody>
        </p:sp>
      </p:grpSp>
      <p:sp>
        <p:nvSpPr>
          <p:cNvPr id="67" name="TextBox 66">
            <a:extLst>
              <a:ext uri="{FF2B5EF4-FFF2-40B4-BE49-F238E27FC236}">
                <a16:creationId xmlns:a16="http://schemas.microsoft.com/office/drawing/2014/main" id="{9CC18DCB-109C-D846-95C0-F0B5D5E8D41C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8CFE86A-6332-269C-24FA-7D718B2D0A50}"/>
              </a:ext>
            </a:extLst>
          </p:cNvPr>
          <p:cNvSpPr txBox="1"/>
          <p:nvPr/>
        </p:nvSpPr>
        <p:spPr>
          <a:xfrm>
            <a:off x="8850500" y="4325568"/>
            <a:ext cx="2118558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Allocate Space for Local Variables</a:t>
            </a:r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C20407EE-E623-E3AE-1ABE-0310031151CD}"/>
              </a:ext>
            </a:extLst>
          </p:cNvPr>
          <p:cNvGrpSpPr/>
          <p:nvPr/>
        </p:nvGrpSpPr>
        <p:grpSpPr>
          <a:xfrm>
            <a:off x="10206348" y="1817948"/>
            <a:ext cx="830953" cy="369332"/>
            <a:chOff x="1653962" y="2057134"/>
            <a:chExt cx="830953" cy="369332"/>
          </a:xfrm>
        </p:grpSpPr>
        <p:sp>
          <p:nvSpPr>
            <p:cNvPr id="92" name="Left Arrow 91">
              <a:extLst>
                <a:ext uri="{FF2B5EF4-FFF2-40B4-BE49-F238E27FC236}">
                  <a16:creationId xmlns:a16="http://schemas.microsoft.com/office/drawing/2014/main" id="{7181C0CA-13DE-ADE8-D448-4182F6E45394}"/>
                </a:ext>
              </a:extLst>
            </p:cNvPr>
            <p:cNvSpPr/>
            <p:nvPr/>
          </p:nvSpPr>
          <p:spPr>
            <a:xfrm>
              <a:off x="1653962" y="2283319"/>
              <a:ext cx="471268" cy="129632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62D44D3A-B193-8CE6-16CE-E9FC0D95453B}"/>
                </a:ext>
              </a:extLst>
            </p:cNvPr>
            <p:cNvSpPr txBox="1"/>
            <p:nvPr/>
          </p:nvSpPr>
          <p:spPr>
            <a:xfrm>
              <a:off x="2107889" y="2057134"/>
              <a:ext cx="3770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fp</a:t>
              </a:r>
              <a:endParaRPr lang="en-US" dirty="0"/>
            </a:p>
          </p:txBody>
        </p:sp>
      </p:grpSp>
      <p:sp>
        <p:nvSpPr>
          <p:cNvPr id="37" name="Right Brace 36">
            <a:extLst>
              <a:ext uri="{FF2B5EF4-FFF2-40B4-BE49-F238E27FC236}">
                <a16:creationId xmlns:a16="http://schemas.microsoft.com/office/drawing/2014/main" id="{82A453CB-0E0D-0475-7B7E-A71403E4284A}"/>
              </a:ext>
            </a:extLst>
          </p:cNvPr>
          <p:cNvSpPr/>
          <p:nvPr/>
        </p:nvSpPr>
        <p:spPr>
          <a:xfrm>
            <a:off x="10166176" y="2157941"/>
            <a:ext cx="410836" cy="958729"/>
          </a:xfrm>
          <a:prstGeom prst="rightBrace">
            <a:avLst/>
          </a:prstGeom>
          <a:ln w="2222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EAA52F7-64D8-2B3F-991C-88E5DEFBDC91}"/>
              </a:ext>
            </a:extLst>
          </p:cNvPr>
          <p:cNvSpPr txBox="1"/>
          <p:nvPr/>
        </p:nvSpPr>
        <p:spPr>
          <a:xfrm>
            <a:off x="10480221" y="2409183"/>
            <a:ext cx="9095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FP_OFF</a:t>
            </a:r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4656F805-BD1C-F923-A8A4-FBE8AFA0326A}"/>
              </a:ext>
            </a:extLst>
          </p:cNvPr>
          <p:cNvSpPr txBox="1">
            <a:spLocks/>
          </p:cNvSpPr>
          <p:nvPr/>
        </p:nvSpPr>
        <p:spPr>
          <a:xfrm>
            <a:off x="469002" y="874669"/>
            <a:ext cx="6925638" cy="418643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800" dirty="0"/>
              <a:t>Space for local variables is allocated on the </a:t>
            </a:r>
            <a:r>
              <a:rPr lang="en-US" sz="1800" dirty="0">
                <a:solidFill>
                  <a:srgbClr val="0070C0"/>
                </a:solidFill>
              </a:rPr>
              <a:t>stack right below the lowest pushed register</a:t>
            </a:r>
          </a:p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0070C0"/>
                </a:solidFill>
              </a:rPr>
              <a:t>Add memory to the stack frame for local variables  </a:t>
            </a:r>
            <a:r>
              <a:rPr lang="en-US" sz="1800" dirty="0">
                <a:solidFill>
                  <a:srgbClr val="0070C0"/>
                </a:solidFill>
              </a:rPr>
              <a:t>by </a:t>
            </a:r>
            <a:r>
              <a:rPr lang="en-US" sz="1800" b="1" dirty="0">
                <a:solidFill>
                  <a:srgbClr val="2C895B"/>
                </a:solidFill>
              </a:rPr>
              <a:t>moving</a:t>
            </a:r>
            <a:r>
              <a:rPr lang="en-US" sz="1800" dirty="0">
                <a:solidFill>
                  <a:srgbClr val="0070C0"/>
                </a:solidFill>
              </a:rPr>
              <a:t> </a:t>
            </a:r>
            <a:r>
              <a:rPr lang="en-US" sz="2000" dirty="0">
                <a:solidFill>
                  <a:schemeClr val="accent6"/>
                </a:solidFill>
              </a:rPr>
              <a:t>the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 err="1">
                <a:solidFill>
                  <a:srgbClr val="FF0000"/>
                </a:solidFill>
              </a:rPr>
              <a:t>sp</a:t>
            </a:r>
            <a:r>
              <a:rPr lang="en-US" sz="2000" dirty="0">
                <a:solidFill>
                  <a:srgbClr val="FF0000"/>
                </a:solidFill>
              </a:rPr>
              <a:t> towards low memory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</a:p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0070C0"/>
                </a:solidFill>
              </a:rPr>
              <a:t>The amount moved is the </a:t>
            </a:r>
            <a:r>
              <a:rPr lang="en-US" sz="2000" dirty="0">
                <a:solidFill>
                  <a:srgbClr val="2C895B"/>
                </a:solidFill>
              </a:rPr>
              <a:t>total size of all local variables </a:t>
            </a:r>
            <a:r>
              <a:rPr lang="en-US" sz="2000" dirty="0">
                <a:solidFill>
                  <a:srgbClr val="00B050"/>
                </a:solidFill>
              </a:rPr>
              <a:t>in bytes </a:t>
            </a:r>
            <a:r>
              <a:rPr lang="en-US" sz="2000" b="1" dirty="0">
                <a:solidFill>
                  <a:srgbClr val="00B050"/>
                </a:solidFill>
              </a:rPr>
              <a:t>plus</a:t>
            </a:r>
            <a:r>
              <a:rPr lang="en-US" sz="2000" dirty="0">
                <a:solidFill>
                  <a:srgbClr val="00B050"/>
                </a:solidFill>
              </a:rPr>
              <a:t> memory alignment </a:t>
            </a:r>
            <a:r>
              <a:rPr lang="en-US" sz="2000" b="1" dirty="0">
                <a:solidFill>
                  <a:srgbClr val="00B050"/>
                </a:solidFill>
              </a:rPr>
              <a:t>padding </a:t>
            </a:r>
            <a:endParaRPr lang="en-US" sz="2000" dirty="0">
              <a:solidFill>
                <a:srgbClr val="0070C0"/>
              </a:solidFill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1800" dirty="0">
                <a:solidFill>
                  <a:schemeClr val="accent1"/>
                </a:solidFill>
              </a:rPr>
              <a:t>FRMADD</a:t>
            </a:r>
            <a:r>
              <a:rPr lang="en-US" sz="1800" dirty="0"/>
              <a:t> = total local var space (bytes) + padding</a:t>
            </a:r>
            <a:endParaRPr lang="en-US" sz="1800" dirty="0">
              <a:solidFill>
                <a:srgbClr val="0070C0"/>
              </a:solidFill>
            </a:endParaRPr>
          </a:p>
          <a:p>
            <a:r>
              <a:rPr lang="en-US" sz="1800" dirty="0"/>
              <a:t>Allocate the space after the register push by</a:t>
            </a:r>
          </a:p>
          <a:p>
            <a:pPr marL="354012" lvl="1" indent="0">
              <a:buFont typeface="Arial" panose="020B0604020202020204" pitchFamily="34" charset="0"/>
              <a:buNone/>
            </a:pPr>
            <a:r>
              <a:rPr lang="en-US" sz="1800" dirty="0"/>
              <a:t>	</a:t>
            </a:r>
            <a:r>
              <a:rPr lang="en-US" sz="18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   </a:t>
            </a:r>
            <a:r>
              <a:rPr lang="en-US" sz="18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sp</a:t>
            </a:r>
            <a:r>
              <a:rPr lang="en-US" sz="18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sp</a:t>
            </a:r>
            <a:r>
              <a:rPr lang="en-US" sz="18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-FRMADD</a:t>
            </a:r>
          </a:p>
          <a:p>
            <a:pPr>
              <a:lnSpc>
                <a:spcPct val="100000"/>
              </a:lnSpc>
            </a:pPr>
            <a:r>
              <a:rPr lang="en-US" sz="1800" dirty="0" err="1">
                <a:solidFill>
                  <a:srgbClr val="7030A0"/>
                </a:solidFill>
              </a:rPr>
              <a:t>fp</a:t>
            </a:r>
            <a:r>
              <a:rPr lang="en-US" sz="1800" dirty="0">
                <a:solidFill>
                  <a:srgbClr val="7030A0"/>
                </a:solidFill>
              </a:rPr>
              <a:t> (frame pointer) </a:t>
            </a:r>
            <a:r>
              <a:rPr lang="en-US" sz="1800" dirty="0">
                <a:solidFill>
                  <a:schemeClr val="accent1"/>
                </a:solidFill>
              </a:rPr>
              <a:t>is </a:t>
            </a:r>
            <a:r>
              <a:rPr lang="en-US" sz="1800" dirty="0">
                <a:solidFill>
                  <a:schemeClr val="accent6"/>
                </a:solidFill>
              </a:rPr>
              <a:t>used as a </a:t>
            </a:r>
            <a:r>
              <a:rPr lang="en-US" sz="1800" b="1" dirty="0">
                <a:solidFill>
                  <a:srgbClr val="F3753F"/>
                </a:solidFill>
              </a:rPr>
              <a:t>pointer (base register)</a:t>
            </a:r>
            <a:r>
              <a:rPr lang="en-US" sz="1800" dirty="0">
                <a:solidFill>
                  <a:srgbClr val="F3753F"/>
                </a:solidFill>
              </a:rPr>
              <a:t> </a:t>
            </a:r>
            <a:r>
              <a:rPr lang="en-US" sz="1800" dirty="0">
                <a:solidFill>
                  <a:schemeClr val="accent1"/>
                </a:solidFill>
              </a:rPr>
              <a:t>to </a:t>
            </a:r>
            <a:r>
              <a:rPr lang="en-US" sz="1800" dirty="0">
                <a:solidFill>
                  <a:srgbClr val="2C895B"/>
                </a:solidFill>
              </a:rPr>
              <a:t>access all stack variables</a:t>
            </a:r>
            <a:r>
              <a:rPr lang="en-US" sz="18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chemeClr val="accent1"/>
                </a:solidFill>
                <a:cs typeface="Consolas" panose="020B0609020204030204" pitchFamily="49" charset="0"/>
              </a:rPr>
              <a:t>– later slides</a:t>
            </a:r>
            <a:endParaRPr lang="en-US" sz="1800" dirty="0">
              <a:solidFill>
                <a:schemeClr val="accent1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7B76214-7121-F6B9-9F0C-2A8785928135}"/>
              </a:ext>
            </a:extLst>
          </p:cNvPr>
          <p:cNvGrpSpPr/>
          <p:nvPr/>
        </p:nvGrpSpPr>
        <p:grpSpPr>
          <a:xfrm>
            <a:off x="7665890" y="1872221"/>
            <a:ext cx="1093782" cy="2077458"/>
            <a:chOff x="2429789" y="1799525"/>
            <a:chExt cx="1093782" cy="207745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C95C5F9-607E-49B3-446C-3367EE50A195}"/>
                </a:ext>
              </a:extLst>
            </p:cNvPr>
            <p:cNvSpPr txBox="1"/>
            <p:nvPr/>
          </p:nvSpPr>
          <p:spPr>
            <a:xfrm>
              <a:off x="2429789" y="2413216"/>
              <a:ext cx="827488" cy="954107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Called function</a:t>
              </a:r>
            </a:p>
            <a:p>
              <a:r>
                <a:rPr lang="en-US" sz="1400" dirty="0"/>
                <a:t>Stack Frame</a:t>
              </a:r>
            </a:p>
          </p:txBody>
        </p:sp>
        <p:sp>
          <p:nvSpPr>
            <p:cNvPr id="11" name="Right Brace 10">
              <a:extLst>
                <a:ext uri="{FF2B5EF4-FFF2-40B4-BE49-F238E27FC236}">
                  <a16:creationId xmlns:a16="http://schemas.microsoft.com/office/drawing/2014/main" id="{CE729C97-D6EC-6264-A3B2-0C32A121B87D}"/>
                </a:ext>
              </a:extLst>
            </p:cNvPr>
            <p:cNvSpPr/>
            <p:nvPr/>
          </p:nvSpPr>
          <p:spPr>
            <a:xfrm rot="10800000">
              <a:off x="3267180" y="1799525"/>
              <a:ext cx="256391" cy="2077458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D51F6246-114C-3391-90F4-63B0A5FB4630}"/>
              </a:ext>
            </a:extLst>
          </p:cNvPr>
          <p:cNvSpPr txBox="1"/>
          <p:nvPr/>
        </p:nvSpPr>
        <p:spPr>
          <a:xfrm>
            <a:off x="7899370" y="1243283"/>
            <a:ext cx="668664" cy="600164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/>
              <a:t> Callers</a:t>
            </a:r>
          </a:p>
          <a:p>
            <a:r>
              <a:rPr lang="en-US" sz="1100" dirty="0"/>
              <a:t>Stack Frame</a:t>
            </a:r>
          </a:p>
        </p:txBody>
      </p:sp>
      <p:sp>
        <p:nvSpPr>
          <p:cNvPr id="46" name="Right Brace 45">
            <a:extLst>
              <a:ext uri="{FF2B5EF4-FFF2-40B4-BE49-F238E27FC236}">
                <a16:creationId xmlns:a16="http://schemas.microsoft.com/office/drawing/2014/main" id="{99911138-3853-2418-DBFB-8B6079E98087}"/>
              </a:ext>
            </a:extLst>
          </p:cNvPr>
          <p:cNvSpPr/>
          <p:nvPr/>
        </p:nvSpPr>
        <p:spPr>
          <a:xfrm rot="10800000">
            <a:off x="8595686" y="1249395"/>
            <a:ext cx="236386" cy="597032"/>
          </a:xfrm>
          <a:prstGeom prst="righ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401CD078-F0F1-F469-2D63-3BCC264503E7}"/>
              </a:ext>
            </a:extLst>
          </p:cNvPr>
          <p:cNvSpPr txBox="1"/>
          <p:nvPr/>
        </p:nvSpPr>
        <p:spPr>
          <a:xfrm>
            <a:off x="8713879" y="146838"/>
            <a:ext cx="2287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Prologue Step 3 of 3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1654194-C012-E019-F308-EFEE6C15265B}"/>
              </a:ext>
            </a:extLst>
          </p:cNvPr>
          <p:cNvSpPr/>
          <p:nvPr/>
        </p:nvSpPr>
        <p:spPr bwMode="auto">
          <a:xfrm>
            <a:off x="1048565" y="5214284"/>
            <a:ext cx="9988736" cy="1520190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b="1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myfunc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endParaRPr lang="en-US" b="1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push    {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lr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		    </a:t>
            </a:r>
            <a:r>
              <a:rPr lang="en-US" dirty="0">
                <a:solidFill>
                  <a:srgbClr val="2C895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// push (save) </a:t>
            </a:r>
            <a:r>
              <a:rPr lang="en-US" dirty="0" err="1">
                <a:solidFill>
                  <a:srgbClr val="2C895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dirty="0">
                <a:solidFill>
                  <a:srgbClr val="2C895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and </a:t>
            </a:r>
            <a:r>
              <a:rPr lang="en-US" dirty="0" err="1">
                <a:solidFill>
                  <a:srgbClr val="2C895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lr</a:t>
            </a:r>
            <a:r>
              <a:rPr lang="en-US" dirty="0">
                <a:solidFill>
                  <a:srgbClr val="2C895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on stack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add     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FP_OFF	     </a:t>
            </a:r>
            <a:r>
              <a:rPr lang="en-US" dirty="0">
                <a:solidFill>
                  <a:srgbClr val="2C895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set </a:t>
            </a:r>
            <a:r>
              <a:rPr lang="en-US" dirty="0" err="1">
                <a:solidFill>
                  <a:srgbClr val="2C895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dirty="0">
                <a:solidFill>
                  <a:srgbClr val="2C895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for this function</a:t>
            </a:r>
          </a:p>
          <a:p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     </a:t>
            </a:r>
            <a:r>
              <a:rPr lang="en-US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sp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sp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-FRMADD       </a:t>
            </a:r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allocate FRMADD bytes for local vars</a:t>
            </a:r>
          </a:p>
          <a:p>
            <a:pPr lvl="2"/>
            <a:r>
              <a:rPr lang="en-US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			    </a:t>
            </a:r>
            <a:r>
              <a:rPr lang="en-US" b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by moving </a:t>
            </a:r>
            <a:r>
              <a:rPr lang="en-US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sp</a:t>
            </a:r>
            <a:endParaRPr lang="en-US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DFF2DF-5FA3-E3EC-587C-E7C57EA7DC63}"/>
              </a:ext>
            </a:extLst>
          </p:cNvPr>
          <p:cNvSpPr txBox="1"/>
          <p:nvPr/>
        </p:nvSpPr>
        <p:spPr>
          <a:xfrm>
            <a:off x="375718" y="5758935"/>
            <a:ext cx="874973" cy="430887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/>
              <a:t>Function Prologue</a:t>
            </a:r>
          </a:p>
        </p:txBody>
      </p:sp>
    </p:spTree>
    <p:extLst>
      <p:ext uri="{BB962C8B-B14F-4D97-AF65-F5344CB8AC3E}">
        <p14:creationId xmlns:p14="http://schemas.microsoft.com/office/powerpoint/2010/main" val="1860401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/>
      <p:bldP spid="3" grpId="0" build="p" animBg="1"/>
    </p:bld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53CA8A-812E-8B45-8BAE-0A516715F3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93" y="146838"/>
            <a:ext cx="11701305" cy="419865"/>
          </a:xfrm>
        </p:spPr>
        <p:txBody>
          <a:bodyPr/>
          <a:lstStyle/>
          <a:p>
            <a:r>
              <a:rPr lang="en-US" sz="2800" dirty="0"/>
              <a:t>Function Epilogue: Deallocating the Stack Frame - 1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0DDCCCD-F221-6374-C451-F4DF07FF8E46}"/>
              </a:ext>
            </a:extLst>
          </p:cNvPr>
          <p:cNvSpPr/>
          <p:nvPr/>
        </p:nvSpPr>
        <p:spPr>
          <a:xfrm>
            <a:off x="951458" y="566671"/>
            <a:ext cx="3000668" cy="395308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87776A8-FD8D-D918-75F9-229F83C5EC4E}"/>
              </a:ext>
            </a:extLst>
          </p:cNvPr>
          <p:cNvGrpSpPr/>
          <p:nvPr/>
        </p:nvGrpSpPr>
        <p:grpSpPr>
          <a:xfrm>
            <a:off x="871512" y="670204"/>
            <a:ext cx="3173193" cy="3918379"/>
            <a:chOff x="8890605" y="3046432"/>
            <a:chExt cx="3173193" cy="3918379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413BF166-6558-FA16-D191-265AC632B69A}"/>
                </a:ext>
              </a:extLst>
            </p:cNvPr>
            <p:cNvSpPr/>
            <p:nvPr/>
          </p:nvSpPr>
          <p:spPr>
            <a:xfrm>
              <a:off x="9321738" y="4202961"/>
              <a:ext cx="1375959" cy="312087"/>
            </a:xfrm>
            <a:prstGeom prst="rect">
              <a:avLst/>
            </a:prstGeom>
            <a:solidFill>
              <a:srgbClr val="F37440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callers </a:t>
              </a:r>
              <a:r>
                <a:rPr lang="en-US" dirty="0" err="1"/>
                <a:t>fp</a:t>
              </a:r>
              <a:endParaRPr lang="en-US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1C5F2F8-EDCD-C5C2-DCDD-10C5B0102497}"/>
                </a:ext>
              </a:extLst>
            </p:cNvPr>
            <p:cNvSpPr txBox="1"/>
            <p:nvPr/>
          </p:nvSpPr>
          <p:spPr>
            <a:xfrm>
              <a:off x="9266136" y="6595479"/>
              <a:ext cx="14285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low memory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52F090D-EA8B-B703-AF9E-71E2F9A86A73}"/>
                </a:ext>
              </a:extLst>
            </p:cNvPr>
            <p:cNvSpPr/>
            <p:nvPr/>
          </p:nvSpPr>
          <p:spPr>
            <a:xfrm>
              <a:off x="9319761" y="3884219"/>
              <a:ext cx="1375959" cy="312087"/>
            </a:xfrm>
            <a:prstGeom prst="rect">
              <a:avLst/>
            </a:prstGeom>
            <a:solidFill>
              <a:srgbClr val="F37440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lr</a:t>
              </a:r>
              <a:r>
                <a:rPr lang="en-US" dirty="0"/>
                <a:t> to caller</a:t>
              </a:r>
            </a:p>
          </p:txBody>
        </p:sp>
        <p:sp>
          <p:nvSpPr>
            <p:cNvPr id="34" name="Left Arrow 33">
              <a:extLst>
                <a:ext uri="{FF2B5EF4-FFF2-40B4-BE49-F238E27FC236}">
                  <a16:creationId xmlns:a16="http://schemas.microsoft.com/office/drawing/2014/main" id="{E22C4129-A095-CFC8-C864-AA2CD8D4FBD6}"/>
                </a:ext>
              </a:extLst>
            </p:cNvPr>
            <p:cNvSpPr/>
            <p:nvPr/>
          </p:nvSpPr>
          <p:spPr>
            <a:xfrm>
              <a:off x="10833815" y="6527375"/>
              <a:ext cx="471268" cy="129632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DD127457-CB67-E70B-1C23-A6838F19AE54}"/>
                </a:ext>
              </a:extLst>
            </p:cNvPr>
            <p:cNvSpPr txBox="1"/>
            <p:nvPr/>
          </p:nvSpPr>
          <p:spPr>
            <a:xfrm>
              <a:off x="11287742" y="6301190"/>
              <a:ext cx="4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sp</a:t>
              </a:r>
              <a:endParaRPr lang="en-US" dirty="0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6F2473EF-521A-FFDA-1ADA-3AAC556DCFA1}"/>
                </a:ext>
              </a:extLst>
            </p:cNvPr>
            <p:cNvSpPr/>
            <p:nvPr/>
          </p:nvSpPr>
          <p:spPr>
            <a:xfrm>
              <a:off x="9318773" y="5765781"/>
              <a:ext cx="1375959" cy="847498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Local Variables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1AAD21A7-6E8E-67E9-3653-4DA8D1664049}"/>
                </a:ext>
              </a:extLst>
            </p:cNvPr>
            <p:cNvSpPr/>
            <p:nvPr/>
          </p:nvSpPr>
          <p:spPr>
            <a:xfrm>
              <a:off x="8890605" y="3046432"/>
              <a:ext cx="3173193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Stack frame while during function body execution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F2BB3AEA-879D-D624-A21B-BF8689484A1A}"/>
                </a:ext>
              </a:extLst>
            </p:cNvPr>
            <p:cNvSpPr/>
            <p:nvPr/>
          </p:nvSpPr>
          <p:spPr>
            <a:xfrm>
              <a:off x="9318774" y="4509127"/>
              <a:ext cx="1375959" cy="312087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saved </a:t>
              </a:r>
              <a:r>
                <a:rPr lang="en-US" dirty="0" err="1"/>
                <a:t>lr</a:t>
              </a:r>
              <a:endParaRPr lang="en-US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91BEF3E5-AC03-D910-D563-ED6B028A4AC0}"/>
                </a:ext>
              </a:extLst>
            </p:cNvPr>
            <p:cNvSpPr/>
            <p:nvPr/>
          </p:nvSpPr>
          <p:spPr>
            <a:xfrm>
              <a:off x="9320611" y="4837424"/>
              <a:ext cx="1375959" cy="312087"/>
            </a:xfrm>
            <a:prstGeom prst="rect">
              <a:avLst/>
            </a:prstGeom>
            <a:solidFill>
              <a:srgbClr val="0070C0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callers </a:t>
              </a:r>
              <a:r>
                <a:rPr lang="en-US" dirty="0" err="1"/>
                <a:t>fp</a:t>
              </a:r>
              <a:endParaRPr lang="en-US" dirty="0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2434F352-9FE2-D53C-9CB0-F920E828B3A9}"/>
                </a:ext>
              </a:extLst>
            </p:cNvPr>
            <p:cNvSpPr/>
            <p:nvPr/>
          </p:nvSpPr>
          <p:spPr>
            <a:xfrm>
              <a:off x="9318773" y="5139885"/>
              <a:ext cx="1375959" cy="312087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saved r5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4EB4F05A-D32B-E112-DD36-6327EB10F5F8}"/>
                </a:ext>
              </a:extLst>
            </p:cNvPr>
            <p:cNvSpPr/>
            <p:nvPr/>
          </p:nvSpPr>
          <p:spPr>
            <a:xfrm>
              <a:off x="9320610" y="5468182"/>
              <a:ext cx="1375959" cy="312087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saved r4</a:t>
              </a:r>
            </a:p>
          </p:txBody>
        </p:sp>
        <p:sp>
          <p:nvSpPr>
            <p:cNvPr id="61" name="Right Brace 60">
              <a:extLst>
                <a:ext uri="{FF2B5EF4-FFF2-40B4-BE49-F238E27FC236}">
                  <a16:creationId xmlns:a16="http://schemas.microsoft.com/office/drawing/2014/main" id="{80F4A592-D041-2E73-4B34-8826054D11F0}"/>
                </a:ext>
              </a:extLst>
            </p:cNvPr>
            <p:cNvSpPr/>
            <p:nvPr/>
          </p:nvSpPr>
          <p:spPr>
            <a:xfrm>
              <a:off x="10670176" y="5815994"/>
              <a:ext cx="410836" cy="779485"/>
            </a:xfrm>
            <a:prstGeom prst="rightBrace">
              <a:avLst/>
            </a:prstGeom>
            <a:ln w="2222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FB6CB8FF-D843-B6DB-3A54-6DE18DFF4356}"/>
                </a:ext>
              </a:extLst>
            </p:cNvPr>
            <p:cNvSpPr txBox="1"/>
            <p:nvPr/>
          </p:nvSpPr>
          <p:spPr>
            <a:xfrm>
              <a:off x="10984221" y="6067236"/>
              <a:ext cx="9095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FRMADD</a:t>
              </a: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409459CC-F666-841C-EA21-F0CCF6DA48F7}"/>
              </a:ext>
            </a:extLst>
          </p:cNvPr>
          <p:cNvGrpSpPr/>
          <p:nvPr/>
        </p:nvGrpSpPr>
        <p:grpSpPr>
          <a:xfrm>
            <a:off x="2707179" y="2105319"/>
            <a:ext cx="830953" cy="369332"/>
            <a:chOff x="1653962" y="2057134"/>
            <a:chExt cx="830953" cy="369332"/>
          </a:xfrm>
        </p:grpSpPr>
        <p:sp>
          <p:nvSpPr>
            <p:cNvPr id="73" name="Left Arrow 72">
              <a:extLst>
                <a:ext uri="{FF2B5EF4-FFF2-40B4-BE49-F238E27FC236}">
                  <a16:creationId xmlns:a16="http://schemas.microsoft.com/office/drawing/2014/main" id="{B512BA5A-04A4-7CDB-494B-5D74AF798872}"/>
                </a:ext>
              </a:extLst>
            </p:cNvPr>
            <p:cNvSpPr/>
            <p:nvPr/>
          </p:nvSpPr>
          <p:spPr>
            <a:xfrm>
              <a:off x="1653962" y="2283319"/>
              <a:ext cx="471268" cy="129632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9F046E9B-AF1E-1682-DCD2-041C45D0ABD1}"/>
                </a:ext>
              </a:extLst>
            </p:cNvPr>
            <p:cNvSpPr txBox="1"/>
            <p:nvPr/>
          </p:nvSpPr>
          <p:spPr>
            <a:xfrm>
              <a:off x="2107889" y="2057134"/>
              <a:ext cx="3770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fp</a:t>
              </a:r>
              <a:endParaRPr lang="en-US" dirty="0"/>
            </a:p>
          </p:txBody>
        </p:sp>
      </p:grpSp>
      <p:sp>
        <p:nvSpPr>
          <p:cNvPr id="96" name="Right Brace 95">
            <a:extLst>
              <a:ext uri="{FF2B5EF4-FFF2-40B4-BE49-F238E27FC236}">
                <a16:creationId xmlns:a16="http://schemas.microsoft.com/office/drawing/2014/main" id="{6140688F-11AF-C467-F3EA-2923A7B52E95}"/>
              </a:ext>
            </a:extLst>
          </p:cNvPr>
          <p:cNvSpPr/>
          <p:nvPr/>
        </p:nvSpPr>
        <p:spPr>
          <a:xfrm>
            <a:off x="2667007" y="2445312"/>
            <a:ext cx="410836" cy="958729"/>
          </a:xfrm>
          <a:prstGeom prst="rightBrace">
            <a:avLst/>
          </a:prstGeom>
          <a:ln w="2222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72A03E63-CD39-C105-751F-4E6AB5256EFA}"/>
              </a:ext>
            </a:extLst>
          </p:cNvPr>
          <p:cNvSpPr txBox="1"/>
          <p:nvPr/>
        </p:nvSpPr>
        <p:spPr>
          <a:xfrm>
            <a:off x="2981052" y="2696554"/>
            <a:ext cx="9095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FP_OFF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AF4AA8D9-4BAF-0982-9576-AC0FC2A887AB}"/>
              </a:ext>
            </a:extLst>
          </p:cNvPr>
          <p:cNvSpPr txBox="1"/>
          <p:nvPr/>
        </p:nvSpPr>
        <p:spPr>
          <a:xfrm>
            <a:off x="951458" y="4740160"/>
            <a:ext cx="3173192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Use </a:t>
            </a:r>
            <a:r>
              <a:rPr lang="en-US" dirty="0" err="1">
                <a:solidFill>
                  <a:schemeClr val="tx2"/>
                </a:solidFill>
              </a:rPr>
              <a:t>fp</a:t>
            </a:r>
            <a:r>
              <a:rPr lang="en-US" dirty="0">
                <a:solidFill>
                  <a:schemeClr val="tx2"/>
                </a:solidFill>
              </a:rPr>
              <a:t> as a pointer to find local variables on the stack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E3697D-4FB8-1574-CF70-8C40D53F61D4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2CB5E63-9C6D-A796-D957-57570BF27FDD}"/>
              </a:ext>
            </a:extLst>
          </p:cNvPr>
          <p:cNvGrpSpPr/>
          <p:nvPr/>
        </p:nvGrpSpPr>
        <p:grpSpPr>
          <a:xfrm>
            <a:off x="420911" y="2149897"/>
            <a:ext cx="1025845" cy="2104152"/>
            <a:chOff x="2627387" y="1799527"/>
            <a:chExt cx="1025845" cy="210415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EAC72C3-DC56-70B0-01FC-59EB989C081C}"/>
                </a:ext>
              </a:extLst>
            </p:cNvPr>
            <p:cNvSpPr txBox="1"/>
            <p:nvPr/>
          </p:nvSpPr>
          <p:spPr>
            <a:xfrm>
              <a:off x="2627387" y="2593836"/>
              <a:ext cx="739647" cy="52322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 Stack Frame</a:t>
              </a:r>
            </a:p>
          </p:txBody>
        </p:sp>
        <p:sp>
          <p:nvSpPr>
            <p:cNvPr id="11" name="Right Brace 10">
              <a:extLst>
                <a:ext uri="{FF2B5EF4-FFF2-40B4-BE49-F238E27FC236}">
                  <a16:creationId xmlns:a16="http://schemas.microsoft.com/office/drawing/2014/main" id="{88613799-DADA-C4CE-0824-AD325D06F08E}"/>
                </a:ext>
              </a:extLst>
            </p:cNvPr>
            <p:cNvSpPr/>
            <p:nvPr/>
          </p:nvSpPr>
          <p:spPr>
            <a:xfrm rot="10800000">
              <a:off x="3267182" y="1799527"/>
              <a:ext cx="386050" cy="2104152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1C5C8B9E-AFF9-64C4-9667-6B4758E1A9AC}"/>
              </a:ext>
            </a:extLst>
          </p:cNvPr>
          <p:cNvGrpSpPr/>
          <p:nvPr/>
        </p:nvGrpSpPr>
        <p:grpSpPr>
          <a:xfrm>
            <a:off x="5045359" y="410682"/>
            <a:ext cx="6884290" cy="5003245"/>
            <a:chOff x="5045359" y="410682"/>
            <a:chExt cx="6884290" cy="5003245"/>
          </a:xfrm>
        </p:grpSpPr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E32B1F04-A524-3552-3D59-4874AF9F2783}"/>
                </a:ext>
              </a:extLst>
            </p:cNvPr>
            <p:cNvSpPr/>
            <p:nvPr/>
          </p:nvSpPr>
          <p:spPr>
            <a:xfrm>
              <a:off x="6888027" y="749130"/>
              <a:ext cx="3345716" cy="395308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EF60BAE7-F2A8-17DA-8F34-1CB411EFF4A5}"/>
                </a:ext>
              </a:extLst>
            </p:cNvPr>
            <p:cNvGrpSpPr/>
            <p:nvPr/>
          </p:nvGrpSpPr>
          <p:grpSpPr>
            <a:xfrm>
              <a:off x="6822596" y="729353"/>
              <a:ext cx="3214341" cy="4014250"/>
              <a:chOff x="8909479" y="2950561"/>
              <a:chExt cx="3214341" cy="4014250"/>
            </a:xfrm>
          </p:grpSpPr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B394E1EF-71B6-D633-9609-C38E6978957C}"/>
                  </a:ext>
                </a:extLst>
              </p:cNvPr>
              <p:cNvSpPr/>
              <p:nvPr/>
            </p:nvSpPr>
            <p:spPr>
              <a:xfrm>
                <a:off x="9321738" y="4202961"/>
                <a:ext cx="1375959" cy="312087"/>
              </a:xfrm>
              <a:prstGeom prst="rect">
                <a:avLst/>
              </a:prstGeom>
              <a:solidFill>
                <a:srgbClr val="F37440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callers </a:t>
                </a:r>
                <a:r>
                  <a:rPr lang="en-US" dirty="0" err="1"/>
                  <a:t>fp</a:t>
                </a:r>
                <a:endParaRPr lang="en-US" dirty="0"/>
              </a:p>
            </p:txBody>
          </p:sp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F6CA3F48-197E-C3F9-E407-BB16225AD343}"/>
                  </a:ext>
                </a:extLst>
              </p:cNvPr>
              <p:cNvSpPr txBox="1"/>
              <p:nvPr/>
            </p:nvSpPr>
            <p:spPr>
              <a:xfrm>
                <a:off x="9266136" y="6595479"/>
                <a:ext cx="14285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low memory</a:t>
                </a:r>
              </a:p>
            </p:txBody>
          </p:sp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9BFB56BF-3F33-3F4B-6A36-15E93723F96F}"/>
                  </a:ext>
                </a:extLst>
              </p:cNvPr>
              <p:cNvSpPr/>
              <p:nvPr/>
            </p:nvSpPr>
            <p:spPr>
              <a:xfrm>
                <a:off x="9319761" y="3884219"/>
                <a:ext cx="1375959" cy="312087"/>
              </a:xfrm>
              <a:prstGeom prst="rect">
                <a:avLst/>
              </a:prstGeom>
              <a:solidFill>
                <a:srgbClr val="F37440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/>
                  <a:t>lr</a:t>
                </a:r>
                <a:r>
                  <a:rPr lang="en-US" dirty="0"/>
                  <a:t> to caller</a:t>
                </a:r>
              </a:p>
            </p:txBody>
          </p:sp>
          <p:sp>
            <p:nvSpPr>
              <p:cNvPr id="103" name="Left Arrow 102">
                <a:extLst>
                  <a:ext uri="{FF2B5EF4-FFF2-40B4-BE49-F238E27FC236}">
                    <a16:creationId xmlns:a16="http://schemas.microsoft.com/office/drawing/2014/main" id="{BEBCC322-562A-8E07-59B2-38F55AB6F645}"/>
                  </a:ext>
                </a:extLst>
              </p:cNvPr>
              <p:cNvSpPr/>
              <p:nvPr/>
            </p:nvSpPr>
            <p:spPr>
              <a:xfrm>
                <a:off x="10705682" y="5739241"/>
                <a:ext cx="471268" cy="129632"/>
              </a:xfrm>
              <a:prstGeom prst="lef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2BA78956-B70F-02B0-AF95-2149B5A0013C}"/>
                  </a:ext>
                </a:extLst>
              </p:cNvPr>
              <p:cNvSpPr txBox="1"/>
              <p:nvPr/>
            </p:nvSpPr>
            <p:spPr>
              <a:xfrm>
                <a:off x="11159609" y="5513056"/>
                <a:ext cx="4283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err="1"/>
                  <a:t>sp</a:t>
                </a:r>
                <a:endParaRPr lang="en-US" dirty="0"/>
              </a:p>
            </p:txBody>
          </p:sp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D30EA47C-F783-0DD6-D34A-A0C57B90195B}"/>
                  </a:ext>
                </a:extLst>
              </p:cNvPr>
              <p:cNvSpPr/>
              <p:nvPr/>
            </p:nvSpPr>
            <p:spPr>
              <a:xfrm>
                <a:off x="9318773" y="5765781"/>
                <a:ext cx="1375959" cy="847498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Local Variables</a:t>
                </a:r>
              </a:p>
            </p:txBody>
          </p:sp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04C97CFD-DD76-7370-8DD8-B0FFCE980936}"/>
                  </a:ext>
                </a:extLst>
              </p:cNvPr>
              <p:cNvSpPr/>
              <p:nvPr/>
            </p:nvSpPr>
            <p:spPr>
              <a:xfrm>
                <a:off x="8909479" y="2950561"/>
                <a:ext cx="3214341" cy="8309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accent6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Deallocate Space for locals</a:t>
                </a:r>
              </a:p>
              <a:p>
                <a:pPr algn="ctr"/>
                <a:r>
                  <a:rPr lang="en-US" sz="1600" dirty="0">
                    <a:solidFill>
                      <a:schemeClr val="accent6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Put SP back so pop works</a:t>
                </a:r>
              </a:p>
              <a:p>
                <a:pPr algn="ctr"/>
                <a:r>
                  <a:rPr lang="en-US" sz="1600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sub </a:t>
                </a:r>
                <a:r>
                  <a:rPr lang="en-US" sz="1600" dirty="0" err="1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sp</a:t>
                </a:r>
                <a:r>
                  <a:rPr lang="en-US" sz="1600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, </a:t>
                </a:r>
                <a:r>
                  <a:rPr lang="en-US" sz="1600" dirty="0" err="1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fp</a:t>
                </a:r>
                <a:r>
                  <a:rPr lang="en-US" sz="1600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, FP_OFF</a:t>
                </a:r>
              </a:p>
            </p:txBody>
          </p:sp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6945C084-7BFC-BFC7-E830-084F1BD49608}"/>
                  </a:ext>
                </a:extLst>
              </p:cNvPr>
              <p:cNvSpPr/>
              <p:nvPr/>
            </p:nvSpPr>
            <p:spPr>
              <a:xfrm>
                <a:off x="9318774" y="4509127"/>
                <a:ext cx="1375959" cy="312087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saved </a:t>
                </a:r>
                <a:r>
                  <a:rPr lang="en-US" dirty="0" err="1"/>
                  <a:t>lr</a:t>
                </a:r>
                <a:endParaRPr lang="en-US" dirty="0"/>
              </a:p>
            </p:txBody>
          </p:sp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6BEAB4BB-F696-5C01-E1A9-AF73D3B7F8F6}"/>
                  </a:ext>
                </a:extLst>
              </p:cNvPr>
              <p:cNvSpPr/>
              <p:nvPr/>
            </p:nvSpPr>
            <p:spPr>
              <a:xfrm>
                <a:off x="9320611" y="4837424"/>
                <a:ext cx="1375959" cy="312087"/>
              </a:xfrm>
              <a:prstGeom prst="rect">
                <a:avLst/>
              </a:prstGeom>
              <a:solidFill>
                <a:srgbClr val="0070C0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callers </a:t>
                </a:r>
                <a:r>
                  <a:rPr lang="en-US" dirty="0" err="1"/>
                  <a:t>fp</a:t>
                </a:r>
                <a:endParaRPr lang="en-US" dirty="0"/>
              </a:p>
            </p:txBody>
          </p:sp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9CC8022B-EAA9-C73F-8377-BFA57EA0E64C}"/>
                  </a:ext>
                </a:extLst>
              </p:cNvPr>
              <p:cNvSpPr/>
              <p:nvPr/>
            </p:nvSpPr>
            <p:spPr>
              <a:xfrm>
                <a:off x="9318773" y="5139885"/>
                <a:ext cx="1375959" cy="312087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saved r5</a:t>
                </a:r>
              </a:p>
            </p:txBody>
          </p:sp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22307124-F777-19D6-0562-5257969B408D}"/>
                  </a:ext>
                </a:extLst>
              </p:cNvPr>
              <p:cNvSpPr/>
              <p:nvPr/>
            </p:nvSpPr>
            <p:spPr>
              <a:xfrm>
                <a:off x="9320610" y="5468182"/>
                <a:ext cx="1375959" cy="312087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saved r4</a:t>
                </a:r>
              </a:p>
            </p:txBody>
          </p:sp>
          <p:sp>
            <p:nvSpPr>
              <p:cNvPr id="111" name="Right Brace 110">
                <a:extLst>
                  <a:ext uri="{FF2B5EF4-FFF2-40B4-BE49-F238E27FC236}">
                    <a16:creationId xmlns:a16="http://schemas.microsoft.com/office/drawing/2014/main" id="{304DD1CB-188D-9D95-066A-F8CEE7349C6C}"/>
                  </a:ext>
                </a:extLst>
              </p:cNvPr>
              <p:cNvSpPr/>
              <p:nvPr/>
            </p:nvSpPr>
            <p:spPr>
              <a:xfrm>
                <a:off x="10670176" y="5815994"/>
                <a:ext cx="410836" cy="779485"/>
              </a:xfrm>
              <a:prstGeom prst="rightBrace">
                <a:avLst/>
              </a:prstGeom>
              <a:ln w="22225"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463A43AB-CBA8-813B-098E-22517040F54B}"/>
                  </a:ext>
                </a:extLst>
              </p:cNvPr>
              <p:cNvSpPr txBox="1"/>
              <p:nvPr/>
            </p:nvSpPr>
            <p:spPr>
              <a:xfrm>
                <a:off x="11068113" y="5996062"/>
                <a:ext cx="1039635" cy="4616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rgbClr val="FF0000"/>
                    </a:solidFill>
                  </a:rPr>
                  <a:t>Deallocated</a:t>
                </a:r>
              </a:p>
              <a:p>
                <a:r>
                  <a:rPr lang="en-US" sz="1200" dirty="0">
                    <a:solidFill>
                      <a:srgbClr val="FF0000"/>
                    </a:solidFill>
                  </a:rPr>
                  <a:t>stack space</a:t>
                </a:r>
              </a:p>
            </p:txBody>
          </p:sp>
        </p:grp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DDF675F7-A0AB-1359-77E9-7A7A0280D292}"/>
                </a:ext>
              </a:extLst>
            </p:cNvPr>
            <p:cNvSpPr txBox="1"/>
            <p:nvPr/>
          </p:nvSpPr>
          <p:spPr>
            <a:xfrm>
              <a:off x="5045359" y="4767596"/>
              <a:ext cx="6884290" cy="646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2C895B"/>
                  </a:solidFill>
                </a:rPr>
                <a:t>Move SP back to where it was after the push in the prologue. </a:t>
              </a:r>
            </a:p>
            <a:p>
              <a:r>
                <a:rPr lang="en-US" dirty="0">
                  <a:solidFill>
                    <a:schemeClr val="tx2"/>
                  </a:solidFill>
                </a:rPr>
                <a:t>So, pop works properly (this also deallocates the local variables)</a:t>
              </a:r>
            </a:p>
          </p:txBody>
        </p:sp>
        <p:grpSp>
          <p:nvGrpSpPr>
            <p:cNvPr id="114" name="Group 113">
              <a:extLst>
                <a:ext uri="{FF2B5EF4-FFF2-40B4-BE49-F238E27FC236}">
                  <a16:creationId xmlns:a16="http://schemas.microsoft.com/office/drawing/2014/main" id="{0DA402BD-EF8A-DD37-6950-70A1268AA057}"/>
                </a:ext>
              </a:extLst>
            </p:cNvPr>
            <p:cNvGrpSpPr/>
            <p:nvPr/>
          </p:nvGrpSpPr>
          <p:grpSpPr>
            <a:xfrm>
              <a:off x="8639389" y="2260339"/>
              <a:ext cx="830953" cy="369332"/>
              <a:chOff x="1653962" y="2057134"/>
              <a:chExt cx="830953" cy="369332"/>
            </a:xfrm>
          </p:grpSpPr>
          <p:sp>
            <p:nvSpPr>
              <p:cNvPr id="115" name="Left Arrow 114">
                <a:extLst>
                  <a:ext uri="{FF2B5EF4-FFF2-40B4-BE49-F238E27FC236}">
                    <a16:creationId xmlns:a16="http://schemas.microsoft.com/office/drawing/2014/main" id="{3DE79FF5-723D-D928-4AD2-1E1DFD7A48EF}"/>
                  </a:ext>
                </a:extLst>
              </p:cNvPr>
              <p:cNvSpPr/>
              <p:nvPr/>
            </p:nvSpPr>
            <p:spPr>
              <a:xfrm>
                <a:off x="1653962" y="2283319"/>
                <a:ext cx="471268" cy="129632"/>
              </a:xfrm>
              <a:prstGeom prst="lef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A98A3431-3477-8D41-1B7D-FAB125DDD28D}"/>
                  </a:ext>
                </a:extLst>
              </p:cNvPr>
              <p:cNvSpPr txBox="1"/>
              <p:nvPr/>
            </p:nvSpPr>
            <p:spPr>
              <a:xfrm>
                <a:off x="2107889" y="2057134"/>
                <a:ext cx="3770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err="1"/>
                  <a:t>fp</a:t>
                </a:r>
                <a:endParaRPr lang="en-US" dirty="0"/>
              </a:p>
            </p:txBody>
          </p:sp>
        </p:grpSp>
        <p:sp>
          <p:nvSpPr>
            <p:cNvPr id="117" name="Right Brace 116">
              <a:extLst>
                <a:ext uri="{FF2B5EF4-FFF2-40B4-BE49-F238E27FC236}">
                  <a16:creationId xmlns:a16="http://schemas.microsoft.com/office/drawing/2014/main" id="{B0D31642-ECB3-637C-B392-ABDF90E3E8C2}"/>
                </a:ext>
              </a:extLst>
            </p:cNvPr>
            <p:cNvSpPr/>
            <p:nvPr/>
          </p:nvSpPr>
          <p:spPr>
            <a:xfrm>
              <a:off x="8599217" y="2600332"/>
              <a:ext cx="410836" cy="958729"/>
            </a:xfrm>
            <a:prstGeom prst="rightBrace">
              <a:avLst/>
            </a:prstGeom>
            <a:ln w="2222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08039521-AECC-2AD3-2AC1-B7A57BF44EB0}"/>
                </a:ext>
              </a:extLst>
            </p:cNvPr>
            <p:cNvSpPr txBox="1"/>
            <p:nvPr/>
          </p:nvSpPr>
          <p:spPr>
            <a:xfrm>
              <a:off x="8913262" y="2851574"/>
              <a:ext cx="9095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FP_OFF</a:t>
              </a:r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57F2FF41-1811-7949-4CF3-0AE3AF721F4A}"/>
                </a:ext>
              </a:extLst>
            </p:cNvPr>
            <p:cNvGrpSpPr/>
            <p:nvPr/>
          </p:nvGrpSpPr>
          <p:grpSpPr>
            <a:xfrm>
              <a:off x="6049281" y="2315358"/>
              <a:ext cx="1138529" cy="1233970"/>
              <a:chOff x="2567817" y="2669709"/>
              <a:chExt cx="1138529" cy="1233970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BF1B6ED-7FB8-A26A-542E-707B7F383E87}"/>
                  </a:ext>
                </a:extLst>
              </p:cNvPr>
              <p:cNvSpPr txBox="1"/>
              <p:nvPr/>
            </p:nvSpPr>
            <p:spPr>
              <a:xfrm>
                <a:off x="2567817" y="3021044"/>
                <a:ext cx="739647" cy="52322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 Stack Frame</a:t>
                </a:r>
              </a:p>
            </p:txBody>
          </p:sp>
          <p:sp>
            <p:nvSpPr>
              <p:cNvPr id="14" name="Right Brace 13">
                <a:extLst>
                  <a:ext uri="{FF2B5EF4-FFF2-40B4-BE49-F238E27FC236}">
                    <a16:creationId xmlns:a16="http://schemas.microsoft.com/office/drawing/2014/main" id="{1345AA20-4249-B21F-81BB-89E770E265B5}"/>
                  </a:ext>
                </a:extLst>
              </p:cNvPr>
              <p:cNvSpPr/>
              <p:nvPr/>
            </p:nvSpPr>
            <p:spPr>
              <a:xfrm rot="10800000">
                <a:off x="3267181" y="2669709"/>
                <a:ext cx="439165" cy="1233970"/>
              </a:xfrm>
              <a:prstGeom prst="rightBrac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C681583-970F-F112-1DCC-969613582C5A}"/>
                </a:ext>
              </a:extLst>
            </p:cNvPr>
            <p:cNvSpPr txBox="1"/>
            <p:nvPr/>
          </p:nvSpPr>
          <p:spPr>
            <a:xfrm>
              <a:off x="8061747" y="410682"/>
              <a:ext cx="8515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Step 1</a:t>
              </a:r>
            </a:p>
          </p:txBody>
        </p:sp>
      </p:grp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9D775DC-7F1B-B3C9-6ACC-E03F93714042}"/>
              </a:ext>
            </a:extLst>
          </p:cNvPr>
          <p:cNvSpPr/>
          <p:nvPr/>
        </p:nvSpPr>
        <p:spPr bwMode="auto">
          <a:xfrm>
            <a:off x="1446757" y="5628386"/>
            <a:ext cx="9988736" cy="950119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sub     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FP_OFF	     </a:t>
            </a:r>
            <a:r>
              <a:rPr lang="en-US" dirty="0">
                <a:solidFill>
                  <a:srgbClr val="2C895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2C895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deallocate local variables by moving </a:t>
            </a:r>
            <a:r>
              <a:rPr lang="en-US" dirty="0" err="1">
                <a:solidFill>
                  <a:srgbClr val="2C895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</a:t>
            </a:r>
            <a:endParaRPr lang="en-US" dirty="0">
              <a:solidFill>
                <a:srgbClr val="2C895B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pop     {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lr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		     </a:t>
            </a:r>
            <a:r>
              <a:rPr lang="en-US" dirty="0">
                <a:solidFill>
                  <a:srgbClr val="2C895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2C895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pop (restore) </a:t>
            </a:r>
            <a:r>
              <a:rPr lang="en-US" dirty="0" err="1">
                <a:solidFill>
                  <a:srgbClr val="2C895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dirty="0">
                <a:solidFill>
                  <a:srgbClr val="2C895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and </a:t>
            </a:r>
            <a:r>
              <a:rPr lang="en-US" dirty="0" err="1">
                <a:solidFill>
                  <a:srgbClr val="2C895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lr</a:t>
            </a:r>
            <a:r>
              <a:rPr lang="en-US" dirty="0">
                <a:solidFill>
                  <a:srgbClr val="2C895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from stack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bx      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lr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			</a:t>
            </a:r>
            <a:r>
              <a:rPr lang="en-US" dirty="0">
                <a:solidFill>
                  <a:srgbClr val="2C895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// return to caller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912770-4DF5-9FC5-CD2C-4A288E5392B3}"/>
              </a:ext>
            </a:extLst>
          </p:cNvPr>
          <p:cNvSpPr txBox="1"/>
          <p:nvPr/>
        </p:nvSpPr>
        <p:spPr>
          <a:xfrm>
            <a:off x="754285" y="5846237"/>
            <a:ext cx="1060850" cy="523220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function Epilogue</a:t>
            </a:r>
          </a:p>
        </p:txBody>
      </p:sp>
    </p:spTree>
    <p:extLst>
      <p:ext uri="{BB962C8B-B14F-4D97-AF65-F5344CB8AC3E}">
        <p14:creationId xmlns:p14="http://schemas.microsoft.com/office/powerpoint/2010/main" val="2069654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 60">
            <a:extLst>
              <a:ext uri="{FF2B5EF4-FFF2-40B4-BE49-F238E27FC236}">
                <a16:creationId xmlns:a16="http://schemas.microsoft.com/office/drawing/2014/main" id="{68DD9C0A-2DF5-8327-44B8-32D25B53E1D4}"/>
              </a:ext>
            </a:extLst>
          </p:cNvPr>
          <p:cNvSpPr/>
          <p:nvPr/>
        </p:nvSpPr>
        <p:spPr>
          <a:xfrm>
            <a:off x="182551" y="901798"/>
            <a:ext cx="2455345" cy="309287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66A62E-AAA4-9FA9-4F38-AC94605F2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850" y="-26834"/>
            <a:ext cx="10515600" cy="551789"/>
          </a:xfrm>
        </p:spPr>
        <p:txBody>
          <a:bodyPr/>
          <a:lstStyle/>
          <a:p>
            <a:r>
              <a:rPr lang="en-US" sz="2800" dirty="0"/>
              <a:t>Why You must  move SP before POP in the Epilogue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5F56D18C-72EB-2147-A6C4-389B6447E3D8}"/>
              </a:ext>
            </a:extLst>
          </p:cNvPr>
          <p:cNvGrpSpPr/>
          <p:nvPr/>
        </p:nvGrpSpPr>
        <p:grpSpPr>
          <a:xfrm>
            <a:off x="3020913" y="802396"/>
            <a:ext cx="3109895" cy="3691856"/>
            <a:chOff x="3020913" y="802396"/>
            <a:chExt cx="3109895" cy="3691856"/>
          </a:xfrm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7C8271D0-D317-3A32-8948-17BF574E3D32}"/>
                </a:ext>
              </a:extLst>
            </p:cNvPr>
            <p:cNvSpPr/>
            <p:nvPr/>
          </p:nvSpPr>
          <p:spPr>
            <a:xfrm>
              <a:off x="3020913" y="855690"/>
              <a:ext cx="3045409" cy="360793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7FF4C34-5AB9-F0CB-FE55-FF40E09BD633}"/>
                </a:ext>
              </a:extLst>
            </p:cNvPr>
            <p:cNvGrpSpPr/>
            <p:nvPr/>
          </p:nvGrpSpPr>
          <p:grpSpPr>
            <a:xfrm>
              <a:off x="3133711" y="802396"/>
              <a:ext cx="2989921" cy="3691856"/>
              <a:chOff x="8912624" y="3272955"/>
              <a:chExt cx="2989921" cy="3691856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EB799F4-23C3-74F3-FFEE-9D2EA5DEB1D3}"/>
                  </a:ext>
                </a:extLst>
              </p:cNvPr>
              <p:cNvSpPr/>
              <p:nvPr/>
            </p:nvSpPr>
            <p:spPr>
              <a:xfrm>
                <a:off x="9321738" y="4202961"/>
                <a:ext cx="1375959" cy="312087"/>
              </a:xfrm>
              <a:prstGeom prst="rect">
                <a:avLst/>
              </a:prstGeom>
              <a:solidFill>
                <a:srgbClr val="F37440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callers </a:t>
                </a:r>
                <a:r>
                  <a:rPr lang="en-US" dirty="0" err="1"/>
                  <a:t>fp</a:t>
                </a:r>
                <a:endParaRPr lang="en-US" dirty="0"/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45DE515-AD00-B640-40A9-BF71989F4A53}"/>
                  </a:ext>
                </a:extLst>
              </p:cNvPr>
              <p:cNvSpPr txBox="1"/>
              <p:nvPr/>
            </p:nvSpPr>
            <p:spPr>
              <a:xfrm>
                <a:off x="9266136" y="6595479"/>
                <a:ext cx="14285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low memory</a:t>
                </a:r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4E8B5553-07C7-975F-AE09-0681AE34303E}"/>
                  </a:ext>
                </a:extLst>
              </p:cNvPr>
              <p:cNvSpPr/>
              <p:nvPr/>
            </p:nvSpPr>
            <p:spPr>
              <a:xfrm>
                <a:off x="9319761" y="3884219"/>
                <a:ext cx="1375959" cy="312087"/>
              </a:xfrm>
              <a:prstGeom prst="rect">
                <a:avLst/>
              </a:prstGeom>
              <a:solidFill>
                <a:srgbClr val="F37440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/>
                  <a:t>lr</a:t>
                </a:r>
                <a:r>
                  <a:rPr lang="en-US" dirty="0"/>
                  <a:t> to caller</a:t>
                </a:r>
              </a:p>
            </p:txBody>
          </p:sp>
          <p:sp>
            <p:nvSpPr>
              <p:cNvPr id="9" name="Left Arrow 8">
                <a:extLst>
                  <a:ext uri="{FF2B5EF4-FFF2-40B4-BE49-F238E27FC236}">
                    <a16:creationId xmlns:a16="http://schemas.microsoft.com/office/drawing/2014/main" id="{C315A767-E899-DB3F-7326-5983297DE935}"/>
                  </a:ext>
                </a:extLst>
              </p:cNvPr>
              <p:cNvSpPr/>
              <p:nvPr/>
            </p:nvSpPr>
            <p:spPr>
              <a:xfrm>
                <a:off x="10833815" y="6527375"/>
                <a:ext cx="471268" cy="129632"/>
              </a:xfrm>
              <a:prstGeom prst="lef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E7D3D98-91D2-1AE9-9F1F-C78EF48E9E76}"/>
                  </a:ext>
                </a:extLst>
              </p:cNvPr>
              <p:cNvSpPr txBox="1"/>
              <p:nvPr/>
            </p:nvSpPr>
            <p:spPr>
              <a:xfrm>
                <a:off x="11287742" y="6301190"/>
                <a:ext cx="4283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err="1"/>
                  <a:t>sp</a:t>
                </a:r>
                <a:endParaRPr lang="en-US" dirty="0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DD522966-ECC3-35CE-C667-563FDB3702B2}"/>
                  </a:ext>
                </a:extLst>
              </p:cNvPr>
              <p:cNvSpPr/>
              <p:nvPr/>
            </p:nvSpPr>
            <p:spPr>
              <a:xfrm>
                <a:off x="9318773" y="5765781"/>
                <a:ext cx="1375959" cy="847498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Local Variables</a:t>
                </a: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33FB9327-8148-AE31-8AC2-5B77046E7ACB}"/>
                  </a:ext>
                </a:extLst>
              </p:cNvPr>
              <p:cNvSpPr/>
              <p:nvPr/>
            </p:nvSpPr>
            <p:spPr>
              <a:xfrm>
                <a:off x="8912624" y="3272955"/>
                <a:ext cx="2989921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accent6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Allocate Space for locals</a:t>
                </a:r>
              </a:p>
              <a:p>
                <a:pPr algn="ctr"/>
                <a:r>
                  <a:rPr lang="en-US" sz="1600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add </a:t>
                </a:r>
                <a:r>
                  <a:rPr lang="en-US" sz="1600" dirty="0" err="1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sp</a:t>
                </a:r>
                <a:r>
                  <a:rPr lang="en-US" sz="1600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, </a:t>
                </a:r>
                <a:r>
                  <a:rPr lang="en-US" sz="1600" dirty="0" err="1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sp</a:t>
                </a:r>
                <a:r>
                  <a:rPr lang="en-US" sz="1600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, -FRMADD</a:t>
                </a: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88509D7C-5FA7-B32D-0C32-3C41085F3060}"/>
                  </a:ext>
                </a:extLst>
              </p:cNvPr>
              <p:cNvSpPr/>
              <p:nvPr/>
            </p:nvSpPr>
            <p:spPr>
              <a:xfrm>
                <a:off x="9318774" y="4509127"/>
                <a:ext cx="1375959" cy="312087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saved </a:t>
                </a:r>
                <a:r>
                  <a:rPr lang="en-US" dirty="0" err="1"/>
                  <a:t>lr</a:t>
                </a:r>
                <a:endParaRPr lang="en-US" dirty="0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4569849A-C350-862A-0A9C-F821299C4096}"/>
                  </a:ext>
                </a:extLst>
              </p:cNvPr>
              <p:cNvSpPr/>
              <p:nvPr/>
            </p:nvSpPr>
            <p:spPr>
              <a:xfrm>
                <a:off x="9320611" y="4837424"/>
                <a:ext cx="1375959" cy="312087"/>
              </a:xfrm>
              <a:prstGeom prst="rect">
                <a:avLst/>
              </a:prstGeom>
              <a:solidFill>
                <a:srgbClr val="0070C0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callers </a:t>
                </a:r>
                <a:r>
                  <a:rPr lang="en-US" dirty="0" err="1"/>
                  <a:t>fp</a:t>
                </a:r>
                <a:endParaRPr lang="en-US" dirty="0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ECBAC509-36FA-7C72-3654-00DC94D45BAD}"/>
                  </a:ext>
                </a:extLst>
              </p:cNvPr>
              <p:cNvSpPr/>
              <p:nvPr/>
            </p:nvSpPr>
            <p:spPr>
              <a:xfrm>
                <a:off x="9318773" y="5139885"/>
                <a:ext cx="1375959" cy="312087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saved r5</a:t>
                </a:r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2A37C0FC-18DC-2B6C-09F3-35EE997A4F04}"/>
                  </a:ext>
                </a:extLst>
              </p:cNvPr>
              <p:cNvSpPr/>
              <p:nvPr/>
            </p:nvSpPr>
            <p:spPr>
              <a:xfrm>
                <a:off x="9320610" y="5468182"/>
                <a:ext cx="1375959" cy="312087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saved r4</a:t>
                </a:r>
              </a:p>
            </p:txBody>
          </p:sp>
          <p:sp>
            <p:nvSpPr>
              <p:cNvPr id="17" name="Right Brace 16">
                <a:extLst>
                  <a:ext uri="{FF2B5EF4-FFF2-40B4-BE49-F238E27FC236}">
                    <a16:creationId xmlns:a16="http://schemas.microsoft.com/office/drawing/2014/main" id="{FB224268-59D4-B8D5-7467-0FD34E7B78E3}"/>
                  </a:ext>
                </a:extLst>
              </p:cNvPr>
              <p:cNvSpPr/>
              <p:nvPr/>
            </p:nvSpPr>
            <p:spPr>
              <a:xfrm>
                <a:off x="10670176" y="5815994"/>
                <a:ext cx="410836" cy="779485"/>
              </a:xfrm>
              <a:prstGeom prst="rightBrace">
                <a:avLst/>
              </a:prstGeom>
              <a:ln w="22225"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5B78A6D-4E09-9896-519F-DE25A498BF5A}"/>
                  </a:ext>
                </a:extLst>
              </p:cNvPr>
              <p:cNvSpPr txBox="1"/>
              <p:nvPr/>
            </p:nvSpPr>
            <p:spPr>
              <a:xfrm>
                <a:off x="10984221" y="6067236"/>
                <a:ext cx="90957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FRMADD</a:t>
                </a:r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A9790A15-5C4F-2378-4B66-663385224DE3}"/>
                </a:ext>
              </a:extLst>
            </p:cNvPr>
            <p:cNvGrpSpPr/>
            <p:nvPr/>
          </p:nvGrpSpPr>
          <p:grpSpPr>
            <a:xfrm>
              <a:off x="4947359" y="2010988"/>
              <a:ext cx="830953" cy="369332"/>
              <a:chOff x="1653962" y="2057134"/>
              <a:chExt cx="830953" cy="369332"/>
            </a:xfrm>
          </p:grpSpPr>
          <p:sp>
            <p:nvSpPr>
              <p:cNvPr id="20" name="Left Arrow 19">
                <a:extLst>
                  <a:ext uri="{FF2B5EF4-FFF2-40B4-BE49-F238E27FC236}">
                    <a16:creationId xmlns:a16="http://schemas.microsoft.com/office/drawing/2014/main" id="{D0482D27-7BD5-3AEB-09ED-B057F34377D9}"/>
                  </a:ext>
                </a:extLst>
              </p:cNvPr>
              <p:cNvSpPr/>
              <p:nvPr/>
            </p:nvSpPr>
            <p:spPr>
              <a:xfrm>
                <a:off x="1653962" y="2283319"/>
                <a:ext cx="471268" cy="129632"/>
              </a:xfrm>
              <a:prstGeom prst="lef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0FA2082-ADBF-1172-B885-4F4C48642380}"/>
                  </a:ext>
                </a:extLst>
              </p:cNvPr>
              <p:cNvSpPr txBox="1"/>
              <p:nvPr/>
            </p:nvSpPr>
            <p:spPr>
              <a:xfrm>
                <a:off x="2107889" y="2057134"/>
                <a:ext cx="3770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err="1"/>
                  <a:t>fp</a:t>
                </a:r>
                <a:endParaRPr lang="en-US" dirty="0"/>
              </a:p>
            </p:txBody>
          </p:sp>
        </p:grpSp>
        <p:sp>
          <p:nvSpPr>
            <p:cNvPr id="22" name="Right Brace 21">
              <a:extLst>
                <a:ext uri="{FF2B5EF4-FFF2-40B4-BE49-F238E27FC236}">
                  <a16:creationId xmlns:a16="http://schemas.microsoft.com/office/drawing/2014/main" id="{9305EAF0-82BD-EFBF-0771-67712754541F}"/>
                </a:ext>
              </a:extLst>
            </p:cNvPr>
            <p:cNvSpPr/>
            <p:nvPr/>
          </p:nvSpPr>
          <p:spPr>
            <a:xfrm>
              <a:off x="4907187" y="2350981"/>
              <a:ext cx="410836" cy="958729"/>
            </a:xfrm>
            <a:prstGeom prst="rightBrace">
              <a:avLst/>
            </a:prstGeom>
            <a:ln w="2222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9CE8B5F-02CA-4DAC-B7DB-5157BFECCA71}"/>
                </a:ext>
              </a:extLst>
            </p:cNvPr>
            <p:cNvSpPr txBox="1"/>
            <p:nvPr/>
          </p:nvSpPr>
          <p:spPr>
            <a:xfrm>
              <a:off x="5221232" y="2602223"/>
              <a:ext cx="9095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FP_OFF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46E43CE-AF4E-15CC-9448-8FFB34F70826}"/>
              </a:ext>
            </a:extLst>
          </p:cNvPr>
          <p:cNvGrpSpPr/>
          <p:nvPr/>
        </p:nvGrpSpPr>
        <p:grpSpPr>
          <a:xfrm>
            <a:off x="117850" y="848702"/>
            <a:ext cx="2407248" cy="3166429"/>
            <a:chOff x="3190797" y="3389649"/>
            <a:chExt cx="2407248" cy="3166429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12E54711-F606-D003-35D3-C281DD596426}"/>
                </a:ext>
              </a:extLst>
            </p:cNvPr>
            <p:cNvSpPr/>
            <p:nvPr/>
          </p:nvSpPr>
          <p:spPr>
            <a:xfrm>
              <a:off x="3479268" y="5858449"/>
              <a:ext cx="1375959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A81B55FA-FE74-1C26-4CB5-8CD16F0D18EB}"/>
                </a:ext>
              </a:extLst>
            </p:cNvPr>
            <p:cNvSpPr/>
            <p:nvPr/>
          </p:nvSpPr>
          <p:spPr>
            <a:xfrm>
              <a:off x="3481247" y="4283396"/>
              <a:ext cx="1375959" cy="312087"/>
            </a:xfrm>
            <a:prstGeom prst="rect">
              <a:avLst/>
            </a:prstGeom>
            <a:solidFill>
              <a:srgbClr val="F37440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callers </a:t>
              </a:r>
              <a:r>
                <a:rPr lang="en-US" dirty="0" err="1"/>
                <a:t>fp</a:t>
              </a:r>
              <a:endParaRPr lang="en-US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94D8CD2-F30D-9613-8B5C-D1166A29CAFA}"/>
                </a:ext>
              </a:extLst>
            </p:cNvPr>
            <p:cNvSpPr txBox="1"/>
            <p:nvPr/>
          </p:nvSpPr>
          <p:spPr>
            <a:xfrm>
              <a:off x="3479268" y="6186746"/>
              <a:ext cx="14285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low memory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9A69481-0946-6719-355A-6F3DF4D6CFD6}"/>
                </a:ext>
              </a:extLst>
            </p:cNvPr>
            <p:cNvSpPr/>
            <p:nvPr/>
          </p:nvSpPr>
          <p:spPr>
            <a:xfrm>
              <a:off x="3479270" y="3964654"/>
              <a:ext cx="1375959" cy="312087"/>
            </a:xfrm>
            <a:prstGeom prst="rect">
              <a:avLst/>
            </a:prstGeom>
            <a:solidFill>
              <a:srgbClr val="F37440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lr</a:t>
              </a:r>
              <a:r>
                <a:rPr lang="en-US" dirty="0"/>
                <a:t> to caller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A8F592F-3152-1964-0E7A-A11125C3ABC0}"/>
                </a:ext>
              </a:extLst>
            </p:cNvPr>
            <p:cNvSpPr txBox="1"/>
            <p:nvPr/>
          </p:nvSpPr>
          <p:spPr>
            <a:xfrm>
              <a:off x="5169723" y="5610270"/>
              <a:ext cx="4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sp</a:t>
              </a:r>
              <a:endParaRPr lang="en-US" dirty="0"/>
            </a:p>
          </p:txBody>
        </p:sp>
        <p:sp>
          <p:nvSpPr>
            <p:cNvPr id="31" name="Left Arrow 30">
              <a:extLst>
                <a:ext uri="{FF2B5EF4-FFF2-40B4-BE49-F238E27FC236}">
                  <a16:creationId xmlns:a16="http://schemas.microsoft.com/office/drawing/2014/main" id="{C9F9D7A1-7090-074E-B5CC-4D2429D706C6}"/>
                </a:ext>
              </a:extLst>
            </p:cNvPr>
            <p:cNvSpPr/>
            <p:nvPr/>
          </p:nvSpPr>
          <p:spPr>
            <a:xfrm>
              <a:off x="4855227" y="5771885"/>
              <a:ext cx="378846" cy="129632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823B0DEF-2C5F-3571-9097-86F602745780}"/>
                </a:ext>
              </a:extLst>
            </p:cNvPr>
            <p:cNvSpPr/>
            <p:nvPr/>
          </p:nvSpPr>
          <p:spPr>
            <a:xfrm>
              <a:off x="3479270" y="4591395"/>
              <a:ext cx="1375959" cy="312087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saved </a:t>
              </a:r>
              <a:r>
                <a:rPr lang="en-US" dirty="0" err="1"/>
                <a:t>lr</a:t>
              </a:r>
              <a:endParaRPr lang="en-US" dirty="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0568A89-A0A6-A842-7FC0-95AC7BE17971}"/>
                </a:ext>
              </a:extLst>
            </p:cNvPr>
            <p:cNvSpPr/>
            <p:nvPr/>
          </p:nvSpPr>
          <p:spPr>
            <a:xfrm>
              <a:off x="3481107" y="4919692"/>
              <a:ext cx="1375959" cy="312087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callers </a:t>
              </a:r>
              <a:r>
                <a:rPr lang="en-US" dirty="0" err="1"/>
                <a:t>fp</a:t>
              </a:r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AF9F46D1-122A-08B2-A828-A273B51FCC0C}"/>
                </a:ext>
              </a:extLst>
            </p:cNvPr>
            <p:cNvSpPr/>
            <p:nvPr/>
          </p:nvSpPr>
          <p:spPr>
            <a:xfrm>
              <a:off x="3479269" y="5222153"/>
              <a:ext cx="1375959" cy="312087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saved r5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FA71BE19-CE40-F20F-CD66-A78BBB1B5CF2}"/>
                </a:ext>
              </a:extLst>
            </p:cNvPr>
            <p:cNvSpPr/>
            <p:nvPr/>
          </p:nvSpPr>
          <p:spPr>
            <a:xfrm>
              <a:off x="3481106" y="5550450"/>
              <a:ext cx="1375959" cy="312087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saved r4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C9DF6AE5-0848-78C0-71D5-2ABF26C23C0E}"/>
                </a:ext>
              </a:extLst>
            </p:cNvPr>
            <p:cNvSpPr/>
            <p:nvPr/>
          </p:nvSpPr>
          <p:spPr>
            <a:xfrm>
              <a:off x="3190797" y="3389649"/>
              <a:ext cx="2204450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after</a:t>
              </a:r>
            </a:p>
            <a:p>
              <a:pPr algn="ctr"/>
              <a:r>
                <a:rPr lang="en-US" sz="16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push {r4,r5,fp,lr}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6664CEC0-28D8-8F1F-C392-FC1E4CA48938}"/>
              </a:ext>
            </a:extLst>
          </p:cNvPr>
          <p:cNvGrpSpPr/>
          <p:nvPr/>
        </p:nvGrpSpPr>
        <p:grpSpPr>
          <a:xfrm>
            <a:off x="1817683" y="1381531"/>
            <a:ext cx="830953" cy="369332"/>
            <a:chOff x="1653962" y="2057134"/>
            <a:chExt cx="830953" cy="369332"/>
          </a:xfrm>
        </p:grpSpPr>
        <p:sp>
          <p:nvSpPr>
            <p:cNvPr id="38" name="Left Arrow 37">
              <a:extLst>
                <a:ext uri="{FF2B5EF4-FFF2-40B4-BE49-F238E27FC236}">
                  <a16:creationId xmlns:a16="http://schemas.microsoft.com/office/drawing/2014/main" id="{D94FA425-9892-08F5-180F-D83F600532F5}"/>
                </a:ext>
              </a:extLst>
            </p:cNvPr>
            <p:cNvSpPr/>
            <p:nvPr/>
          </p:nvSpPr>
          <p:spPr>
            <a:xfrm>
              <a:off x="1653962" y="2283319"/>
              <a:ext cx="471268" cy="129632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84B40891-8173-E11C-894A-3E9DBD61289D}"/>
                </a:ext>
              </a:extLst>
            </p:cNvPr>
            <p:cNvSpPr txBox="1"/>
            <p:nvPr/>
          </p:nvSpPr>
          <p:spPr>
            <a:xfrm>
              <a:off x="2107889" y="2057134"/>
              <a:ext cx="3770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fp</a:t>
              </a:r>
              <a:endParaRPr lang="en-US" dirty="0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2F96A93E-B7BD-751B-AC16-BBA9A822A85D}"/>
              </a:ext>
            </a:extLst>
          </p:cNvPr>
          <p:cNvGrpSpPr/>
          <p:nvPr/>
        </p:nvGrpSpPr>
        <p:grpSpPr>
          <a:xfrm>
            <a:off x="6530162" y="445581"/>
            <a:ext cx="5214296" cy="4018043"/>
            <a:chOff x="6530162" y="445581"/>
            <a:chExt cx="5214296" cy="4018043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D672F901-1301-73CB-038B-A58BBDB9476A}"/>
                </a:ext>
              </a:extLst>
            </p:cNvPr>
            <p:cNvSpPr/>
            <p:nvPr/>
          </p:nvSpPr>
          <p:spPr>
            <a:xfrm>
              <a:off x="6530162" y="445581"/>
              <a:ext cx="5214296" cy="401804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8F63694C-1AAC-A083-9627-0095BF7DEDE5}"/>
                </a:ext>
              </a:extLst>
            </p:cNvPr>
            <p:cNvGrpSpPr/>
            <p:nvPr/>
          </p:nvGrpSpPr>
          <p:grpSpPr>
            <a:xfrm>
              <a:off x="8126694" y="456568"/>
              <a:ext cx="3321982" cy="4007056"/>
              <a:chOff x="8571815" y="2957755"/>
              <a:chExt cx="3321982" cy="4007056"/>
            </a:xfrm>
          </p:grpSpPr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9673DCE1-9568-350E-307F-70E73A267E7A}"/>
                  </a:ext>
                </a:extLst>
              </p:cNvPr>
              <p:cNvSpPr/>
              <p:nvPr/>
            </p:nvSpPr>
            <p:spPr>
              <a:xfrm>
                <a:off x="9321738" y="4202961"/>
                <a:ext cx="1375959" cy="312087"/>
              </a:xfrm>
              <a:prstGeom prst="rect">
                <a:avLst/>
              </a:prstGeom>
              <a:solidFill>
                <a:srgbClr val="F37440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callers </a:t>
                </a:r>
                <a:r>
                  <a:rPr lang="en-US" dirty="0" err="1"/>
                  <a:t>fp</a:t>
                </a:r>
                <a:endParaRPr lang="en-US" dirty="0"/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21E4355-B918-469C-DD9E-253D29124A7C}"/>
                  </a:ext>
                </a:extLst>
              </p:cNvPr>
              <p:cNvSpPr txBox="1"/>
              <p:nvPr/>
            </p:nvSpPr>
            <p:spPr>
              <a:xfrm>
                <a:off x="9266136" y="6595479"/>
                <a:ext cx="14285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low memory</a:t>
                </a:r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4BD4FD4B-CAB9-57B9-E34A-92B44DAA51F7}"/>
                  </a:ext>
                </a:extLst>
              </p:cNvPr>
              <p:cNvSpPr/>
              <p:nvPr/>
            </p:nvSpPr>
            <p:spPr>
              <a:xfrm>
                <a:off x="9319761" y="3884219"/>
                <a:ext cx="1375959" cy="312087"/>
              </a:xfrm>
              <a:prstGeom prst="rect">
                <a:avLst/>
              </a:prstGeom>
              <a:solidFill>
                <a:srgbClr val="F37440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/>
                  <a:t>lr</a:t>
                </a:r>
                <a:r>
                  <a:rPr lang="en-US" dirty="0"/>
                  <a:t> to caller</a:t>
                </a:r>
              </a:p>
            </p:txBody>
          </p:sp>
          <p:sp>
            <p:nvSpPr>
              <p:cNvPr id="44" name="Left Arrow 43">
                <a:extLst>
                  <a:ext uri="{FF2B5EF4-FFF2-40B4-BE49-F238E27FC236}">
                    <a16:creationId xmlns:a16="http://schemas.microsoft.com/office/drawing/2014/main" id="{7F9D75A3-E1CC-4073-B0DE-44E16C29A4AE}"/>
                  </a:ext>
                </a:extLst>
              </p:cNvPr>
              <p:cNvSpPr/>
              <p:nvPr/>
            </p:nvSpPr>
            <p:spPr>
              <a:xfrm>
                <a:off x="10833815" y="6527375"/>
                <a:ext cx="471268" cy="129632"/>
              </a:xfrm>
              <a:prstGeom prst="lef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1EBFC3DE-6E4F-B4DC-6BD5-A36CA32C9DC7}"/>
                  </a:ext>
                </a:extLst>
              </p:cNvPr>
              <p:cNvSpPr txBox="1"/>
              <p:nvPr/>
            </p:nvSpPr>
            <p:spPr>
              <a:xfrm>
                <a:off x="11287742" y="6301190"/>
                <a:ext cx="4283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err="1"/>
                  <a:t>sp</a:t>
                </a:r>
                <a:endParaRPr lang="en-US" dirty="0"/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942C6CC5-E22B-59F2-CAFA-458759B4CBCB}"/>
                  </a:ext>
                </a:extLst>
              </p:cNvPr>
              <p:cNvSpPr/>
              <p:nvPr/>
            </p:nvSpPr>
            <p:spPr>
              <a:xfrm>
                <a:off x="9318773" y="5765781"/>
                <a:ext cx="1375959" cy="847498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Local Variables</a:t>
                </a:r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7F378CFD-300E-6464-BC29-E180653EBE87}"/>
                  </a:ext>
                </a:extLst>
              </p:cNvPr>
              <p:cNvSpPr/>
              <p:nvPr/>
            </p:nvSpPr>
            <p:spPr>
              <a:xfrm>
                <a:off x="8571815" y="2957755"/>
                <a:ext cx="3214341" cy="8309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accent6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If you do not move </a:t>
                </a:r>
                <a:r>
                  <a:rPr lang="en-US" sz="1600" dirty="0" err="1">
                    <a:solidFill>
                      <a:schemeClr val="accent6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sp</a:t>
                </a:r>
                <a:r>
                  <a:rPr lang="en-US" sz="1600" dirty="0">
                    <a:solidFill>
                      <a:schemeClr val="accent6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 back!</a:t>
                </a:r>
              </a:p>
              <a:p>
                <a:pPr algn="ctr"/>
                <a:r>
                  <a:rPr lang="en-US" sz="1600" dirty="0">
                    <a:solidFill>
                      <a:schemeClr val="accent6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You get a total mess</a:t>
                </a:r>
              </a:p>
              <a:p>
                <a:pPr algn="ctr"/>
                <a:r>
                  <a:rPr lang="en-US" sz="1600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pop {r4, r5, </a:t>
                </a:r>
                <a:r>
                  <a:rPr lang="en-US" sz="1600" dirty="0" err="1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fp</a:t>
                </a:r>
                <a:r>
                  <a:rPr lang="en-US" sz="1600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, </a:t>
                </a:r>
                <a:r>
                  <a:rPr lang="en-US" sz="1600" dirty="0" err="1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lr</a:t>
                </a:r>
                <a:r>
                  <a:rPr lang="en-US" sz="1600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)</a:t>
                </a:r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9BBDDA14-894A-77BB-C93E-59FDE181D6C4}"/>
                  </a:ext>
                </a:extLst>
              </p:cNvPr>
              <p:cNvSpPr/>
              <p:nvPr/>
            </p:nvSpPr>
            <p:spPr>
              <a:xfrm>
                <a:off x="9318774" y="4509127"/>
                <a:ext cx="1375959" cy="312087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saved </a:t>
                </a:r>
                <a:r>
                  <a:rPr lang="en-US" dirty="0" err="1"/>
                  <a:t>lr</a:t>
                </a:r>
                <a:endParaRPr lang="en-US" dirty="0"/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AE67E1B0-00AA-7795-52CC-23DF5FCF69F7}"/>
                  </a:ext>
                </a:extLst>
              </p:cNvPr>
              <p:cNvSpPr/>
              <p:nvPr/>
            </p:nvSpPr>
            <p:spPr>
              <a:xfrm>
                <a:off x="9320611" y="4837424"/>
                <a:ext cx="1375959" cy="312087"/>
              </a:xfrm>
              <a:prstGeom prst="rect">
                <a:avLst/>
              </a:prstGeom>
              <a:solidFill>
                <a:srgbClr val="0070C0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callers </a:t>
                </a:r>
                <a:r>
                  <a:rPr lang="en-US" dirty="0" err="1"/>
                  <a:t>fp</a:t>
                </a:r>
                <a:endParaRPr lang="en-US" dirty="0"/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25A6DE6A-201E-F08B-2A2D-A2CAC2A4A2B9}"/>
                  </a:ext>
                </a:extLst>
              </p:cNvPr>
              <p:cNvSpPr/>
              <p:nvPr/>
            </p:nvSpPr>
            <p:spPr>
              <a:xfrm>
                <a:off x="9318773" y="5139885"/>
                <a:ext cx="1375959" cy="312087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saved r5</a:t>
                </a:r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2CF4931F-2707-F02B-0EFA-6746906CBD83}"/>
                  </a:ext>
                </a:extLst>
              </p:cNvPr>
              <p:cNvSpPr/>
              <p:nvPr/>
            </p:nvSpPr>
            <p:spPr>
              <a:xfrm>
                <a:off x="9320610" y="5468182"/>
                <a:ext cx="1375959" cy="312087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saved r4</a:t>
                </a:r>
              </a:p>
            </p:txBody>
          </p:sp>
          <p:sp>
            <p:nvSpPr>
              <p:cNvPr id="52" name="Right Brace 51">
                <a:extLst>
                  <a:ext uri="{FF2B5EF4-FFF2-40B4-BE49-F238E27FC236}">
                    <a16:creationId xmlns:a16="http://schemas.microsoft.com/office/drawing/2014/main" id="{F6030F3F-FD2E-7DCB-F494-9AA8912A9820}"/>
                  </a:ext>
                </a:extLst>
              </p:cNvPr>
              <p:cNvSpPr/>
              <p:nvPr/>
            </p:nvSpPr>
            <p:spPr>
              <a:xfrm>
                <a:off x="10670176" y="5815994"/>
                <a:ext cx="410836" cy="779485"/>
              </a:xfrm>
              <a:prstGeom prst="rightBrace">
                <a:avLst/>
              </a:prstGeom>
              <a:ln w="22225"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E3A5340A-8549-81C0-2079-F15A9D6BE41A}"/>
                  </a:ext>
                </a:extLst>
              </p:cNvPr>
              <p:cNvSpPr txBox="1"/>
              <p:nvPr/>
            </p:nvSpPr>
            <p:spPr>
              <a:xfrm>
                <a:off x="10984221" y="6067236"/>
                <a:ext cx="90957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FRMADD</a:t>
                </a:r>
              </a:p>
            </p:txBody>
          </p: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D4F2484F-CA3F-A2B3-7613-6AEBFA8D127F}"/>
                </a:ext>
              </a:extLst>
            </p:cNvPr>
            <p:cNvGrpSpPr/>
            <p:nvPr/>
          </p:nvGrpSpPr>
          <p:grpSpPr>
            <a:xfrm>
              <a:off x="10281151" y="1980360"/>
              <a:ext cx="830953" cy="369332"/>
              <a:chOff x="1653962" y="2057134"/>
              <a:chExt cx="830953" cy="369332"/>
            </a:xfrm>
          </p:grpSpPr>
          <p:sp>
            <p:nvSpPr>
              <p:cNvPr id="55" name="Left Arrow 54">
                <a:extLst>
                  <a:ext uri="{FF2B5EF4-FFF2-40B4-BE49-F238E27FC236}">
                    <a16:creationId xmlns:a16="http://schemas.microsoft.com/office/drawing/2014/main" id="{E5BF2912-C19A-12AC-6EB6-538169CC6291}"/>
                  </a:ext>
                </a:extLst>
              </p:cNvPr>
              <p:cNvSpPr/>
              <p:nvPr/>
            </p:nvSpPr>
            <p:spPr>
              <a:xfrm>
                <a:off x="1653962" y="2283319"/>
                <a:ext cx="471268" cy="129632"/>
              </a:xfrm>
              <a:prstGeom prst="lef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EA4017C5-C297-CE51-4CDD-0F9494EB680B}"/>
                  </a:ext>
                </a:extLst>
              </p:cNvPr>
              <p:cNvSpPr txBox="1"/>
              <p:nvPr/>
            </p:nvSpPr>
            <p:spPr>
              <a:xfrm>
                <a:off x="2107889" y="2057134"/>
                <a:ext cx="3770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err="1"/>
                  <a:t>fp</a:t>
                </a:r>
                <a:endParaRPr lang="en-US" dirty="0"/>
              </a:p>
            </p:txBody>
          </p:sp>
        </p:grpSp>
        <p:sp>
          <p:nvSpPr>
            <p:cNvPr id="57" name="Right Brace 56">
              <a:extLst>
                <a:ext uri="{FF2B5EF4-FFF2-40B4-BE49-F238E27FC236}">
                  <a16:creationId xmlns:a16="http://schemas.microsoft.com/office/drawing/2014/main" id="{E84557E0-0B73-142A-C2F9-1B5E447F45E2}"/>
                </a:ext>
              </a:extLst>
            </p:cNvPr>
            <p:cNvSpPr/>
            <p:nvPr/>
          </p:nvSpPr>
          <p:spPr>
            <a:xfrm>
              <a:off x="10240979" y="2320353"/>
              <a:ext cx="410836" cy="958729"/>
            </a:xfrm>
            <a:prstGeom prst="rightBrace">
              <a:avLst/>
            </a:prstGeom>
            <a:ln w="2222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DA41BA02-D21E-561A-98AA-F317FA25E219}"/>
                </a:ext>
              </a:extLst>
            </p:cNvPr>
            <p:cNvSpPr txBox="1"/>
            <p:nvPr/>
          </p:nvSpPr>
          <p:spPr>
            <a:xfrm>
              <a:off x="10555024" y="2571595"/>
              <a:ext cx="9095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FP_OFF</a:t>
              </a: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DC407995-33AF-E9E3-AFDB-3266E692C760}"/>
                </a:ext>
              </a:extLst>
            </p:cNvPr>
            <p:cNvSpPr/>
            <p:nvPr/>
          </p:nvSpPr>
          <p:spPr>
            <a:xfrm>
              <a:off x="6887833" y="2751653"/>
              <a:ext cx="1375959" cy="312087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lr</a:t>
              </a:r>
              <a:endParaRPr lang="en-US" dirty="0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24D6AAA5-1484-311B-6513-78DC5A03C2B4}"/>
                </a:ext>
              </a:extLst>
            </p:cNvPr>
            <p:cNvSpPr/>
            <p:nvPr/>
          </p:nvSpPr>
          <p:spPr>
            <a:xfrm>
              <a:off x="6889670" y="3079950"/>
              <a:ext cx="1375959" cy="312087"/>
            </a:xfrm>
            <a:prstGeom prst="rect">
              <a:avLst/>
            </a:prstGeom>
            <a:solidFill>
              <a:srgbClr val="0070C0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fp</a:t>
              </a:r>
              <a:endParaRPr lang="en-US" dirty="0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5CC81858-1C81-5A2D-34AD-C65E2AD9C443}"/>
                </a:ext>
              </a:extLst>
            </p:cNvPr>
            <p:cNvSpPr/>
            <p:nvPr/>
          </p:nvSpPr>
          <p:spPr>
            <a:xfrm>
              <a:off x="6887832" y="3382411"/>
              <a:ext cx="1375959" cy="312087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r5</a:t>
              </a: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588E8A49-1071-685E-4CB0-3E6BE64443F6}"/>
                </a:ext>
              </a:extLst>
            </p:cNvPr>
            <p:cNvSpPr/>
            <p:nvPr/>
          </p:nvSpPr>
          <p:spPr>
            <a:xfrm>
              <a:off x="6889669" y="3710708"/>
              <a:ext cx="1375959" cy="312087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r4</a:t>
              </a:r>
            </a:p>
          </p:txBody>
        </p:sp>
        <p:sp>
          <p:nvSpPr>
            <p:cNvPr id="71" name="Left Arrow 70">
              <a:extLst>
                <a:ext uri="{FF2B5EF4-FFF2-40B4-BE49-F238E27FC236}">
                  <a16:creationId xmlns:a16="http://schemas.microsoft.com/office/drawing/2014/main" id="{618AF5A5-3C42-82A3-AA4B-2E2FBC4ABF26}"/>
                </a:ext>
              </a:extLst>
            </p:cNvPr>
            <p:cNvSpPr/>
            <p:nvPr/>
          </p:nvSpPr>
          <p:spPr>
            <a:xfrm>
              <a:off x="8313863" y="3866752"/>
              <a:ext cx="471268" cy="129632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Left Arrow 71">
              <a:extLst>
                <a:ext uri="{FF2B5EF4-FFF2-40B4-BE49-F238E27FC236}">
                  <a16:creationId xmlns:a16="http://schemas.microsoft.com/office/drawing/2014/main" id="{231B32C9-1B1C-2CE0-C1D1-46C35458B3C4}"/>
                </a:ext>
              </a:extLst>
            </p:cNvPr>
            <p:cNvSpPr/>
            <p:nvPr/>
          </p:nvSpPr>
          <p:spPr>
            <a:xfrm>
              <a:off x="8334138" y="3437723"/>
              <a:ext cx="471268" cy="129632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Left Arrow 72">
              <a:extLst>
                <a:ext uri="{FF2B5EF4-FFF2-40B4-BE49-F238E27FC236}">
                  <a16:creationId xmlns:a16="http://schemas.microsoft.com/office/drawing/2014/main" id="{25EDA635-DD22-EB60-0F37-6F7381428CCE}"/>
                </a:ext>
              </a:extLst>
            </p:cNvPr>
            <p:cNvSpPr/>
            <p:nvPr/>
          </p:nvSpPr>
          <p:spPr>
            <a:xfrm>
              <a:off x="8283967" y="3093577"/>
              <a:ext cx="471268" cy="129632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Left Arrow 73">
              <a:extLst>
                <a:ext uri="{FF2B5EF4-FFF2-40B4-BE49-F238E27FC236}">
                  <a16:creationId xmlns:a16="http://schemas.microsoft.com/office/drawing/2014/main" id="{B5C2DC6E-BA2B-6B1B-41AA-8ED9570C25C2}"/>
                </a:ext>
              </a:extLst>
            </p:cNvPr>
            <p:cNvSpPr/>
            <p:nvPr/>
          </p:nvSpPr>
          <p:spPr>
            <a:xfrm>
              <a:off x="8349747" y="2814247"/>
              <a:ext cx="471268" cy="129632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7A1B55A-0C7E-D45D-B295-3D71B6F1AEFE}"/>
                </a:ext>
              </a:extLst>
            </p:cNvPr>
            <p:cNvSpPr txBox="1"/>
            <p:nvPr/>
          </p:nvSpPr>
          <p:spPr>
            <a:xfrm>
              <a:off x="6680276" y="2263568"/>
              <a:ext cx="16209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CPU registers</a:t>
              </a:r>
            </a:p>
          </p:txBody>
        </p:sp>
      </p:grpSp>
      <p:sp>
        <p:nvSpPr>
          <p:cNvPr id="66" name="Rounded Rectangle 65">
            <a:extLst>
              <a:ext uri="{FF2B5EF4-FFF2-40B4-BE49-F238E27FC236}">
                <a16:creationId xmlns:a16="http://schemas.microsoft.com/office/drawing/2014/main" id="{98F9CCE4-20E8-C244-ED88-04EEF76C2979}"/>
              </a:ext>
            </a:extLst>
          </p:cNvPr>
          <p:cNvSpPr/>
          <p:nvPr/>
        </p:nvSpPr>
        <p:spPr bwMode="auto">
          <a:xfrm>
            <a:off x="1446757" y="5628386"/>
            <a:ext cx="9988736" cy="950119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FF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sub     </a:t>
            </a:r>
            <a:r>
              <a:rPr lang="en-US" dirty="0" err="1">
                <a:solidFill>
                  <a:srgbClr val="FF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</a:t>
            </a:r>
            <a:r>
              <a:rPr lang="en-US" dirty="0">
                <a:solidFill>
                  <a:srgbClr val="FF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FF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dirty="0">
                <a:solidFill>
                  <a:srgbClr val="FF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FP_OFF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	     </a:t>
            </a:r>
            <a:r>
              <a:rPr lang="en-US" dirty="0">
                <a:solidFill>
                  <a:srgbClr val="2C895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2C895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deallocate local variables by moving </a:t>
            </a:r>
            <a:r>
              <a:rPr lang="en-US" dirty="0" err="1">
                <a:solidFill>
                  <a:srgbClr val="2C895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</a:t>
            </a:r>
            <a:endParaRPr lang="en-US" dirty="0">
              <a:solidFill>
                <a:srgbClr val="2C895B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pop     {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lr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		     </a:t>
            </a:r>
            <a:r>
              <a:rPr lang="en-US" dirty="0">
                <a:solidFill>
                  <a:srgbClr val="2C895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2C895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pop (restore) </a:t>
            </a:r>
            <a:r>
              <a:rPr lang="en-US" dirty="0" err="1">
                <a:solidFill>
                  <a:srgbClr val="2C895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dirty="0">
                <a:solidFill>
                  <a:srgbClr val="2C895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and </a:t>
            </a:r>
            <a:r>
              <a:rPr lang="en-US" dirty="0" err="1">
                <a:solidFill>
                  <a:srgbClr val="2C895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lr</a:t>
            </a:r>
            <a:r>
              <a:rPr lang="en-US" dirty="0">
                <a:solidFill>
                  <a:srgbClr val="2C895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from stack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bx      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lr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			</a:t>
            </a:r>
            <a:r>
              <a:rPr lang="en-US" dirty="0">
                <a:solidFill>
                  <a:srgbClr val="2C895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// return to caller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D658B5C0-E077-5412-E62A-133BDB33427A}"/>
              </a:ext>
            </a:extLst>
          </p:cNvPr>
          <p:cNvSpPr txBox="1"/>
          <p:nvPr/>
        </p:nvSpPr>
        <p:spPr>
          <a:xfrm>
            <a:off x="754285" y="5846237"/>
            <a:ext cx="1060850" cy="523220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function Epilogue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D52C0C69-1CDC-574F-B3CF-1AAC68C66B11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895641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/>
    </p:bld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Rectangle 81">
            <a:extLst>
              <a:ext uri="{FF2B5EF4-FFF2-40B4-BE49-F238E27FC236}">
                <a16:creationId xmlns:a16="http://schemas.microsoft.com/office/drawing/2014/main" id="{AA2D2F57-F59F-7248-AF29-E4AF03B13CF6}"/>
              </a:ext>
            </a:extLst>
          </p:cNvPr>
          <p:cNvSpPr/>
          <p:nvPr/>
        </p:nvSpPr>
        <p:spPr>
          <a:xfrm>
            <a:off x="8546351" y="473606"/>
            <a:ext cx="3000668" cy="40771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53CA8A-812E-8B45-8BAE-0A516715F3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93" y="146838"/>
            <a:ext cx="11701305" cy="419865"/>
          </a:xfrm>
        </p:spPr>
        <p:txBody>
          <a:bodyPr/>
          <a:lstStyle/>
          <a:p>
            <a:r>
              <a:rPr lang="en-US" sz="2800" dirty="0"/>
              <a:t>Function Epilogue: Deallocating the Stack Frame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602D8FD-0EE9-FB42-ADDD-481D371AFD00}"/>
              </a:ext>
            </a:extLst>
          </p:cNvPr>
          <p:cNvGrpSpPr/>
          <p:nvPr/>
        </p:nvGrpSpPr>
        <p:grpSpPr>
          <a:xfrm>
            <a:off x="8641838" y="452403"/>
            <a:ext cx="3151780" cy="4048626"/>
            <a:chOff x="9072186" y="3091342"/>
            <a:chExt cx="3151780" cy="4048626"/>
          </a:xfrm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CAD9EAF7-AA97-0D4F-B156-60FAA4607272}"/>
                </a:ext>
              </a:extLst>
            </p:cNvPr>
            <p:cNvSpPr/>
            <p:nvPr/>
          </p:nvSpPr>
          <p:spPr>
            <a:xfrm>
              <a:off x="9321738" y="4202961"/>
              <a:ext cx="1375959" cy="312087"/>
            </a:xfrm>
            <a:prstGeom prst="rect">
              <a:avLst/>
            </a:prstGeom>
            <a:solidFill>
              <a:srgbClr val="F37440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callers </a:t>
              </a:r>
              <a:r>
                <a:rPr lang="en-US" dirty="0" err="1"/>
                <a:t>fp</a:t>
              </a:r>
              <a:endParaRPr lang="en-US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9D15A65-58F2-0047-8D81-A5B36BB26ECB}"/>
                </a:ext>
              </a:extLst>
            </p:cNvPr>
            <p:cNvSpPr txBox="1"/>
            <p:nvPr/>
          </p:nvSpPr>
          <p:spPr>
            <a:xfrm>
              <a:off x="9248497" y="6770636"/>
              <a:ext cx="14285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low memory</a:t>
              </a: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46EACBC8-8FD3-A843-B872-DD9DF127CA70}"/>
                </a:ext>
              </a:extLst>
            </p:cNvPr>
            <p:cNvSpPr/>
            <p:nvPr/>
          </p:nvSpPr>
          <p:spPr>
            <a:xfrm>
              <a:off x="9319761" y="3884219"/>
              <a:ext cx="1375959" cy="312087"/>
            </a:xfrm>
            <a:prstGeom prst="rect">
              <a:avLst/>
            </a:prstGeom>
            <a:solidFill>
              <a:srgbClr val="F37440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lr</a:t>
              </a:r>
              <a:r>
                <a:rPr lang="en-US" dirty="0"/>
                <a:t> to caller</a:t>
              </a:r>
            </a:p>
          </p:txBody>
        </p:sp>
        <p:sp>
          <p:nvSpPr>
            <p:cNvPr id="69" name="Left Arrow 68">
              <a:extLst>
                <a:ext uri="{FF2B5EF4-FFF2-40B4-BE49-F238E27FC236}">
                  <a16:creationId xmlns:a16="http://schemas.microsoft.com/office/drawing/2014/main" id="{F6449024-97A7-154C-9E45-9FC9F2A209BB}"/>
                </a:ext>
              </a:extLst>
            </p:cNvPr>
            <p:cNvSpPr/>
            <p:nvPr/>
          </p:nvSpPr>
          <p:spPr>
            <a:xfrm>
              <a:off x="10695720" y="4376849"/>
              <a:ext cx="471268" cy="129632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854769E5-47A8-7C40-854C-A070552DDB25}"/>
                </a:ext>
              </a:extLst>
            </p:cNvPr>
            <p:cNvSpPr txBox="1"/>
            <p:nvPr/>
          </p:nvSpPr>
          <p:spPr>
            <a:xfrm>
              <a:off x="11149647" y="4150664"/>
              <a:ext cx="4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sp</a:t>
              </a:r>
              <a:endParaRPr lang="en-US" dirty="0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27C883B0-5FC4-F14E-A441-382BDC04B3E9}"/>
                </a:ext>
              </a:extLst>
            </p:cNvPr>
            <p:cNvSpPr/>
            <p:nvPr/>
          </p:nvSpPr>
          <p:spPr>
            <a:xfrm>
              <a:off x="9318773" y="5765781"/>
              <a:ext cx="1375959" cy="1064839"/>
            </a:xfrm>
            <a:prstGeom prst="rect">
              <a:avLst/>
            </a:prstGeom>
            <a:pattFill prst="pct50">
              <a:fgClr>
                <a:schemeClr val="accent4">
                  <a:lumMod val="75000"/>
                </a:schemeClr>
              </a:fgClr>
              <a:bgClr>
                <a:schemeClr val="bg1"/>
              </a:bgClr>
            </a:patt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>
                      <a:lumMod val="50000"/>
                    </a:schemeClr>
                  </a:solidFill>
                </a:rPr>
                <a:t>Local Variables</a:t>
              </a: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1CC7DEC7-915A-1B4B-932C-D329BE90AE3A}"/>
                </a:ext>
              </a:extLst>
            </p:cNvPr>
            <p:cNvSpPr/>
            <p:nvPr/>
          </p:nvSpPr>
          <p:spPr>
            <a:xfrm>
              <a:off x="9072186" y="3091342"/>
              <a:ext cx="2653290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At function exit after</a:t>
              </a:r>
            </a:p>
            <a:p>
              <a:pPr algn="ctr"/>
              <a:r>
                <a:rPr lang="en-US" sz="16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pop {r4,r5,fp,lr}</a:t>
              </a: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6A47B5DD-1D87-FF47-896D-500EE4525C1E}"/>
                </a:ext>
              </a:extLst>
            </p:cNvPr>
            <p:cNvSpPr/>
            <p:nvPr/>
          </p:nvSpPr>
          <p:spPr>
            <a:xfrm>
              <a:off x="9318774" y="4509127"/>
              <a:ext cx="1375959" cy="312087"/>
            </a:xfrm>
            <a:prstGeom prst="rect">
              <a:avLst/>
            </a:prstGeom>
            <a:pattFill prst="pct50">
              <a:fgClr>
                <a:schemeClr val="accent3"/>
              </a:fgClr>
              <a:bgClr>
                <a:schemeClr val="bg1"/>
              </a:bgClr>
            </a:patt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>
                      <a:lumMod val="50000"/>
                    </a:schemeClr>
                  </a:solidFill>
                </a:rPr>
                <a:t>saved </a:t>
              </a:r>
              <a:r>
                <a:rPr lang="en-US" dirty="0" err="1">
                  <a:solidFill>
                    <a:schemeClr val="bg1">
                      <a:lumMod val="50000"/>
                    </a:schemeClr>
                  </a:solidFill>
                </a:rPr>
                <a:t>lr</a:t>
              </a:r>
              <a:endParaRPr lang="en-US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E36F1238-EFD9-DD4A-AD0E-15A5624CA102}"/>
                </a:ext>
              </a:extLst>
            </p:cNvPr>
            <p:cNvSpPr/>
            <p:nvPr/>
          </p:nvSpPr>
          <p:spPr>
            <a:xfrm>
              <a:off x="9320611" y="4837424"/>
              <a:ext cx="1375959" cy="312087"/>
            </a:xfrm>
            <a:prstGeom prst="rect">
              <a:avLst/>
            </a:prstGeom>
            <a:pattFill prst="pct50">
              <a:fgClr>
                <a:srgbClr val="0070C0"/>
              </a:fgClr>
              <a:bgClr>
                <a:schemeClr val="bg1"/>
              </a:bgClr>
            </a:patt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>
                      <a:lumMod val="50000"/>
                    </a:schemeClr>
                  </a:solidFill>
                </a:rPr>
                <a:t>callers </a:t>
              </a:r>
              <a:r>
                <a:rPr lang="en-US" dirty="0" err="1">
                  <a:solidFill>
                    <a:schemeClr val="bg1">
                      <a:lumMod val="50000"/>
                    </a:schemeClr>
                  </a:solidFill>
                </a:rPr>
                <a:t>fp</a:t>
              </a:r>
              <a:endParaRPr lang="en-US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1D307D4F-6A84-764D-A925-E185F39C3F43}"/>
                </a:ext>
              </a:extLst>
            </p:cNvPr>
            <p:cNvSpPr/>
            <p:nvPr/>
          </p:nvSpPr>
          <p:spPr>
            <a:xfrm>
              <a:off x="9318773" y="5139885"/>
              <a:ext cx="1375959" cy="312087"/>
            </a:xfrm>
            <a:prstGeom prst="rect">
              <a:avLst/>
            </a:prstGeom>
            <a:pattFill prst="pct50">
              <a:fgClr>
                <a:schemeClr val="accent3"/>
              </a:fgClr>
              <a:bgClr>
                <a:schemeClr val="bg1"/>
              </a:bgClr>
            </a:patt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>
                      <a:lumMod val="50000"/>
                    </a:schemeClr>
                  </a:solidFill>
                </a:rPr>
                <a:t>saved r5</a:t>
              </a: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B83099D8-D11B-3C42-8525-20604481CB33}"/>
                </a:ext>
              </a:extLst>
            </p:cNvPr>
            <p:cNvSpPr/>
            <p:nvPr/>
          </p:nvSpPr>
          <p:spPr>
            <a:xfrm>
              <a:off x="9320610" y="5468182"/>
              <a:ext cx="1375959" cy="312087"/>
            </a:xfrm>
            <a:prstGeom prst="rect">
              <a:avLst/>
            </a:prstGeom>
            <a:pattFill prst="pct50">
              <a:fgClr>
                <a:schemeClr val="accent3"/>
              </a:fgClr>
              <a:bgClr>
                <a:schemeClr val="bg1"/>
              </a:bgClr>
            </a:patt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>
                      <a:lumMod val="50000"/>
                    </a:schemeClr>
                  </a:solidFill>
                </a:rPr>
                <a:t>saved r4</a:t>
              </a:r>
            </a:p>
          </p:txBody>
        </p:sp>
        <p:sp>
          <p:nvSpPr>
            <p:cNvPr id="79" name="Right Brace 78">
              <a:extLst>
                <a:ext uri="{FF2B5EF4-FFF2-40B4-BE49-F238E27FC236}">
                  <a16:creationId xmlns:a16="http://schemas.microsoft.com/office/drawing/2014/main" id="{0E26A5FF-450B-3943-BD72-D12E59911A76}"/>
                </a:ext>
              </a:extLst>
            </p:cNvPr>
            <p:cNvSpPr/>
            <p:nvPr/>
          </p:nvSpPr>
          <p:spPr>
            <a:xfrm>
              <a:off x="10694732" y="4526212"/>
              <a:ext cx="410836" cy="2284903"/>
            </a:xfrm>
            <a:prstGeom prst="rightBrace">
              <a:avLst/>
            </a:prstGeom>
            <a:ln w="2222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66196B34-12FF-754F-BD25-B9B3200E3E7B}"/>
                </a:ext>
              </a:extLst>
            </p:cNvPr>
            <p:cNvSpPr txBox="1"/>
            <p:nvPr/>
          </p:nvSpPr>
          <p:spPr>
            <a:xfrm>
              <a:off x="11042494" y="5077032"/>
              <a:ext cx="1181472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F3753F"/>
                  </a:solidFill>
                </a:rPr>
                <a:t>Deallocated</a:t>
              </a:r>
            </a:p>
            <a:p>
              <a:r>
                <a:rPr lang="en-US" sz="1400" dirty="0">
                  <a:solidFill>
                    <a:srgbClr val="F3753F"/>
                  </a:solidFill>
                </a:rPr>
                <a:t>Eligible for reuse </a:t>
              </a:r>
              <a:endParaRPr lang="en-US" sz="1400" dirty="0"/>
            </a:p>
            <a:p>
              <a:r>
                <a:rPr lang="en-US" sz="1400" dirty="0">
                  <a:solidFill>
                    <a:schemeClr val="accent3"/>
                  </a:solidFill>
                </a:rPr>
                <a:t>out of scope</a:t>
              </a:r>
            </a:p>
          </p:txBody>
        </p:sp>
      </p:grpSp>
      <p:sp>
        <p:nvSpPr>
          <p:cNvPr id="90" name="TextBox 89">
            <a:extLst>
              <a:ext uri="{FF2B5EF4-FFF2-40B4-BE49-F238E27FC236}">
                <a16:creationId xmlns:a16="http://schemas.microsoft.com/office/drawing/2014/main" id="{38CFE86A-6332-269C-24FA-7D718B2D0A50}"/>
              </a:ext>
            </a:extLst>
          </p:cNvPr>
          <p:cNvSpPr txBox="1"/>
          <p:nvPr/>
        </p:nvSpPr>
        <p:spPr>
          <a:xfrm>
            <a:off x="7731478" y="4719394"/>
            <a:ext cx="3952356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 pop</a:t>
            </a:r>
            <a:r>
              <a:rPr lang="en-US" dirty="0">
                <a:solidFill>
                  <a:schemeClr val="tx2"/>
                </a:solidFill>
              </a:rPr>
              <a:t> to restore the registers to the values they had at function entry</a:t>
            </a:r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C20407EE-E623-E3AE-1ABE-0310031151CD}"/>
              </a:ext>
            </a:extLst>
          </p:cNvPr>
          <p:cNvGrpSpPr/>
          <p:nvPr/>
        </p:nvGrpSpPr>
        <p:grpSpPr>
          <a:xfrm>
            <a:off x="10301845" y="1159526"/>
            <a:ext cx="830953" cy="369332"/>
            <a:chOff x="1653962" y="2057134"/>
            <a:chExt cx="830953" cy="369332"/>
          </a:xfrm>
        </p:grpSpPr>
        <p:sp>
          <p:nvSpPr>
            <p:cNvPr id="92" name="Left Arrow 91">
              <a:extLst>
                <a:ext uri="{FF2B5EF4-FFF2-40B4-BE49-F238E27FC236}">
                  <a16:creationId xmlns:a16="http://schemas.microsoft.com/office/drawing/2014/main" id="{7181C0CA-13DE-ADE8-D448-4182F6E45394}"/>
                </a:ext>
              </a:extLst>
            </p:cNvPr>
            <p:cNvSpPr/>
            <p:nvPr/>
          </p:nvSpPr>
          <p:spPr>
            <a:xfrm>
              <a:off x="1653962" y="2283319"/>
              <a:ext cx="471268" cy="129632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62D44D3A-B193-8CE6-16CE-E9FC0D95453B}"/>
                </a:ext>
              </a:extLst>
            </p:cNvPr>
            <p:cNvSpPr txBox="1"/>
            <p:nvPr/>
          </p:nvSpPr>
          <p:spPr>
            <a:xfrm>
              <a:off x="2107889" y="2057134"/>
              <a:ext cx="3770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fp</a:t>
              </a:r>
              <a:endParaRPr lang="en-US" dirty="0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3AE3697D-4FB8-1574-CF70-8C40D53F61D4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A3A93CE-9D95-D9BF-3374-218F753A739E}"/>
              </a:ext>
            </a:extLst>
          </p:cNvPr>
          <p:cNvGrpSpPr/>
          <p:nvPr/>
        </p:nvGrpSpPr>
        <p:grpSpPr>
          <a:xfrm>
            <a:off x="7663835" y="1245280"/>
            <a:ext cx="1154314" cy="622262"/>
            <a:chOff x="2539035" y="3281417"/>
            <a:chExt cx="1154314" cy="62226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D0CF3FF-1DD8-7B78-FFD1-792DFB13BC85}"/>
                </a:ext>
              </a:extLst>
            </p:cNvPr>
            <p:cNvSpPr txBox="1"/>
            <p:nvPr/>
          </p:nvSpPr>
          <p:spPr>
            <a:xfrm>
              <a:off x="2539035" y="3363171"/>
              <a:ext cx="739647" cy="52322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 Stack Frame</a:t>
              </a:r>
            </a:p>
          </p:txBody>
        </p:sp>
        <p:sp>
          <p:nvSpPr>
            <p:cNvPr id="17" name="Right Brace 16">
              <a:extLst>
                <a:ext uri="{FF2B5EF4-FFF2-40B4-BE49-F238E27FC236}">
                  <a16:creationId xmlns:a16="http://schemas.microsoft.com/office/drawing/2014/main" id="{FFEEEF47-866F-47F4-7EC8-CC69D1BDE6E4}"/>
                </a:ext>
              </a:extLst>
            </p:cNvPr>
            <p:cNvSpPr/>
            <p:nvPr/>
          </p:nvSpPr>
          <p:spPr>
            <a:xfrm rot="10800000">
              <a:off x="3267181" y="3281417"/>
              <a:ext cx="426168" cy="622262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776949D-762B-C4B9-F81A-9786BE5D1539}"/>
              </a:ext>
            </a:extLst>
          </p:cNvPr>
          <p:cNvGrpSpPr/>
          <p:nvPr/>
        </p:nvGrpSpPr>
        <p:grpSpPr>
          <a:xfrm>
            <a:off x="248883" y="616304"/>
            <a:ext cx="6884290" cy="5003245"/>
            <a:chOff x="5045359" y="410682"/>
            <a:chExt cx="6884290" cy="5003245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39FCB2E-FF17-4189-8821-AC2185D1D051}"/>
                </a:ext>
              </a:extLst>
            </p:cNvPr>
            <p:cNvSpPr/>
            <p:nvPr/>
          </p:nvSpPr>
          <p:spPr>
            <a:xfrm>
              <a:off x="6888027" y="749130"/>
              <a:ext cx="3345716" cy="395308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DB9CA8A5-8ABF-B806-4399-924AD5B5B145}"/>
                </a:ext>
              </a:extLst>
            </p:cNvPr>
            <p:cNvGrpSpPr/>
            <p:nvPr/>
          </p:nvGrpSpPr>
          <p:grpSpPr>
            <a:xfrm>
              <a:off x="6822596" y="729353"/>
              <a:ext cx="3214341" cy="4014250"/>
              <a:chOff x="8909479" y="2950561"/>
              <a:chExt cx="3214341" cy="4014250"/>
            </a:xfrm>
          </p:grpSpPr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4E5F7DF8-D972-62D6-57D3-D3403494A4D9}"/>
                  </a:ext>
                </a:extLst>
              </p:cNvPr>
              <p:cNvSpPr/>
              <p:nvPr/>
            </p:nvSpPr>
            <p:spPr>
              <a:xfrm>
                <a:off x="9321738" y="4202961"/>
                <a:ext cx="1375959" cy="312087"/>
              </a:xfrm>
              <a:prstGeom prst="rect">
                <a:avLst/>
              </a:prstGeom>
              <a:solidFill>
                <a:srgbClr val="F37440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callers </a:t>
                </a:r>
                <a:r>
                  <a:rPr lang="en-US" dirty="0" err="1"/>
                  <a:t>fp</a:t>
                </a:r>
                <a:endParaRPr lang="en-US" dirty="0"/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356AA57-65F0-CD8E-F274-8C6380F80DF4}"/>
                  </a:ext>
                </a:extLst>
              </p:cNvPr>
              <p:cNvSpPr txBox="1"/>
              <p:nvPr/>
            </p:nvSpPr>
            <p:spPr>
              <a:xfrm>
                <a:off x="9266136" y="6595479"/>
                <a:ext cx="14285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low memory</a:t>
                </a:r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C8339088-42EE-C56B-738A-73F410914D26}"/>
                  </a:ext>
                </a:extLst>
              </p:cNvPr>
              <p:cNvSpPr/>
              <p:nvPr/>
            </p:nvSpPr>
            <p:spPr>
              <a:xfrm>
                <a:off x="9319761" y="3884219"/>
                <a:ext cx="1375959" cy="312087"/>
              </a:xfrm>
              <a:prstGeom prst="rect">
                <a:avLst/>
              </a:prstGeom>
              <a:solidFill>
                <a:srgbClr val="F37440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/>
                  <a:t>lr</a:t>
                </a:r>
                <a:r>
                  <a:rPr lang="en-US" dirty="0"/>
                  <a:t> to caller</a:t>
                </a:r>
              </a:p>
            </p:txBody>
          </p:sp>
          <p:sp>
            <p:nvSpPr>
              <p:cNvPr id="45" name="Left Arrow 44">
                <a:extLst>
                  <a:ext uri="{FF2B5EF4-FFF2-40B4-BE49-F238E27FC236}">
                    <a16:creationId xmlns:a16="http://schemas.microsoft.com/office/drawing/2014/main" id="{D699F66E-48FE-C1B9-0D6D-4D24883A8F19}"/>
                  </a:ext>
                </a:extLst>
              </p:cNvPr>
              <p:cNvSpPr/>
              <p:nvPr/>
            </p:nvSpPr>
            <p:spPr>
              <a:xfrm>
                <a:off x="10705682" y="5739241"/>
                <a:ext cx="471268" cy="129632"/>
              </a:xfrm>
              <a:prstGeom prst="lef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70D10A8-4034-2B03-5D1F-2E80EA613F87}"/>
                  </a:ext>
                </a:extLst>
              </p:cNvPr>
              <p:cNvSpPr txBox="1"/>
              <p:nvPr/>
            </p:nvSpPr>
            <p:spPr>
              <a:xfrm>
                <a:off x="11159609" y="5513056"/>
                <a:ext cx="4283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err="1"/>
                  <a:t>sp</a:t>
                </a:r>
                <a:endParaRPr lang="en-US" dirty="0"/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C303DB39-9E92-565E-BFC5-A629B076580A}"/>
                  </a:ext>
                </a:extLst>
              </p:cNvPr>
              <p:cNvSpPr/>
              <p:nvPr/>
            </p:nvSpPr>
            <p:spPr>
              <a:xfrm>
                <a:off x="9318773" y="5765781"/>
                <a:ext cx="1375959" cy="847498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Local Variables</a:t>
                </a:r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8EE9D879-B03E-FC3A-94B9-BE80F14B157F}"/>
                  </a:ext>
                </a:extLst>
              </p:cNvPr>
              <p:cNvSpPr/>
              <p:nvPr/>
            </p:nvSpPr>
            <p:spPr>
              <a:xfrm>
                <a:off x="8909479" y="2950561"/>
                <a:ext cx="3214341" cy="8309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accent6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Deallocate Space for locals</a:t>
                </a:r>
              </a:p>
              <a:p>
                <a:pPr algn="ctr"/>
                <a:r>
                  <a:rPr lang="en-US" sz="1600" dirty="0">
                    <a:solidFill>
                      <a:schemeClr val="accent6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Put SP back so pop works</a:t>
                </a:r>
              </a:p>
              <a:p>
                <a:pPr algn="ctr"/>
                <a:r>
                  <a:rPr lang="en-US" sz="1600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sub </a:t>
                </a:r>
                <a:r>
                  <a:rPr lang="en-US" sz="1600" dirty="0" err="1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sp</a:t>
                </a:r>
                <a:r>
                  <a:rPr lang="en-US" sz="1600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, </a:t>
                </a:r>
                <a:r>
                  <a:rPr lang="en-US" sz="1600" dirty="0" err="1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fp</a:t>
                </a:r>
                <a:r>
                  <a:rPr lang="en-US" sz="1600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, FP_OFF</a:t>
                </a:r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57F8F3B8-4C88-A441-9542-E50D1D0846D9}"/>
                  </a:ext>
                </a:extLst>
              </p:cNvPr>
              <p:cNvSpPr/>
              <p:nvPr/>
            </p:nvSpPr>
            <p:spPr>
              <a:xfrm>
                <a:off x="9318774" y="4509127"/>
                <a:ext cx="1375959" cy="312087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saved </a:t>
                </a:r>
                <a:r>
                  <a:rPr lang="en-US" dirty="0" err="1"/>
                  <a:t>lr</a:t>
                </a:r>
                <a:endParaRPr lang="en-US" dirty="0"/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456CD4DA-AE23-D23F-9FD0-E709FA6B8F84}"/>
                  </a:ext>
                </a:extLst>
              </p:cNvPr>
              <p:cNvSpPr/>
              <p:nvPr/>
            </p:nvSpPr>
            <p:spPr>
              <a:xfrm>
                <a:off x="9320611" y="4837424"/>
                <a:ext cx="1375959" cy="312087"/>
              </a:xfrm>
              <a:prstGeom prst="rect">
                <a:avLst/>
              </a:prstGeom>
              <a:solidFill>
                <a:srgbClr val="0070C0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callers </a:t>
                </a:r>
                <a:r>
                  <a:rPr lang="en-US" dirty="0" err="1"/>
                  <a:t>fp</a:t>
                </a:r>
                <a:endParaRPr lang="en-US" dirty="0"/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8ED0CBC1-6664-772B-9C05-A0B0DB697D86}"/>
                  </a:ext>
                </a:extLst>
              </p:cNvPr>
              <p:cNvSpPr/>
              <p:nvPr/>
            </p:nvSpPr>
            <p:spPr>
              <a:xfrm>
                <a:off x="9318773" y="5139885"/>
                <a:ext cx="1375959" cy="312087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saved r5</a:t>
                </a:r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9660641F-D86D-9820-5FA7-C291C7E9984B}"/>
                  </a:ext>
                </a:extLst>
              </p:cNvPr>
              <p:cNvSpPr/>
              <p:nvPr/>
            </p:nvSpPr>
            <p:spPr>
              <a:xfrm>
                <a:off x="9320610" y="5468182"/>
                <a:ext cx="1375959" cy="312087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saved r4</a:t>
                </a:r>
              </a:p>
            </p:txBody>
          </p:sp>
          <p:sp>
            <p:nvSpPr>
              <p:cNvPr id="54" name="Right Brace 53">
                <a:extLst>
                  <a:ext uri="{FF2B5EF4-FFF2-40B4-BE49-F238E27FC236}">
                    <a16:creationId xmlns:a16="http://schemas.microsoft.com/office/drawing/2014/main" id="{5B49795B-7B2E-7DE8-4142-010EFB963D31}"/>
                  </a:ext>
                </a:extLst>
              </p:cNvPr>
              <p:cNvSpPr/>
              <p:nvPr/>
            </p:nvSpPr>
            <p:spPr>
              <a:xfrm>
                <a:off x="10670176" y="5815994"/>
                <a:ext cx="410836" cy="779485"/>
              </a:xfrm>
              <a:prstGeom prst="rightBrace">
                <a:avLst/>
              </a:prstGeom>
              <a:ln w="22225"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CB93AF4A-1264-659A-C86F-C7A20C79FEA0}"/>
                  </a:ext>
                </a:extLst>
              </p:cNvPr>
              <p:cNvSpPr txBox="1"/>
              <p:nvPr/>
            </p:nvSpPr>
            <p:spPr>
              <a:xfrm>
                <a:off x="11068113" y="5996062"/>
                <a:ext cx="1039635" cy="4616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rgbClr val="FF0000"/>
                    </a:solidFill>
                  </a:rPr>
                  <a:t>Deallocated</a:t>
                </a:r>
              </a:p>
              <a:p>
                <a:r>
                  <a:rPr lang="en-US" sz="1200" dirty="0">
                    <a:solidFill>
                      <a:srgbClr val="FF0000"/>
                    </a:solidFill>
                  </a:rPr>
                  <a:t>stack space</a:t>
                </a:r>
              </a:p>
            </p:txBody>
          </p: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8B99691-B0CB-691F-D89D-C952DB33B0A4}"/>
                </a:ext>
              </a:extLst>
            </p:cNvPr>
            <p:cNvSpPr txBox="1"/>
            <p:nvPr/>
          </p:nvSpPr>
          <p:spPr>
            <a:xfrm>
              <a:off x="5045359" y="4767596"/>
              <a:ext cx="6884290" cy="646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2C895B"/>
                  </a:solidFill>
                </a:rPr>
                <a:t>Move SP back to where it was after the push in the prologue. </a:t>
              </a:r>
            </a:p>
            <a:p>
              <a:r>
                <a:rPr lang="en-US" dirty="0">
                  <a:solidFill>
                    <a:schemeClr val="tx2"/>
                  </a:solidFill>
                </a:rPr>
                <a:t>So, pop works properly (this also deallocates the local variables)</a:t>
              </a:r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93CD32D1-49A0-DE08-D475-5CA3B857A8AE}"/>
                </a:ext>
              </a:extLst>
            </p:cNvPr>
            <p:cNvGrpSpPr/>
            <p:nvPr/>
          </p:nvGrpSpPr>
          <p:grpSpPr>
            <a:xfrm>
              <a:off x="8639389" y="2260339"/>
              <a:ext cx="830953" cy="369332"/>
              <a:chOff x="1653962" y="2057134"/>
              <a:chExt cx="830953" cy="369332"/>
            </a:xfrm>
          </p:grpSpPr>
          <p:sp>
            <p:nvSpPr>
              <p:cNvPr id="32" name="Left Arrow 31">
                <a:extLst>
                  <a:ext uri="{FF2B5EF4-FFF2-40B4-BE49-F238E27FC236}">
                    <a16:creationId xmlns:a16="http://schemas.microsoft.com/office/drawing/2014/main" id="{543E1BC9-40AE-8FB8-2FD9-B00330E56C88}"/>
                  </a:ext>
                </a:extLst>
              </p:cNvPr>
              <p:cNvSpPr/>
              <p:nvPr/>
            </p:nvSpPr>
            <p:spPr>
              <a:xfrm>
                <a:off x="1653962" y="2283319"/>
                <a:ext cx="471268" cy="129632"/>
              </a:xfrm>
              <a:prstGeom prst="lef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0289EF0-86FF-576E-5B61-022C30D3BB65}"/>
                  </a:ext>
                </a:extLst>
              </p:cNvPr>
              <p:cNvSpPr txBox="1"/>
              <p:nvPr/>
            </p:nvSpPr>
            <p:spPr>
              <a:xfrm>
                <a:off x="2107889" y="2057134"/>
                <a:ext cx="3770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err="1"/>
                  <a:t>fp</a:t>
                </a:r>
                <a:endParaRPr lang="en-US" dirty="0"/>
              </a:p>
            </p:txBody>
          </p:sp>
        </p:grpSp>
        <p:sp>
          <p:nvSpPr>
            <p:cNvPr id="24" name="Right Brace 23">
              <a:extLst>
                <a:ext uri="{FF2B5EF4-FFF2-40B4-BE49-F238E27FC236}">
                  <a16:creationId xmlns:a16="http://schemas.microsoft.com/office/drawing/2014/main" id="{D02F43F1-F81E-6C91-3CD2-7305CBA44EEF}"/>
                </a:ext>
              </a:extLst>
            </p:cNvPr>
            <p:cNvSpPr/>
            <p:nvPr/>
          </p:nvSpPr>
          <p:spPr>
            <a:xfrm>
              <a:off x="8599217" y="2600332"/>
              <a:ext cx="410836" cy="958729"/>
            </a:xfrm>
            <a:prstGeom prst="rightBrace">
              <a:avLst/>
            </a:prstGeom>
            <a:ln w="2222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E43B9A6-3464-5762-920B-FDF2A7414EA0}"/>
                </a:ext>
              </a:extLst>
            </p:cNvPr>
            <p:cNvSpPr txBox="1"/>
            <p:nvPr/>
          </p:nvSpPr>
          <p:spPr>
            <a:xfrm>
              <a:off x="8913262" y="2851574"/>
              <a:ext cx="9095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FP_OFF</a:t>
              </a:r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7F325F09-125C-5CE4-4FC9-C13918843218}"/>
                </a:ext>
              </a:extLst>
            </p:cNvPr>
            <p:cNvGrpSpPr/>
            <p:nvPr/>
          </p:nvGrpSpPr>
          <p:grpSpPr>
            <a:xfrm>
              <a:off x="6049281" y="2315358"/>
              <a:ext cx="1138529" cy="1233970"/>
              <a:chOff x="2567817" y="2669709"/>
              <a:chExt cx="1138529" cy="1233970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05ECC32-2736-9926-3E73-013975DBC7AF}"/>
                  </a:ext>
                </a:extLst>
              </p:cNvPr>
              <p:cNvSpPr txBox="1"/>
              <p:nvPr/>
            </p:nvSpPr>
            <p:spPr>
              <a:xfrm>
                <a:off x="2567817" y="3021044"/>
                <a:ext cx="739647" cy="52322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 Stack Frame</a:t>
                </a:r>
              </a:p>
            </p:txBody>
          </p:sp>
          <p:sp>
            <p:nvSpPr>
              <p:cNvPr id="31" name="Right Brace 30">
                <a:extLst>
                  <a:ext uri="{FF2B5EF4-FFF2-40B4-BE49-F238E27FC236}">
                    <a16:creationId xmlns:a16="http://schemas.microsoft.com/office/drawing/2014/main" id="{8C23678C-C31B-1493-F443-960B7A8D9A9B}"/>
                  </a:ext>
                </a:extLst>
              </p:cNvPr>
              <p:cNvSpPr/>
              <p:nvPr/>
            </p:nvSpPr>
            <p:spPr>
              <a:xfrm rot="10800000">
                <a:off x="3267181" y="2669709"/>
                <a:ext cx="439165" cy="1233970"/>
              </a:xfrm>
              <a:prstGeom prst="rightBrac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2183037-9545-9457-0144-F2304B040911}"/>
                </a:ext>
              </a:extLst>
            </p:cNvPr>
            <p:cNvSpPr txBox="1"/>
            <p:nvPr/>
          </p:nvSpPr>
          <p:spPr>
            <a:xfrm>
              <a:off x="8061747" y="410682"/>
              <a:ext cx="8515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Step 1</a:t>
              </a:r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DDAF2863-F3B5-6045-9606-EC14162B705F}"/>
              </a:ext>
            </a:extLst>
          </p:cNvPr>
          <p:cNvSpPr txBox="1"/>
          <p:nvPr/>
        </p:nvSpPr>
        <p:spPr>
          <a:xfrm>
            <a:off x="9450330" y="146838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Step 2</a:t>
            </a:r>
          </a:p>
        </p:txBody>
      </p: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3CE9DAC9-6B6B-8B56-5211-D8911E164631}"/>
              </a:ext>
            </a:extLst>
          </p:cNvPr>
          <p:cNvSpPr/>
          <p:nvPr/>
        </p:nvSpPr>
        <p:spPr bwMode="auto">
          <a:xfrm>
            <a:off x="1306392" y="5841989"/>
            <a:ext cx="9988736" cy="950119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sub     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FP_OFF	     </a:t>
            </a:r>
            <a:r>
              <a:rPr lang="en-US" dirty="0">
                <a:solidFill>
                  <a:srgbClr val="2C895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2C895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deallocate local variables by moving </a:t>
            </a:r>
            <a:r>
              <a:rPr lang="en-US" dirty="0" err="1">
                <a:solidFill>
                  <a:srgbClr val="2C895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</a:t>
            </a:r>
            <a:endParaRPr lang="en-US" dirty="0">
              <a:solidFill>
                <a:srgbClr val="2C895B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pop     {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lr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		     </a:t>
            </a:r>
            <a:r>
              <a:rPr lang="en-US" dirty="0">
                <a:solidFill>
                  <a:srgbClr val="2C895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2C895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pop (restore) </a:t>
            </a:r>
            <a:r>
              <a:rPr lang="en-US" dirty="0" err="1">
                <a:solidFill>
                  <a:srgbClr val="2C895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dirty="0">
                <a:solidFill>
                  <a:srgbClr val="2C895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and </a:t>
            </a:r>
            <a:r>
              <a:rPr lang="en-US" dirty="0" err="1">
                <a:solidFill>
                  <a:srgbClr val="2C895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lr</a:t>
            </a:r>
            <a:r>
              <a:rPr lang="en-US" dirty="0">
                <a:solidFill>
                  <a:srgbClr val="2C895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from stack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bx      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lr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			</a:t>
            </a:r>
            <a:r>
              <a:rPr lang="en-US" dirty="0">
                <a:solidFill>
                  <a:srgbClr val="2C895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// return to caller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855B0649-3FF6-9278-5D09-B5B98AC3D25D}"/>
              </a:ext>
            </a:extLst>
          </p:cNvPr>
          <p:cNvSpPr txBox="1"/>
          <p:nvPr/>
        </p:nvSpPr>
        <p:spPr>
          <a:xfrm>
            <a:off x="613920" y="6059840"/>
            <a:ext cx="1060850" cy="523220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function Epilogue</a:t>
            </a:r>
          </a:p>
        </p:txBody>
      </p:sp>
    </p:spTree>
    <p:extLst>
      <p:ext uri="{BB962C8B-B14F-4D97-AF65-F5344CB8AC3E}">
        <p14:creationId xmlns:p14="http://schemas.microsoft.com/office/powerpoint/2010/main" val="3171170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CDEA4-F370-B94B-901F-5DCC4947EB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719" y="36093"/>
            <a:ext cx="11507262" cy="509814"/>
          </a:xfrm>
        </p:spPr>
        <p:txBody>
          <a:bodyPr/>
          <a:lstStyle/>
          <a:p>
            <a:r>
              <a:rPr lang="en-US" sz="2800" dirty="0"/>
              <a:t>How to Set FP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579AE87-06F7-3C48-B7B8-59998F2B865B}"/>
              </a:ext>
            </a:extLst>
          </p:cNvPr>
          <p:cNvSpPr/>
          <p:nvPr/>
        </p:nvSpPr>
        <p:spPr>
          <a:xfrm>
            <a:off x="6968164" y="4503719"/>
            <a:ext cx="4391192" cy="4001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FP_OFF 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(#regs saved - 1) * 4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4536139-1CC4-FC4E-8D36-1694FF88E0A1}"/>
              </a:ext>
            </a:extLst>
          </p:cNvPr>
          <p:cNvGrpSpPr/>
          <p:nvPr/>
        </p:nvGrpSpPr>
        <p:grpSpPr>
          <a:xfrm>
            <a:off x="8293678" y="421542"/>
            <a:ext cx="4951326" cy="3674223"/>
            <a:chOff x="7545017" y="2143255"/>
            <a:chExt cx="4951326" cy="3674223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6B388A4-237E-D84C-91D9-367230F97222}"/>
                </a:ext>
              </a:extLst>
            </p:cNvPr>
            <p:cNvSpPr/>
            <p:nvPr/>
          </p:nvSpPr>
          <p:spPr>
            <a:xfrm>
              <a:off x="8096822" y="5245627"/>
              <a:ext cx="1375959" cy="312087"/>
            </a:xfrm>
            <a:prstGeom prst="rect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DE8F2FF-9F1A-AB45-9A98-58C44C25E0F8}"/>
                </a:ext>
              </a:extLst>
            </p:cNvPr>
            <p:cNvSpPr/>
            <p:nvPr/>
          </p:nvSpPr>
          <p:spPr>
            <a:xfrm>
              <a:off x="8096822" y="3003228"/>
              <a:ext cx="1375959" cy="312087"/>
            </a:xfrm>
            <a:prstGeom prst="rect">
              <a:avLst/>
            </a:prstGeom>
            <a:solidFill>
              <a:srgbClr val="F37440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20A9FD0-2E23-424B-BD90-D39018CFC431}"/>
                </a:ext>
              </a:extLst>
            </p:cNvPr>
            <p:cNvSpPr txBox="1"/>
            <p:nvPr/>
          </p:nvSpPr>
          <p:spPr>
            <a:xfrm>
              <a:off x="9472632" y="5171147"/>
              <a:ext cx="302371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low memory</a:t>
              </a:r>
            </a:p>
            <a:p>
              <a:r>
                <a:rPr lang="en-US" dirty="0"/>
                <a:t>4-byte words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8E37572-6570-3D4F-972B-8EBD20E6E33F}"/>
                </a:ext>
              </a:extLst>
            </p:cNvPr>
            <p:cNvSpPr/>
            <p:nvPr/>
          </p:nvSpPr>
          <p:spPr>
            <a:xfrm>
              <a:off x="8096822" y="2684486"/>
              <a:ext cx="1375959" cy="312087"/>
            </a:xfrm>
            <a:prstGeom prst="rect">
              <a:avLst/>
            </a:prstGeom>
            <a:solidFill>
              <a:srgbClr val="F37440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45C0622-E74A-684E-8FF7-E4EB6BB84B93}"/>
                </a:ext>
              </a:extLst>
            </p:cNvPr>
            <p:cNvSpPr txBox="1"/>
            <p:nvPr/>
          </p:nvSpPr>
          <p:spPr>
            <a:xfrm>
              <a:off x="9943900" y="4926062"/>
              <a:ext cx="4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sp</a:t>
              </a:r>
              <a:endParaRPr lang="en-US" dirty="0"/>
            </a:p>
          </p:txBody>
        </p:sp>
        <p:sp>
          <p:nvSpPr>
            <p:cNvPr id="20" name="Left Arrow 19">
              <a:extLst>
                <a:ext uri="{FF2B5EF4-FFF2-40B4-BE49-F238E27FC236}">
                  <a16:creationId xmlns:a16="http://schemas.microsoft.com/office/drawing/2014/main" id="{FEA071F5-CB97-0A4D-BB26-4D8BBE4B6CFB}"/>
                </a:ext>
              </a:extLst>
            </p:cNvPr>
            <p:cNvSpPr/>
            <p:nvPr/>
          </p:nvSpPr>
          <p:spPr>
            <a:xfrm>
              <a:off x="9496126" y="5108517"/>
              <a:ext cx="471268" cy="129632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03936473-2CAE-3040-A941-37BEE0619C33}"/>
                </a:ext>
              </a:extLst>
            </p:cNvPr>
            <p:cNvSpPr/>
            <p:nvPr/>
          </p:nvSpPr>
          <p:spPr>
            <a:xfrm>
              <a:off x="8096822" y="3311227"/>
              <a:ext cx="1375959" cy="312087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lr</a:t>
              </a:r>
              <a:r>
                <a:rPr lang="en-US" dirty="0"/>
                <a:t> to caller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C1A28C20-D978-F14F-8F72-4714D2234C93}"/>
                </a:ext>
              </a:extLst>
            </p:cNvPr>
            <p:cNvSpPr/>
            <p:nvPr/>
          </p:nvSpPr>
          <p:spPr>
            <a:xfrm>
              <a:off x="8096822" y="3639524"/>
              <a:ext cx="1375959" cy="312087"/>
            </a:xfrm>
            <a:prstGeom prst="rect">
              <a:avLst/>
            </a:prstGeom>
            <a:solidFill>
              <a:srgbClr val="0070C0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callers </a:t>
              </a:r>
              <a:r>
                <a:rPr lang="en-US" dirty="0" err="1"/>
                <a:t>fp</a:t>
              </a:r>
              <a:endParaRPr lang="en-US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AEFD4BFD-921B-EA45-9249-9D83FA31719F}"/>
                </a:ext>
              </a:extLst>
            </p:cNvPr>
            <p:cNvSpPr/>
            <p:nvPr/>
          </p:nvSpPr>
          <p:spPr>
            <a:xfrm>
              <a:off x="8096822" y="4597765"/>
              <a:ext cx="1375959" cy="312087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saved r5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056D4B5C-81BF-E541-B450-21AC506D6E33}"/>
                </a:ext>
              </a:extLst>
            </p:cNvPr>
            <p:cNvSpPr/>
            <p:nvPr/>
          </p:nvSpPr>
          <p:spPr>
            <a:xfrm>
              <a:off x="8096822" y="4926062"/>
              <a:ext cx="1375959" cy="312087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saved r4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96DF14B-49B3-D74E-A156-5FD39DA9421A}"/>
                </a:ext>
              </a:extLst>
            </p:cNvPr>
            <p:cNvSpPr/>
            <p:nvPr/>
          </p:nvSpPr>
          <p:spPr>
            <a:xfrm>
              <a:off x="7545017" y="2143255"/>
              <a:ext cx="2877711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after push </a:t>
              </a:r>
              <a:r>
                <a:rPr lang="en-US" sz="1600" b="1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{r4-r7,fp,lr}</a:t>
              </a:r>
            </a:p>
            <a:p>
              <a:pPr algn="ctr"/>
              <a:r>
                <a:rPr lang="en-US" sz="1600" b="1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add </a:t>
              </a:r>
              <a:r>
                <a:rPr lang="en-US" sz="1600" b="1" dirty="0" err="1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fp</a:t>
              </a:r>
              <a:r>
                <a:rPr lang="en-US" sz="1600" b="1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 sz="1600" b="1" dirty="0" err="1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sp</a:t>
              </a:r>
              <a:r>
                <a:rPr lang="en-US" sz="1600" b="1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, FP_OFF</a:t>
              </a:r>
              <a:endParaRPr lang="en-US" sz="16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DAA330E-8E10-B544-87DB-299D50E42525}"/>
                </a:ext>
              </a:extLst>
            </p:cNvPr>
            <p:cNvSpPr txBox="1"/>
            <p:nvPr/>
          </p:nvSpPr>
          <p:spPr>
            <a:xfrm>
              <a:off x="10148028" y="3396011"/>
              <a:ext cx="1293744" cy="58477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0"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fp</a:t>
              </a:r>
              <a:r>
                <a:rPr lang="en-US" sz="1600" dirty="0"/>
                <a:t> = </a:t>
              </a:r>
              <a:r>
                <a:rPr lang="en-US" sz="1600" dirty="0" err="1"/>
                <a:t>sp</a:t>
              </a:r>
              <a:r>
                <a:rPr lang="en-US" sz="1600" dirty="0"/>
                <a:t> + 20 bytes </a:t>
              </a:r>
            </a:p>
          </p:txBody>
        </p:sp>
        <p:sp>
          <p:nvSpPr>
            <p:cNvPr id="27" name="Left Arrow 26">
              <a:extLst>
                <a:ext uri="{FF2B5EF4-FFF2-40B4-BE49-F238E27FC236}">
                  <a16:creationId xmlns:a16="http://schemas.microsoft.com/office/drawing/2014/main" id="{3C286B68-9127-CD41-8B4B-E0B52F7517F7}"/>
                </a:ext>
              </a:extLst>
            </p:cNvPr>
            <p:cNvSpPr/>
            <p:nvPr/>
          </p:nvSpPr>
          <p:spPr>
            <a:xfrm>
              <a:off x="9472632" y="3493682"/>
              <a:ext cx="675396" cy="129632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6E9CDE53-7DD3-2147-9806-F2039E2DD158}"/>
                </a:ext>
              </a:extLst>
            </p:cNvPr>
            <p:cNvSpPr/>
            <p:nvPr/>
          </p:nvSpPr>
          <p:spPr>
            <a:xfrm>
              <a:off x="8096822" y="3941171"/>
              <a:ext cx="1375959" cy="312087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saved r7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DD398EE9-4D70-D84C-AA23-0C1F5FAC78D7}"/>
                </a:ext>
              </a:extLst>
            </p:cNvPr>
            <p:cNvSpPr/>
            <p:nvPr/>
          </p:nvSpPr>
          <p:spPr>
            <a:xfrm>
              <a:off x="8096822" y="4269468"/>
              <a:ext cx="1375959" cy="312087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saved r6</a:t>
              </a:r>
            </a:p>
          </p:txBody>
        </p:sp>
        <p:sp>
          <p:nvSpPr>
            <p:cNvPr id="31" name="Up-Down Arrow 30">
              <a:extLst>
                <a:ext uri="{FF2B5EF4-FFF2-40B4-BE49-F238E27FC236}">
                  <a16:creationId xmlns:a16="http://schemas.microsoft.com/office/drawing/2014/main" id="{9BC90C30-16FE-E04F-AD20-D9E6E9207A35}"/>
                </a:ext>
              </a:extLst>
            </p:cNvPr>
            <p:cNvSpPr/>
            <p:nvPr/>
          </p:nvSpPr>
          <p:spPr>
            <a:xfrm>
              <a:off x="9604705" y="3606260"/>
              <a:ext cx="147542" cy="1538898"/>
            </a:xfrm>
            <a:prstGeom prst="upDownArrow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AC958CEF-C647-DA48-9701-E66CC6D610B2}"/>
              </a:ext>
            </a:extLst>
          </p:cNvPr>
          <p:cNvSpPr/>
          <p:nvPr/>
        </p:nvSpPr>
        <p:spPr bwMode="auto">
          <a:xfrm>
            <a:off x="232345" y="502959"/>
            <a:ext cx="4658837" cy="266033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// other code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etc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  	.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equ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FP_OFF,  20      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main: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 push    </a:t>
            </a:r>
            <a:r>
              <a:rPr lang="en-US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{r4-r7, </a:t>
            </a:r>
            <a:r>
              <a:rPr lang="en-US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lr</a:t>
            </a:r>
            <a:r>
              <a:rPr lang="en-US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    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      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     </a:t>
            </a:r>
            <a:r>
              <a:rPr lang="en-US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sp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FP_OFF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 …….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      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sub     </a:t>
            </a:r>
            <a:r>
              <a:rPr lang="en-US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sp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FP_OFF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      pop     </a:t>
            </a:r>
            <a:r>
              <a:rPr lang="en-US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{r4-r7, </a:t>
            </a:r>
            <a:r>
              <a:rPr lang="en-US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lr</a:t>
            </a:r>
            <a:r>
              <a:rPr lang="en-US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      bx     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lr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aphicFrame>
        <p:nvGraphicFramePr>
          <p:cNvPr id="36" name="Content Placeholder 32">
            <a:extLst>
              <a:ext uri="{FF2B5EF4-FFF2-40B4-BE49-F238E27FC236}">
                <a16:creationId xmlns:a16="http://schemas.microsoft.com/office/drawing/2014/main" id="{BB22691C-016D-B445-90B0-B8246F2894DA}"/>
              </a:ext>
            </a:extLst>
          </p:cNvPr>
          <p:cNvGraphicFramePr>
            <a:graphicFrameLocks/>
          </p:cNvGraphicFramePr>
          <p:nvPr/>
        </p:nvGraphicFramePr>
        <p:xfrm>
          <a:off x="424599" y="3512951"/>
          <a:ext cx="5405226" cy="3261360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1163340">
                  <a:extLst>
                    <a:ext uri="{9D8B030D-6E8A-4147-A177-3AD203B41FA5}">
                      <a16:colId xmlns:a16="http://schemas.microsoft.com/office/drawing/2014/main" val="3740377692"/>
                    </a:ext>
                  </a:extLst>
                </a:gridCol>
                <a:gridCol w="4241886">
                  <a:extLst>
                    <a:ext uri="{9D8B030D-6E8A-4147-A177-3AD203B41FA5}">
                      <a16:colId xmlns:a16="http://schemas.microsoft.com/office/drawing/2014/main" val="2317977396"/>
                    </a:ext>
                  </a:extLst>
                </a:gridCol>
              </a:tblGrid>
              <a:tr h="302596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# regs saved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FP_OFF in Bytes</a:t>
                      </a:r>
                    </a:p>
                    <a:p>
                      <a:pPr algn="ctr"/>
                      <a:r>
                        <a:rPr lang="en-US" sz="1600" dirty="0"/>
                        <a:t>Distance from </a:t>
                      </a:r>
                      <a:r>
                        <a:rPr lang="en-US" sz="1600" dirty="0" err="1"/>
                        <a:t>lr</a:t>
                      </a:r>
                      <a:r>
                        <a:rPr lang="en-US" sz="1600" dirty="0"/>
                        <a:t> to lowest saved register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>
                        <a:alpha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5454755"/>
                  </a:ext>
                </a:extLst>
              </a:tr>
              <a:tr h="302596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accent6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accent6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0593945"/>
                  </a:ext>
                </a:extLst>
              </a:tr>
              <a:tr h="302596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accent6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DnDiag">
                      <a:fgClr>
                        <a:srgbClr val="92D050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accent6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DnDiag">
                      <a:fgClr>
                        <a:srgbClr val="92D050"/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064497892"/>
                  </a:ext>
                </a:extLst>
              </a:tr>
              <a:tr h="302596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accent6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accent6"/>
                          </a:solidFill>
                        </a:rPr>
                        <a:t>12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8176719"/>
                  </a:ext>
                </a:extLst>
              </a:tr>
              <a:tr h="302596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accent6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DnDiag">
                      <a:fgClr>
                        <a:srgbClr val="92D050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accent6"/>
                          </a:solidFill>
                        </a:rPr>
                        <a:t>16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DnDiag">
                      <a:fgClr>
                        <a:srgbClr val="92D050"/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1791474434"/>
                  </a:ext>
                </a:extLst>
              </a:tr>
              <a:tr h="302596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accent6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accent6"/>
                          </a:solidFill>
                        </a:rPr>
                        <a:t>20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4545271"/>
                  </a:ext>
                </a:extLst>
              </a:tr>
              <a:tr h="302596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accent6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DnDiag">
                      <a:fgClr>
                        <a:srgbClr val="92D050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accent6"/>
                          </a:solidFill>
                        </a:rPr>
                        <a:t>24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DnDiag">
                      <a:fgClr>
                        <a:srgbClr val="92D050"/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182360813"/>
                  </a:ext>
                </a:extLst>
              </a:tr>
              <a:tr h="302596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accent6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accent6"/>
                          </a:solidFill>
                        </a:rPr>
                        <a:t>28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3953300"/>
                  </a:ext>
                </a:extLst>
              </a:tr>
              <a:tr h="302596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accent6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DnDiag">
                      <a:fgClr>
                        <a:srgbClr val="92D050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accent6"/>
                          </a:solidFill>
                        </a:rPr>
                        <a:t>32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DnDiag">
                      <a:fgClr>
                        <a:srgbClr val="92D050"/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3553169727"/>
                  </a:ext>
                </a:extLst>
              </a:tr>
            </a:tbl>
          </a:graphicData>
        </a:graphic>
      </p:graphicFrame>
      <p:grpSp>
        <p:nvGrpSpPr>
          <p:cNvPr id="33" name="Group 32">
            <a:extLst>
              <a:ext uri="{FF2B5EF4-FFF2-40B4-BE49-F238E27FC236}">
                <a16:creationId xmlns:a16="http://schemas.microsoft.com/office/drawing/2014/main" id="{37E78FC1-EF7C-1C40-99DA-6A0541D96039}"/>
              </a:ext>
            </a:extLst>
          </p:cNvPr>
          <p:cNvGrpSpPr/>
          <p:nvPr/>
        </p:nvGrpSpPr>
        <p:grpSpPr>
          <a:xfrm>
            <a:off x="4139445" y="872473"/>
            <a:ext cx="3462427" cy="1108119"/>
            <a:chOff x="9538831" y="4730399"/>
            <a:chExt cx="3462427" cy="1108119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A4786F0D-6342-7F4E-8F72-64D1B9AC5D63}"/>
                </a:ext>
              </a:extLst>
            </p:cNvPr>
            <p:cNvSpPr txBox="1"/>
            <p:nvPr/>
          </p:nvSpPr>
          <p:spPr>
            <a:xfrm>
              <a:off x="10337582" y="4730399"/>
              <a:ext cx="2663676" cy="92333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0"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Function Prologue</a:t>
              </a:r>
            </a:p>
            <a:p>
              <a:r>
                <a:rPr lang="en-US" dirty="0"/>
                <a:t>always at top of function saves regs and </a:t>
              </a:r>
              <a:r>
                <a:rPr lang="en-US" dirty="0">
                  <a:solidFill>
                    <a:srgbClr val="FF0000"/>
                  </a:solidFill>
                </a:rPr>
                <a:t>sets </a:t>
              </a:r>
              <a:r>
                <a:rPr lang="en-US" dirty="0" err="1">
                  <a:solidFill>
                    <a:srgbClr val="FF0000"/>
                  </a:solidFill>
                </a:rPr>
                <a:t>fp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37" name="Right Brace 36">
              <a:extLst>
                <a:ext uri="{FF2B5EF4-FFF2-40B4-BE49-F238E27FC236}">
                  <a16:creationId xmlns:a16="http://schemas.microsoft.com/office/drawing/2014/main" id="{91527B39-B32E-F947-9C9A-CCC54AD7A9E7}"/>
                </a:ext>
              </a:extLst>
            </p:cNvPr>
            <p:cNvSpPr/>
            <p:nvPr/>
          </p:nvSpPr>
          <p:spPr>
            <a:xfrm>
              <a:off x="9538831" y="5236427"/>
              <a:ext cx="402970" cy="602091"/>
            </a:xfrm>
            <a:prstGeom prst="rightBrace">
              <a:avLst/>
            </a:prstGeom>
            <a:ln w="254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Left Arrow 37">
              <a:extLst>
                <a:ext uri="{FF2B5EF4-FFF2-40B4-BE49-F238E27FC236}">
                  <a16:creationId xmlns:a16="http://schemas.microsoft.com/office/drawing/2014/main" id="{80F1BD7E-A448-A54E-A8E7-978857F909C8}"/>
                </a:ext>
              </a:extLst>
            </p:cNvPr>
            <p:cNvSpPr/>
            <p:nvPr/>
          </p:nvSpPr>
          <p:spPr>
            <a:xfrm>
              <a:off x="9861509" y="5446525"/>
              <a:ext cx="433375" cy="151419"/>
            </a:xfrm>
            <a:prstGeom prst="leftArrow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C8F3A1C5-C0E1-D541-92B9-C8D75685086D}"/>
              </a:ext>
            </a:extLst>
          </p:cNvPr>
          <p:cNvGrpSpPr/>
          <p:nvPr/>
        </p:nvGrpSpPr>
        <p:grpSpPr>
          <a:xfrm>
            <a:off x="4186941" y="2149457"/>
            <a:ext cx="3062644" cy="1200329"/>
            <a:chOff x="9544330" y="5761734"/>
            <a:chExt cx="3062644" cy="1200329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3A74AD4-95A8-764F-8710-D0458D381FCF}"/>
                </a:ext>
              </a:extLst>
            </p:cNvPr>
            <p:cNvSpPr txBox="1"/>
            <p:nvPr/>
          </p:nvSpPr>
          <p:spPr>
            <a:xfrm>
              <a:off x="10306255" y="5761734"/>
              <a:ext cx="2300719" cy="120032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Function Epilogue</a:t>
              </a:r>
            </a:p>
            <a:p>
              <a:r>
                <a:rPr lang="en-US" dirty="0"/>
                <a:t>always at bottom of function </a:t>
              </a:r>
              <a:r>
                <a:rPr lang="en-US" dirty="0">
                  <a:solidFill>
                    <a:srgbClr val="FF0000"/>
                  </a:solidFill>
                </a:rPr>
                <a:t>restores regs including the </a:t>
              </a:r>
              <a:r>
                <a:rPr lang="en-US" dirty="0" err="1">
                  <a:solidFill>
                    <a:srgbClr val="FF0000"/>
                  </a:solidFill>
                </a:rPr>
                <a:t>sp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41" name="Right Brace 40">
              <a:extLst>
                <a:ext uri="{FF2B5EF4-FFF2-40B4-BE49-F238E27FC236}">
                  <a16:creationId xmlns:a16="http://schemas.microsoft.com/office/drawing/2014/main" id="{237E87FC-B617-D043-9B50-1AB8AA549C19}"/>
                </a:ext>
              </a:extLst>
            </p:cNvPr>
            <p:cNvSpPr/>
            <p:nvPr/>
          </p:nvSpPr>
          <p:spPr>
            <a:xfrm>
              <a:off x="9544330" y="5930750"/>
              <a:ext cx="377562" cy="466481"/>
            </a:xfrm>
            <a:prstGeom prst="rightBrace">
              <a:avLst/>
            </a:prstGeom>
            <a:ln w="254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Left Arrow 41">
              <a:extLst>
                <a:ext uri="{FF2B5EF4-FFF2-40B4-BE49-F238E27FC236}">
                  <a16:creationId xmlns:a16="http://schemas.microsoft.com/office/drawing/2014/main" id="{D5BD8713-5CFA-AC45-88C0-54995C06F442}"/>
                </a:ext>
              </a:extLst>
            </p:cNvPr>
            <p:cNvSpPr/>
            <p:nvPr/>
          </p:nvSpPr>
          <p:spPr>
            <a:xfrm>
              <a:off x="9919584" y="6089306"/>
              <a:ext cx="377562" cy="151419"/>
            </a:xfrm>
            <a:prstGeom prst="leftArrow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E47489A-2760-1845-A813-DA0136D88EE0}"/>
              </a:ext>
            </a:extLst>
          </p:cNvPr>
          <p:cNvGrpSpPr/>
          <p:nvPr/>
        </p:nvGrpSpPr>
        <p:grpSpPr>
          <a:xfrm>
            <a:off x="7503031" y="1610610"/>
            <a:ext cx="1342452" cy="1897094"/>
            <a:chOff x="1435988" y="2732659"/>
            <a:chExt cx="1342452" cy="1897094"/>
          </a:xfrm>
        </p:grpSpPr>
        <p:sp>
          <p:nvSpPr>
            <p:cNvPr id="44" name="Right Brace 43">
              <a:extLst>
                <a:ext uri="{FF2B5EF4-FFF2-40B4-BE49-F238E27FC236}">
                  <a16:creationId xmlns:a16="http://schemas.microsoft.com/office/drawing/2014/main" id="{C0EDD95D-C953-2D40-9429-6341C18FA0C3}"/>
                </a:ext>
              </a:extLst>
            </p:cNvPr>
            <p:cNvSpPr/>
            <p:nvPr/>
          </p:nvSpPr>
          <p:spPr>
            <a:xfrm rot="10800000">
              <a:off x="2494384" y="2732659"/>
              <a:ext cx="284056" cy="1897094"/>
            </a:xfrm>
            <a:prstGeom prst="rightBrace">
              <a:avLst/>
            </a:prstGeom>
            <a:ln w="317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FE895B70-A5B3-6C4B-B4BE-4827FCE051BB}"/>
                </a:ext>
              </a:extLst>
            </p:cNvPr>
            <p:cNvSpPr txBox="1"/>
            <p:nvPr/>
          </p:nvSpPr>
          <p:spPr>
            <a:xfrm>
              <a:off x="1435988" y="3566392"/>
              <a:ext cx="1099669" cy="83099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600" b="1" dirty="0"/>
                <a:t>Function </a:t>
              </a:r>
              <a:r>
                <a:rPr lang="en-US" sz="1600" b="1" dirty="0">
                  <a:solidFill>
                    <a:srgbClr val="0070C0"/>
                  </a:solidFill>
                </a:rPr>
                <a:t>Stack Frame</a:t>
              </a:r>
              <a:endParaRPr lang="en-US" sz="1600" dirty="0">
                <a:solidFill>
                  <a:srgbClr val="0070C0"/>
                </a:solidFill>
              </a:endParaRPr>
            </a:p>
          </p:txBody>
        </p:sp>
      </p:grpSp>
      <p:sp>
        <p:nvSpPr>
          <p:cNvPr id="46" name="Rectangle 45">
            <a:extLst>
              <a:ext uri="{FF2B5EF4-FFF2-40B4-BE49-F238E27FC236}">
                <a16:creationId xmlns:a16="http://schemas.microsoft.com/office/drawing/2014/main" id="{D8FB7D75-D7C6-7142-BC08-FBF3ADE95123}"/>
              </a:ext>
            </a:extLst>
          </p:cNvPr>
          <p:cNvSpPr/>
          <p:nvPr/>
        </p:nvSpPr>
        <p:spPr>
          <a:xfrm>
            <a:off x="10531965" y="2265814"/>
            <a:ext cx="165846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FP_OFF: </a:t>
            </a:r>
          </a:p>
          <a:p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Distance from </a:t>
            </a:r>
            <a:r>
              <a:rPr lang="en-US" sz="14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lr</a:t>
            </a: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to lowest saved register </a:t>
            </a:r>
            <a:endParaRPr lang="en-US" sz="1400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3EDD9F6-91E8-6D4D-9532-C6794B5500A8}"/>
              </a:ext>
            </a:extLst>
          </p:cNvPr>
          <p:cNvGrpSpPr/>
          <p:nvPr/>
        </p:nvGrpSpPr>
        <p:grpSpPr>
          <a:xfrm>
            <a:off x="6342689" y="5385362"/>
            <a:ext cx="5442518" cy="1200329"/>
            <a:chOff x="8750327" y="6295338"/>
            <a:chExt cx="5442518" cy="120032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CFDBAD7-8FF9-0D43-93FF-BDD5ECE851D3}"/>
                </a:ext>
              </a:extLst>
            </p:cNvPr>
            <p:cNvSpPr txBox="1"/>
            <p:nvPr/>
          </p:nvSpPr>
          <p:spPr>
            <a:xfrm>
              <a:off x="8750327" y="6295338"/>
              <a:ext cx="5442518" cy="1200329"/>
            </a:xfrm>
            <a:prstGeom prst="rect">
              <a:avLst/>
            </a:prstGeom>
            <a:noFill/>
            <a:ln w="3810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solidFill>
                    <a:srgbClr val="F3753F"/>
                  </a:solidFill>
                </a:rPr>
                <a:t>Means Caution, odd number of saved regs!</a:t>
              </a:r>
            </a:p>
            <a:p>
              <a:pPr algn="r"/>
              <a:r>
                <a:rPr lang="en-US" dirty="0"/>
                <a:t>      If odd number pushed, make sure frame is 8-byte aligned (later)</a:t>
              </a:r>
            </a:p>
            <a:p>
              <a:pPr algn="r"/>
              <a:r>
                <a:rPr lang="en-US" sz="1800" dirty="0">
                  <a:solidFill>
                    <a:schemeClr val="tx2"/>
                  </a:solidFill>
                  <a:cs typeface="Courier New" panose="02070309020205020404" pitchFamily="49" charset="0"/>
                </a:rPr>
                <a:t>this must always be true: </a:t>
              </a:r>
              <a:r>
                <a:rPr lang="en-US" sz="1800" dirty="0" err="1">
                  <a:solidFill>
                    <a:srgbClr val="FF0000"/>
                  </a:solidFill>
                  <a:cs typeface="Courier New" panose="02070309020205020404" pitchFamily="49" charset="0"/>
                </a:rPr>
                <a:t>sp</a:t>
              </a:r>
              <a:r>
                <a:rPr lang="en-US" sz="1800" dirty="0">
                  <a:solidFill>
                    <a:srgbClr val="FF0000"/>
                  </a:solidFill>
                  <a:cs typeface="Courier New" panose="02070309020205020404" pitchFamily="49" charset="0"/>
                </a:rPr>
                <a:t> % 8 == 0</a:t>
              </a:r>
              <a:r>
                <a:rPr lang="en-US" dirty="0"/>
                <a:t> 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D200B6E-5044-1144-B394-6E9491FF8F6C}"/>
                </a:ext>
              </a:extLst>
            </p:cNvPr>
            <p:cNvSpPr/>
            <p:nvPr/>
          </p:nvSpPr>
          <p:spPr>
            <a:xfrm>
              <a:off x="8922864" y="6342022"/>
              <a:ext cx="509451" cy="275965"/>
            </a:xfrm>
            <a:prstGeom prst="rect">
              <a:avLst/>
            </a:prstGeom>
            <a:pattFill prst="wdDnDiag">
              <a:fgClr>
                <a:srgbClr val="92D050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717CC47C-F379-F949-9A0E-9E8FA57112D6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E5BF5DC-712C-4257-7D55-09AC3F14EB4F}"/>
              </a:ext>
            </a:extLst>
          </p:cNvPr>
          <p:cNvGrpSpPr/>
          <p:nvPr/>
        </p:nvGrpSpPr>
        <p:grpSpPr>
          <a:xfrm>
            <a:off x="7908755" y="3832437"/>
            <a:ext cx="1940093" cy="525554"/>
            <a:chOff x="7908755" y="3832437"/>
            <a:chExt cx="1940093" cy="525554"/>
          </a:xfrm>
        </p:grpSpPr>
        <p:sp>
          <p:nvSpPr>
            <p:cNvPr id="8" name="Down Arrow 7">
              <a:extLst>
                <a:ext uri="{FF2B5EF4-FFF2-40B4-BE49-F238E27FC236}">
                  <a16:creationId xmlns:a16="http://schemas.microsoft.com/office/drawing/2014/main" id="{FA5ECC88-441E-99C5-8411-9192303E8DC1}"/>
                </a:ext>
              </a:extLst>
            </p:cNvPr>
            <p:cNvSpPr/>
            <p:nvPr/>
          </p:nvSpPr>
          <p:spPr>
            <a:xfrm>
              <a:off x="9330374" y="3832437"/>
              <a:ext cx="518474" cy="525554"/>
            </a:xfrm>
            <a:prstGeom prst="down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6C93BE9-4B5B-A748-004D-87AE34659F89}"/>
                </a:ext>
              </a:extLst>
            </p:cNvPr>
            <p:cNvSpPr txBox="1"/>
            <p:nvPr/>
          </p:nvSpPr>
          <p:spPr>
            <a:xfrm>
              <a:off x="7908755" y="3874589"/>
              <a:ext cx="14157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grows down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56059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46" grpId="0"/>
      <p:bldP spid="47" grpId="0"/>
    </p:bld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2B7D0-5748-D490-4EAC-ABEEFFBB36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2799"/>
            <a:ext cx="10515600" cy="715294"/>
          </a:xfrm>
        </p:spPr>
        <p:txBody>
          <a:bodyPr/>
          <a:lstStyle/>
          <a:p>
            <a:r>
              <a:rPr lang="en-US" dirty="0"/>
              <a:t>Reference Table: Global Variable access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1550A09-C586-E3C6-7E9B-A7F783E7716D}"/>
              </a:ext>
            </a:extLst>
          </p:cNvPr>
          <p:cNvSpPr/>
          <p:nvPr/>
        </p:nvSpPr>
        <p:spPr bwMode="auto">
          <a:xfrm>
            <a:off x="8222006" y="2765448"/>
            <a:ext cx="3500179" cy="646331"/>
          </a:xfrm>
          <a:prstGeom prst="rect">
            <a:avLst/>
          </a:prstGeom>
          <a:solidFill>
            <a:srgbClr val="C9DEAE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       .data</a:t>
            </a:r>
          </a:p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x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:     .data y   //x = &amp;y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C87440-2983-2BFF-27AD-56F5FFDBBB86}"/>
              </a:ext>
            </a:extLst>
          </p:cNvPr>
          <p:cNvSpPr txBox="1"/>
          <p:nvPr/>
        </p:nvSpPr>
        <p:spPr>
          <a:xfrm>
            <a:off x="8171997" y="1886721"/>
            <a:ext cx="3500182" cy="67710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      .</a:t>
            </a:r>
            <a:r>
              <a:rPr lang="en-US" sz="2000" dirty="0" err="1">
                <a:solidFill>
                  <a:schemeClr val="accent6"/>
                </a:solidFill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bss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 </a:t>
            </a:r>
            <a:r>
              <a:rPr lang="en-US" sz="1600" i="1" dirty="0">
                <a:solidFill>
                  <a:srgbClr val="2C895B"/>
                </a:solidFill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// from </a:t>
            </a:r>
            <a:r>
              <a:rPr lang="en-US" sz="1600" i="1" dirty="0" err="1">
                <a:solidFill>
                  <a:srgbClr val="2C895B"/>
                </a:solidFill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libc</a:t>
            </a:r>
            <a:endParaRPr lang="en-US" sz="2000" i="1" dirty="0">
              <a:solidFill>
                <a:srgbClr val="2C895B"/>
              </a:solidFill>
              <a:latin typeface="Consolas" panose="020B0609020204030204" pitchFamily="49" charset="0"/>
              <a:ea typeface="CMU Bright" panose="02000603000000000000" pitchFamily="2" charset="0"/>
              <a:cs typeface="Consolas" panose="020B06090202040302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stderr:</a:t>
            </a:r>
            <a:r>
              <a:rPr lang="en-US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.space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4  // FILE *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D8552013-B64D-5105-D56A-AF796A4D1F60}"/>
              </a:ext>
            </a:extLst>
          </p:cNvPr>
          <p:cNvGraphicFramePr>
            <a:graphicFrameLocks noGrp="1"/>
          </p:cNvGraphicFramePr>
          <p:nvPr/>
        </p:nvGraphicFramePr>
        <p:xfrm>
          <a:off x="261431" y="1072549"/>
          <a:ext cx="7835364" cy="5003091"/>
        </p:xfrm>
        <a:graphic>
          <a:graphicData uri="http://schemas.openxmlformats.org/drawingml/2006/table">
            <a:tbl>
              <a:tblPr firstRow="1" firstCol="1" bandRow="1"/>
              <a:tblGrid>
                <a:gridCol w="8208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103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33880">
                  <a:extLst>
                    <a:ext uri="{9D8B030D-6E8A-4147-A177-3AD203B41FA5}">
                      <a16:colId xmlns:a16="http://schemas.microsoft.com/office/drawing/2014/main" val="1489637881"/>
                    </a:ext>
                  </a:extLst>
                </a:gridCol>
                <a:gridCol w="2170323">
                  <a:extLst>
                    <a:ext uri="{9D8B030D-6E8A-4147-A177-3AD203B41FA5}">
                      <a16:colId xmlns:a16="http://schemas.microsoft.com/office/drawing/2014/main" val="1355389730"/>
                    </a:ext>
                  </a:extLst>
                </a:gridCol>
              </a:tblGrid>
              <a:tr h="25224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1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Calibri"/>
                          <a:cs typeface="Calibri"/>
                        </a:rPr>
                        <a:t>var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+mj-lt"/>
                        <a:ea typeface="Arial"/>
                        <a:cs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1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Calibri"/>
                          <a:cs typeface="Calibri"/>
                        </a:rPr>
                        <a:t>global variable address into r0 (</a:t>
                      </a:r>
                      <a:r>
                        <a:rPr lang="en-US" sz="1600" b="1" i="1" dirty="0" err="1">
                          <a:solidFill>
                            <a:schemeClr val="bg1"/>
                          </a:solidFill>
                          <a:effectLst/>
                          <a:latin typeface="+mj-lt"/>
                          <a:ea typeface="Calibri"/>
                          <a:cs typeface="Calibri"/>
                        </a:rPr>
                        <a:t>lside</a:t>
                      </a:r>
                      <a:r>
                        <a:rPr lang="en-US" sz="1600" b="1" i="1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Calibri"/>
                          <a:cs typeface="Calibri"/>
                        </a:rPr>
                        <a:t>)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+mj-lt"/>
                        <a:ea typeface="Arial"/>
                        <a:cs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Calibri"/>
                          <a:cs typeface="Calibri"/>
                        </a:rPr>
                        <a:t>global variable contents into r0 (</a:t>
                      </a:r>
                      <a:r>
                        <a:rPr lang="en-US" sz="1600" b="1" i="1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Calibri"/>
                          <a:cs typeface="Calibri"/>
                        </a:rPr>
                        <a:t>rside</a:t>
                      </a:r>
                      <a:r>
                        <a:rPr lang="en-US" sz="1600" b="1" i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Calibri"/>
                          <a:cs typeface="Calibri"/>
                        </a:rPr>
                        <a:t>)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+mj-lt"/>
                        <a:ea typeface="Arial"/>
                        <a:cs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Calibri"/>
                          <a:cs typeface="Calibri"/>
                        </a:rPr>
                        <a:t>contents of r0 into global variable</a:t>
                      </a:r>
                      <a:endParaRPr lang="en-US" sz="1600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Arial"/>
                        <a:cs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921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x</a:t>
                      </a:r>
                      <a:endParaRPr lang="en-US" sz="1600" b="0" i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ldr</a:t>
                      </a:r>
                      <a:r>
                        <a:rPr lang="en-US" sz="16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   r0, =x</a:t>
                      </a: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ldr</a:t>
                      </a:r>
                      <a:r>
                        <a:rPr lang="en-US" sz="16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   r0, =x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ldr</a:t>
                      </a:r>
                      <a:r>
                        <a:rPr lang="en-US" sz="16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   r0, [r0]</a:t>
                      </a: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ldr</a:t>
                      </a:r>
                      <a:r>
                        <a:rPr lang="en-US" sz="16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   r1, =x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str    r0, [r1]</a:t>
                      </a: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921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*x</a:t>
                      </a:r>
                      <a:endParaRPr lang="en-US" sz="1600" b="0" i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ldr</a:t>
                      </a:r>
                      <a:r>
                        <a:rPr lang="en-US" sz="16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   r0, =x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ldr</a:t>
                      </a:r>
                      <a:r>
                        <a:rPr lang="en-US" sz="16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   r0, [r0]</a:t>
                      </a: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ldr</a:t>
                      </a:r>
                      <a:r>
                        <a:rPr lang="en-US" sz="16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   r0, =x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ldr</a:t>
                      </a:r>
                      <a:r>
                        <a:rPr lang="en-US" sz="16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   r0, [r0]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ldr</a:t>
                      </a:r>
                      <a:r>
                        <a:rPr lang="en-US" sz="16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   r0, [r0]</a:t>
                      </a: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ldr</a:t>
                      </a:r>
                      <a:r>
                        <a:rPr lang="en-US" sz="16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   r1, =x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ldr</a:t>
                      </a:r>
                      <a:r>
                        <a:rPr lang="en-US" sz="16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   r1, [r1]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str    r0, [r1]</a:t>
                      </a: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628096"/>
                  </a:ext>
                </a:extLst>
              </a:tr>
              <a:tr h="31921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**x</a:t>
                      </a:r>
                      <a:endParaRPr lang="en-US" sz="1600" b="0" i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ldr</a:t>
                      </a:r>
                      <a:r>
                        <a:rPr lang="en-US" sz="16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   r0, =x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ldr</a:t>
                      </a:r>
                      <a:r>
                        <a:rPr lang="en-US" sz="16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   r0, [r0]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ldr</a:t>
                      </a:r>
                      <a:r>
                        <a:rPr lang="en-US" sz="16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   r0, [r0]</a:t>
                      </a: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ldr</a:t>
                      </a:r>
                      <a:r>
                        <a:rPr lang="en-US" sz="16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   r0, =x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ldr</a:t>
                      </a:r>
                      <a:r>
                        <a:rPr lang="en-US" sz="16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   r0, [r0]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ldr</a:t>
                      </a:r>
                      <a:r>
                        <a:rPr lang="en-US" sz="16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   r0, [r0]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ldr</a:t>
                      </a:r>
                      <a:r>
                        <a:rPr lang="en-US" sz="16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   r0, [r0]</a:t>
                      </a: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ldr</a:t>
                      </a:r>
                      <a:r>
                        <a:rPr lang="en-US" sz="16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   r1, =x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ldr</a:t>
                      </a:r>
                      <a:r>
                        <a:rPr lang="en-US" sz="16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   r1, [r1]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ldr</a:t>
                      </a:r>
                      <a:r>
                        <a:rPr lang="en-US" sz="16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   r1, [r1]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str    r0, [r1]</a:t>
                      </a: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3393317"/>
                  </a:ext>
                </a:extLst>
              </a:tr>
              <a:tr h="31921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stderr</a:t>
                      </a:r>
                      <a:endParaRPr lang="en-US" sz="1600" b="0" i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ldr</a:t>
                      </a:r>
                      <a:r>
                        <a:rPr lang="en-US" sz="16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   r0, =stderr</a:t>
                      </a: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ldr</a:t>
                      </a:r>
                      <a:r>
                        <a:rPr lang="en-US" sz="16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   r0, =stderr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ldr</a:t>
                      </a:r>
                      <a:r>
                        <a:rPr lang="en-US" sz="16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   r0, [r0]</a:t>
                      </a: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&lt;do not write unless you really know what you are doing&gt;</a:t>
                      </a: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1763319"/>
                  </a:ext>
                </a:extLst>
              </a:tr>
              <a:tr h="31921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.</a:t>
                      </a:r>
                      <a:r>
                        <a:rPr lang="en-US" sz="1600" b="0" i="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Lstr</a:t>
                      </a:r>
                      <a:endParaRPr lang="en-US" sz="1600" b="0" i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ldr</a:t>
                      </a:r>
                      <a:r>
                        <a:rPr lang="en-US" sz="16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   r0, =.</a:t>
                      </a:r>
                      <a:r>
                        <a:rPr lang="en-US" sz="1600" b="0" i="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Lstr</a:t>
                      </a:r>
                      <a:endParaRPr lang="en-US" sz="1600" b="0" i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ldr</a:t>
                      </a:r>
                      <a:r>
                        <a:rPr lang="en-US" sz="16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   r0, =.</a:t>
                      </a:r>
                      <a:r>
                        <a:rPr lang="en-US" sz="1600" b="0" i="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Lstr</a:t>
                      </a:r>
                      <a:endParaRPr lang="en-US" sz="1600" b="0" i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ldrb</a:t>
                      </a:r>
                      <a:r>
                        <a:rPr lang="en-US" sz="16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  r0, [r0]</a:t>
                      </a: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&lt;read only&gt;</a:t>
                      </a: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408450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B7F34F42-4E65-C70A-B548-F776ADB6568F}"/>
              </a:ext>
            </a:extLst>
          </p:cNvPr>
          <p:cNvSpPr/>
          <p:nvPr/>
        </p:nvSpPr>
        <p:spPr bwMode="auto">
          <a:xfrm>
            <a:off x="8171998" y="3574095"/>
            <a:ext cx="3500179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       .section .</a:t>
            </a:r>
            <a:r>
              <a:rPr lang="en-US" dirty="0" err="1">
                <a:solidFill>
                  <a:schemeClr val="accent6"/>
                </a:solidFill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rodata</a:t>
            </a:r>
            <a:endParaRPr lang="en-US" dirty="0">
              <a:solidFill>
                <a:schemeClr val="accent6"/>
              </a:solidFill>
              <a:latin typeface="Consolas" panose="020B0609020204030204" pitchFamily="49" charset="0"/>
              <a:ea typeface="CMU Bright" panose="02000603000000000000" pitchFamily="2" charset="0"/>
              <a:cs typeface="Consolas" panose="020B0609020204030204" pitchFamily="49" charset="0"/>
            </a:endParaRPr>
          </a:p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Lstr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: .string "HI\n"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5CBBCA-4212-F515-EB70-9931C436CCF0}"/>
              </a:ext>
            </a:extLst>
          </p:cNvPr>
          <p:cNvSpPr txBox="1"/>
          <p:nvPr/>
        </p:nvSpPr>
        <p:spPr>
          <a:xfrm>
            <a:off x="1573828" y="6237695"/>
            <a:ext cx="4596130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stdin, </a:t>
            </a:r>
            <a:r>
              <a:rPr lang="en-US" dirty="0" err="1">
                <a:solidFill>
                  <a:schemeClr val="accent6"/>
                </a:solidFill>
              </a:rPr>
              <a:t>stdout</a:t>
            </a:r>
            <a:r>
              <a:rPr lang="en-US" dirty="0">
                <a:solidFill>
                  <a:schemeClr val="accent6"/>
                </a:solidFill>
              </a:rPr>
              <a:t> and stderr are global variables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0CA729-7430-B398-2FCE-8D59AA9D1BEE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549517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123E958-50C2-9943-ABBE-411C7F991B1F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150892" y="402903"/>
            <a:ext cx="10123566" cy="2380385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1800" b="1" kern="0" dirty="0">
                <a:solidFill>
                  <a:schemeClr val="accent5"/>
                </a:solidFill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r0 = function(r0, r1, r2, r3)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b="1" kern="0" dirty="0"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	</a:t>
            </a:r>
            <a:r>
              <a:rPr lang="en-US" sz="1800" b="1" kern="0" dirty="0" err="1"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fprintf</a:t>
            </a:r>
            <a:r>
              <a:rPr lang="en-US" sz="1800" b="1" kern="0" dirty="0"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(stderr, "arg2", arg3, arg4)</a:t>
            </a:r>
          </a:p>
          <a:p>
            <a:pPr>
              <a:lnSpc>
                <a:spcPct val="100000"/>
              </a:lnSpc>
            </a:pPr>
            <a:r>
              <a:rPr lang="en-US" sz="1800" kern="0" dirty="0">
                <a:ea typeface="ＭＳ Ｐゴシック" charset="0"/>
                <a:cs typeface="Courier New" panose="02070309020205020404" pitchFamily="49" charset="0"/>
              </a:rPr>
              <a:t>create a literal string for arg2 which tells </a:t>
            </a:r>
            <a:r>
              <a:rPr lang="en-US" sz="1800" kern="0" dirty="0" err="1"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fprintf</a:t>
            </a:r>
            <a:r>
              <a:rPr lang="en-US" sz="1800" kern="0" dirty="0"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() </a:t>
            </a:r>
            <a:r>
              <a:rPr lang="en-US" sz="1800" kern="0" dirty="0">
                <a:ea typeface="ＭＳ Ｐゴシック" charset="0"/>
                <a:cs typeface="Courier New" panose="02070309020205020404" pitchFamily="49" charset="0"/>
              </a:rPr>
              <a:t>how to interpret the remaining arguments </a:t>
            </a:r>
          </a:p>
          <a:p>
            <a:pPr>
              <a:lnSpc>
                <a:spcPct val="100000"/>
              </a:lnSpc>
            </a:pPr>
            <a:r>
              <a:rPr lang="en-US" sz="1800" dirty="0">
                <a:solidFill>
                  <a:schemeClr val="accent1"/>
                </a:solidFill>
              </a:rPr>
              <a:t>stdin, </a:t>
            </a:r>
            <a:r>
              <a:rPr lang="en-US" sz="1800" dirty="0" err="1">
                <a:solidFill>
                  <a:schemeClr val="accent1"/>
                </a:solidFill>
              </a:rPr>
              <a:t>stdout</a:t>
            </a:r>
            <a:r>
              <a:rPr lang="en-US" sz="1800" dirty="0">
                <a:solidFill>
                  <a:schemeClr val="accent1"/>
                </a:solidFill>
              </a:rPr>
              <a:t>, stderr </a:t>
            </a:r>
            <a:r>
              <a:rPr lang="en-US" sz="1800" dirty="0"/>
              <a:t>are all </a:t>
            </a:r>
            <a:r>
              <a:rPr lang="en-US" sz="1800" dirty="0">
                <a:solidFill>
                  <a:srgbClr val="00B050"/>
                </a:solidFill>
              </a:rPr>
              <a:t>global variable </a:t>
            </a:r>
            <a:r>
              <a:rPr lang="en-US" sz="1800" dirty="0"/>
              <a:t>and are </a:t>
            </a:r>
            <a:r>
              <a:rPr lang="en-US" sz="1800" dirty="0">
                <a:solidFill>
                  <a:srgbClr val="7030A0"/>
                </a:solidFill>
              </a:rPr>
              <a:t>part of </a:t>
            </a:r>
            <a:r>
              <a:rPr lang="en-US" sz="1800" dirty="0" err="1">
                <a:solidFill>
                  <a:srgbClr val="7030A0"/>
                </a:solidFill>
              </a:rPr>
              <a:t>libc</a:t>
            </a:r>
            <a:endParaRPr lang="en-US" sz="1800" dirty="0">
              <a:solidFill>
                <a:srgbClr val="7030A0"/>
              </a:solidFill>
            </a:endParaRPr>
          </a:p>
          <a:p>
            <a:pPr lvl="1"/>
            <a:r>
              <a:rPr lang="en-US" sz="1800" dirty="0"/>
              <a:t>these </a:t>
            </a:r>
            <a:r>
              <a:rPr lang="en-US" sz="1800" dirty="0">
                <a:solidFill>
                  <a:schemeClr val="accent3"/>
                </a:solidFill>
              </a:rPr>
              <a:t>names are their </a:t>
            </a:r>
            <a:r>
              <a:rPr lang="en-US" sz="1800" dirty="0" err="1">
                <a:solidFill>
                  <a:schemeClr val="accent3"/>
                </a:solidFill>
              </a:rPr>
              <a:t>lside</a:t>
            </a:r>
            <a:r>
              <a:rPr lang="en-US" sz="1800" dirty="0">
                <a:solidFill>
                  <a:schemeClr val="accent3"/>
                </a:solidFill>
              </a:rPr>
              <a:t> (label names) </a:t>
            </a:r>
          </a:p>
          <a:p>
            <a:pPr lvl="1"/>
            <a:r>
              <a:rPr lang="en-US" sz="1600" dirty="0">
                <a:solidFill>
                  <a:srgbClr val="7030A0"/>
                </a:solidFill>
              </a:rPr>
              <a:t>get their </a:t>
            </a:r>
            <a:r>
              <a:rPr lang="en-US" sz="1600" b="1" dirty="0">
                <a:solidFill>
                  <a:srgbClr val="7030A0"/>
                </a:solidFill>
              </a:rPr>
              <a:t>contents</a:t>
            </a:r>
            <a:r>
              <a:rPr lang="en-US" sz="1600" dirty="0">
                <a:solidFill>
                  <a:srgbClr val="7030A0"/>
                </a:solidFill>
              </a:rPr>
              <a:t> and pass that to </a:t>
            </a:r>
            <a:r>
              <a:rPr lang="en-US" sz="1600" dirty="0" err="1"/>
              <a:t>fprintf</a:t>
            </a:r>
            <a:r>
              <a:rPr lang="en-US" sz="1600" dirty="0"/>
              <a:t>(), </a:t>
            </a:r>
            <a:r>
              <a:rPr lang="en-US" sz="1600" dirty="0" err="1"/>
              <a:t>fread</a:t>
            </a:r>
            <a:r>
              <a:rPr lang="en-US" sz="1600" dirty="0"/>
              <a:t>(), </a:t>
            </a:r>
            <a:r>
              <a:rPr lang="en-US" sz="1600" dirty="0" err="1"/>
              <a:t>fwrite</a:t>
            </a:r>
            <a:r>
              <a:rPr lang="en-US" sz="1600" dirty="0"/>
              <a:t>()</a:t>
            </a:r>
          </a:p>
        </p:txBody>
      </p:sp>
      <p:sp>
        <p:nvSpPr>
          <p:cNvPr id="1536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272375" y="67030"/>
            <a:ext cx="11270579" cy="391196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en-US" sz="2400" dirty="0"/>
              <a:t>Passing global variables as a parameter: </a:t>
            </a:r>
            <a:r>
              <a:rPr lang="en-US" altLang="en-US" sz="2400" dirty="0" err="1"/>
              <a:t>fprintf</a:t>
            </a:r>
            <a:r>
              <a:rPr lang="en-US" altLang="en-US" sz="2400" dirty="0"/>
              <a:t>()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06856578-BEA3-8341-89AF-91D240CD3D10}"/>
              </a:ext>
            </a:extLst>
          </p:cNvPr>
          <p:cNvSpPr/>
          <p:nvPr/>
        </p:nvSpPr>
        <p:spPr bwMode="auto">
          <a:xfrm>
            <a:off x="5147869" y="2819270"/>
            <a:ext cx="6395085" cy="950119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.extern 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fprintf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//declare 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fprintf</a:t>
            </a:r>
            <a:endParaRPr lang="en-US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.section .</a:t>
            </a:r>
            <a:r>
              <a:rPr lang="en-US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rodata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// note the dots "."</a:t>
            </a:r>
          </a:p>
          <a:p>
            <a:r>
              <a:rPr lang="en-US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Lfst</a:t>
            </a:r>
            <a:r>
              <a:rPr lang="en-US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	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.string  </a:t>
            </a:r>
            <a:r>
              <a:rPr lang="en-US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"c=%d\n"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A61200D-6BC8-E541-B1EC-21A833ACAA4D}"/>
              </a:ext>
            </a:extLst>
          </p:cNvPr>
          <p:cNvSpPr/>
          <p:nvPr/>
        </p:nvSpPr>
        <p:spPr bwMode="auto">
          <a:xfrm>
            <a:off x="5112954" y="4016459"/>
            <a:ext cx="6910350" cy="2438638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// part of the 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text segment 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below</a:t>
            </a:r>
          </a:p>
          <a:p>
            <a:r>
              <a:rPr lang="en-US" sz="16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    mov     r2, 2	    </a:t>
            </a:r>
            <a:r>
              <a:rPr lang="en-US" sz="16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int a = 2;</a:t>
            </a:r>
          </a:p>
          <a:p>
            <a:r>
              <a:rPr lang="en-US" sz="16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    mov     r3, 3	    </a:t>
            </a:r>
            <a:r>
              <a:rPr lang="en-US" sz="16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int b = 3;</a:t>
            </a:r>
          </a:p>
          <a:p>
            <a:r>
              <a:rPr lang="en-US" sz="16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    add     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  <a:r>
              <a:rPr lang="en-US" sz="16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r2, r3   </a:t>
            </a:r>
            <a:r>
              <a:rPr lang="en-US" sz="16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3: </a:t>
            </a:r>
            <a:r>
              <a:rPr lang="en-US" sz="16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c = a + b;</a:t>
            </a:r>
          </a:p>
          <a:p>
            <a:r>
              <a:rPr lang="en-US" sz="16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      </a:t>
            </a:r>
            <a:endParaRPr lang="en-US" sz="16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    </a:t>
            </a:r>
            <a:r>
              <a:rPr lang="en-US" sz="16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ldr</a:t>
            </a:r>
            <a:r>
              <a:rPr lang="en-US" sz="16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r0, =stderr  // get stderr address</a:t>
            </a:r>
          </a:p>
          <a:p>
            <a:r>
              <a:rPr lang="en-US" sz="16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6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ldr</a:t>
            </a:r>
            <a:r>
              <a:rPr lang="en-US" sz="16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r0, [r0]     // 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1:</a:t>
            </a:r>
            <a:r>
              <a:rPr lang="en-US" sz="16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 stderr contents  </a:t>
            </a:r>
          </a:p>
          <a:p>
            <a:r>
              <a:rPr lang="en-US" sz="16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6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ldr</a:t>
            </a:r>
            <a:r>
              <a:rPr lang="en-US" sz="16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    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  <a:r>
              <a:rPr lang="en-US" sz="16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=.</a:t>
            </a:r>
            <a:r>
              <a:rPr lang="en-US" sz="16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Lfst</a:t>
            </a:r>
            <a:r>
              <a:rPr lang="en-US" sz="16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// 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2: </a:t>
            </a:r>
            <a:r>
              <a:rPr lang="en-US" sz="16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=literal address</a:t>
            </a:r>
          </a:p>
          <a:p>
            <a:r>
              <a:rPr lang="en-US" sz="16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bl	</a:t>
            </a:r>
            <a:r>
              <a:rPr lang="en-US" sz="16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fprintf</a:t>
            </a:r>
            <a:endParaRPr lang="en-US" sz="16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075CE48-0407-EF44-8A5A-20D395D14D36}"/>
              </a:ext>
            </a:extLst>
          </p:cNvPr>
          <p:cNvSpPr/>
          <p:nvPr/>
        </p:nvSpPr>
        <p:spPr bwMode="auto">
          <a:xfrm>
            <a:off x="146361" y="2851883"/>
            <a:ext cx="3901913" cy="3895487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stdio.h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stdlib.h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main(void)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int a = 2;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int b = 3;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int c;</a:t>
            </a:r>
          </a:p>
          <a:p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</a:t>
            </a:r>
            <a:r>
              <a:rPr lang="en-US" sz="16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a + b;</a:t>
            </a:r>
          </a:p>
          <a:p>
            <a:r>
              <a:rPr lang="en-US" sz="16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16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fprintf</a:t>
            </a:r>
            <a:r>
              <a:rPr lang="en-US" sz="16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stderr,"c</a:t>
            </a:r>
            <a:r>
              <a:rPr lang="en-US" sz="16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=%d\n", c);</a:t>
            </a:r>
          </a:p>
          <a:p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return EXIT_SUCCESS;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7B3C80C-5378-8242-A5F5-9CF16A13B695}"/>
              </a:ext>
            </a:extLst>
          </p:cNvPr>
          <p:cNvGrpSpPr/>
          <p:nvPr/>
        </p:nvGrpSpPr>
        <p:grpSpPr>
          <a:xfrm>
            <a:off x="3682135" y="5311907"/>
            <a:ext cx="2200191" cy="923330"/>
            <a:chOff x="3975234" y="5310205"/>
            <a:chExt cx="1846665" cy="92333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B55667D-BE66-AE40-885D-2B51E2172BC9}"/>
                </a:ext>
              </a:extLst>
            </p:cNvPr>
            <p:cNvSpPr txBox="1"/>
            <p:nvPr/>
          </p:nvSpPr>
          <p:spPr>
            <a:xfrm>
              <a:off x="4379495" y="5310205"/>
              <a:ext cx="1442404" cy="92333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three passed </a:t>
              </a:r>
              <a:r>
                <a:rPr lang="en-US" dirty="0" err="1">
                  <a:solidFill>
                    <a:srgbClr val="0070C0"/>
                  </a:solidFill>
                </a:rPr>
                <a:t>args</a:t>
              </a:r>
              <a:r>
                <a:rPr lang="en-US" dirty="0">
                  <a:solidFill>
                    <a:srgbClr val="0070C0"/>
                  </a:solidFill>
                </a:rPr>
                <a:t> in this use of </a:t>
              </a:r>
              <a:r>
                <a:rPr lang="en-US" dirty="0" err="1">
                  <a:solidFill>
                    <a:srgbClr val="0070C0"/>
                  </a:solidFill>
                </a:rPr>
                <a:t>fprintf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sp>
          <p:nvSpPr>
            <p:cNvPr id="4" name="Left Arrow 3">
              <a:extLst>
                <a:ext uri="{FF2B5EF4-FFF2-40B4-BE49-F238E27FC236}">
                  <a16:creationId xmlns:a16="http://schemas.microsoft.com/office/drawing/2014/main" id="{E3AB59AD-0D84-4A41-AD0B-AEC62CB3C8B6}"/>
                </a:ext>
              </a:extLst>
            </p:cNvPr>
            <p:cNvSpPr/>
            <p:nvPr/>
          </p:nvSpPr>
          <p:spPr>
            <a:xfrm>
              <a:off x="3975234" y="5621154"/>
              <a:ext cx="404261" cy="144379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7A893A3B-CC87-F040-950B-502868126EDB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A31B3D0-34FB-2445-B313-F57261557833}"/>
              </a:ext>
            </a:extLst>
          </p:cNvPr>
          <p:cNvGrpSpPr/>
          <p:nvPr/>
        </p:nvGrpSpPr>
        <p:grpSpPr>
          <a:xfrm>
            <a:off x="1947841" y="3498706"/>
            <a:ext cx="2295757" cy="1477328"/>
            <a:chOff x="3975234" y="4671800"/>
            <a:chExt cx="2295757" cy="1477328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EE5EB3E-9270-804A-8AD7-01943A5BF607}"/>
                </a:ext>
              </a:extLst>
            </p:cNvPr>
            <p:cNvSpPr txBox="1"/>
            <p:nvPr/>
          </p:nvSpPr>
          <p:spPr>
            <a:xfrm>
              <a:off x="4379495" y="4671800"/>
              <a:ext cx="1891496" cy="1477328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We are going to put these variables in temporary registers</a:t>
              </a:r>
            </a:p>
          </p:txBody>
        </p:sp>
        <p:sp>
          <p:nvSpPr>
            <p:cNvPr id="16" name="Left Arrow 15">
              <a:extLst>
                <a:ext uri="{FF2B5EF4-FFF2-40B4-BE49-F238E27FC236}">
                  <a16:creationId xmlns:a16="http://schemas.microsoft.com/office/drawing/2014/main" id="{FBE5D59F-0872-3449-B588-88672C99765F}"/>
                </a:ext>
              </a:extLst>
            </p:cNvPr>
            <p:cNvSpPr/>
            <p:nvPr/>
          </p:nvSpPr>
          <p:spPr>
            <a:xfrm>
              <a:off x="3975234" y="5690602"/>
              <a:ext cx="404261" cy="144379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0412D190-E965-4C4B-A2FD-1D024761B3BD}"/>
              </a:ext>
            </a:extLst>
          </p:cNvPr>
          <p:cNvSpPr txBox="1"/>
          <p:nvPr/>
        </p:nvSpPr>
        <p:spPr>
          <a:xfrm>
            <a:off x="1651117" y="5767235"/>
            <a:ext cx="2194490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r0,   r1,   r2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9636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22" grpId="0" animBg="1"/>
      <p:bldP spid="6" grpId="0" animBg="1"/>
      <p:bldP spid="8" grpId="0" animBg="1"/>
      <p:bldP spid="10" grpId="0"/>
      <p:bldP spid="18" grpId="0" animBg="1"/>
    </p:bld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4C1144A-AFC7-7B4E-8623-EC0D3B10B6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115" y="458033"/>
            <a:ext cx="5514843" cy="617487"/>
          </a:xfrm>
        </p:spPr>
        <p:txBody>
          <a:bodyPr/>
          <a:lstStyle/>
          <a:p>
            <a:r>
              <a:rPr lang="en-US" sz="2800" dirty="0" err="1"/>
              <a:t>Putchar</a:t>
            </a:r>
            <a:r>
              <a:rPr lang="en-US" sz="2800" dirty="0"/>
              <a:t>/</a:t>
            </a:r>
            <a:r>
              <a:rPr lang="en-US" sz="2800" dirty="0" err="1"/>
              <a:t>getchar</a:t>
            </a:r>
            <a:r>
              <a:rPr lang="en-US" sz="2800" dirty="0"/>
              <a:t>: </a:t>
            </a:r>
            <a:br>
              <a:rPr lang="en-US" sz="2800" dirty="0"/>
            </a:br>
            <a:r>
              <a:rPr lang="en-US" sz="2800" dirty="0"/>
              <a:t>The while loop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04187B1-772D-A943-B0FB-E74C8E01B8BE}"/>
              </a:ext>
            </a:extLst>
          </p:cNvPr>
          <p:cNvSpPr/>
          <p:nvPr/>
        </p:nvSpPr>
        <p:spPr bwMode="auto">
          <a:xfrm>
            <a:off x="7023278" y="458033"/>
            <a:ext cx="5092522" cy="4845606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       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mov     r4, 0  //count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    bl      </a:t>
            </a:r>
            <a:r>
              <a:rPr lang="en-US" sz="20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getchar</a:t>
            </a:r>
            <a:endParaRPr lang="en-US" sz="20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    </a:t>
            </a:r>
            <a:r>
              <a:rPr lang="en-US" sz="20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    r0, EOF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    </a:t>
            </a:r>
            <a:r>
              <a:rPr lang="en-US" sz="20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beq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    .</a:t>
            </a:r>
            <a:r>
              <a:rPr lang="en-US" sz="20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Ldone</a:t>
            </a:r>
            <a:endParaRPr lang="en-US" sz="20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Lloop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:   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bl      </a:t>
            </a: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putchar</a:t>
            </a:r>
            <a:endParaRPr lang="en-US" sz="2000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       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bl      </a:t>
            </a:r>
            <a:r>
              <a:rPr lang="en-US" sz="20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getchar</a:t>
            </a:r>
            <a:endParaRPr lang="en-US" sz="20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       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     r4, r4, 1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        </a:t>
            </a:r>
            <a:r>
              <a:rPr lang="en-US" sz="20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    r0, EOF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    </a:t>
            </a:r>
            <a:r>
              <a:rPr lang="en-US" sz="20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bne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    .</a:t>
            </a:r>
            <a:r>
              <a:rPr lang="en-US" sz="20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Lloop</a:t>
            </a:r>
            <a:endParaRPr lang="en-US" sz="20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Ldone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        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mov     r1, r4     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//arg2</a:t>
            </a:r>
          </a:p>
          <a:p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    </a:t>
            </a:r>
            <a:r>
              <a:rPr lang="en-US" sz="2000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ldr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    r0, =.</a:t>
            </a:r>
            <a:r>
              <a:rPr lang="en-US" sz="2000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Lst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//arg1 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        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bl      </a:t>
            </a:r>
            <a:r>
              <a:rPr lang="en-US" sz="2000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endParaRPr lang="en-US" sz="2000" dirty="0">
              <a:solidFill>
                <a:srgbClr val="F3753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   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1D68DD2-7EB9-A348-B8F8-54456108F5BD}"/>
              </a:ext>
            </a:extLst>
          </p:cNvPr>
          <p:cNvSpPr/>
          <p:nvPr/>
        </p:nvSpPr>
        <p:spPr bwMode="auto">
          <a:xfrm>
            <a:off x="272161" y="2798642"/>
            <a:ext cx="4588389" cy="3895487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stdio.h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stdlib.h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main(void)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int c;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int count = 0;</a:t>
            </a:r>
          </a:p>
          <a:p>
            <a:endParaRPr lang="en-US" sz="1600" dirty="0">
              <a:solidFill>
                <a:schemeClr val="accent6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while 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 = </a:t>
            </a:r>
            <a:r>
              <a:rPr lang="en-US" sz="16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getchar</a:t>
            </a:r>
            <a:r>
              <a:rPr lang="en-US" sz="16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()) != EOF) 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6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putchar</a:t>
            </a:r>
            <a:r>
              <a:rPr lang="en-US" sz="16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(c);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count++;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r>
              <a:rPr lang="en-US" sz="16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6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("Echo count: %d\n", count);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return EXIT_SUCCESS;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44F7BBD-04AC-514E-8A35-D8E25704A2FA}"/>
              </a:ext>
            </a:extLst>
          </p:cNvPr>
          <p:cNvGrpSpPr/>
          <p:nvPr/>
        </p:nvGrpSpPr>
        <p:grpSpPr>
          <a:xfrm>
            <a:off x="3096380" y="861049"/>
            <a:ext cx="5106610" cy="646331"/>
            <a:chOff x="8661085" y="438783"/>
            <a:chExt cx="5106610" cy="646331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DCBAB0C-F4A3-D142-879B-741E9F6CC785}"/>
                </a:ext>
              </a:extLst>
            </p:cNvPr>
            <p:cNvSpPr txBox="1"/>
            <p:nvPr/>
          </p:nvSpPr>
          <p:spPr>
            <a:xfrm>
              <a:off x="8661085" y="438783"/>
              <a:ext cx="4029412" cy="646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pre loop test with a call to </a:t>
              </a:r>
              <a:r>
                <a:rPr lang="en-US" dirty="0" err="1">
                  <a:solidFill>
                    <a:srgbClr val="0070C0"/>
                  </a:solidFill>
                </a:rPr>
                <a:t>getchar</a:t>
              </a:r>
              <a:r>
                <a:rPr lang="en-US" dirty="0">
                  <a:solidFill>
                    <a:srgbClr val="0070C0"/>
                  </a:solidFill>
                </a:rPr>
                <a:t>()</a:t>
              </a:r>
            </a:p>
            <a:p>
              <a:r>
                <a:rPr lang="en-US" dirty="0">
                  <a:solidFill>
                    <a:srgbClr val="0070C0"/>
                  </a:solidFill>
                </a:rPr>
                <a:t>if it returns EOF in r0 we are done</a:t>
              </a:r>
            </a:p>
          </p:txBody>
        </p:sp>
        <p:sp>
          <p:nvSpPr>
            <p:cNvPr id="16" name="Left Arrow 15">
              <a:extLst>
                <a:ext uri="{FF2B5EF4-FFF2-40B4-BE49-F238E27FC236}">
                  <a16:creationId xmlns:a16="http://schemas.microsoft.com/office/drawing/2014/main" id="{2533B2E1-3044-E243-B332-01A5FB427A3C}"/>
                </a:ext>
              </a:extLst>
            </p:cNvPr>
            <p:cNvSpPr/>
            <p:nvPr/>
          </p:nvSpPr>
          <p:spPr>
            <a:xfrm rot="10800000">
              <a:off x="12662862" y="918284"/>
              <a:ext cx="1104833" cy="162900"/>
            </a:xfrm>
            <a:prstGeom prst="leftArrow">
              <a:avLst>
                <a:gd name="adj1" fmla="val 64911"/>
                <a:gd name="adj2" fmla="val 50000"/>
              </a:avLst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2F0E6AF4-6CAF-0042-BB67-1495C2279193}"/>
              </a:ext>
            </a:extLst>
          </p:cNvPr>
          <p:cNvSpPr txBox="1"/>
          <p:nvPr/>
        </p:nvSpPr>
        <p:spPr>
          <a:xfrm>
            <a:off x="7023279" y="6294019"/>
            <a:ext cx="4883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File header and footers are not shown 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CEDADDA-081D-0748-8468-1BA8028F1FF1}"/>
              </a:ext>
            </a:extLst>
          </p:cNvPr>
          <p:cNvGrpSpPr/>
          <p:nvPr/>
        </p:nvGrpSpPr>
        <p:grpSpPr>
          <a:xfrm>
            <a:off x="2566356" y="1931853"/>
            <a:ext cx="5460839" cy="646331"/>
            <a:chOff x="8306856" y="438783"/>
            <a:chExt cx="5460839" cy="646331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2B541F1-2405-4F46-9684-0F6536C8FD27}"/>
                </a:ext>
              </a:extLst>
            </p:cNvPr>
            <p:cNvSpPr txBox="1"/>
            <p:nvPr/>
          </p:nvSpPr>
          <p:spPr>
            <a:xfrm>
              <a:off x="8306856" y="438783"/>
              <a:ext cx="4383641" cy="646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echo the character read with </a:t>
              </a:r>
              <a:r>
                <a:rPr lang="en-US" dirty="0" err="1">
                  <a:solidFill>
                    <a:srgbClr val="0070C0"/>
                  </a:solidFill>
                </a:rPr>
                <a:t>getchar</a:t>
              </a:r>
              <a:r>
                <a:rPr lang="en-US" dirty="0">
                  <a:solidFill>
                    <a:srgbClr val="0070C0"/>
                  </a:solidFill>
                </a:rPr>
                <a:t> and then read another and increment count</a:t>
              </a:r>
            </a:p>
          </p:txBody>
        </p:sp>
        <p:sp>
          <p:nvSpPr>
            <p:cNvPr id="13" name="Left Arrow 12">
              <a:extLst>
                <a:ext uri="{FF2B5EF4-FFF2-40B4-BE49-F238E27FC236}">
                  <a16:creationId xmlns:a16="http://schemas.microsoft.com/office/drawing/2014/main" id="{82ABE2BD-93BB-0A4D-8D98-039D5783CD2B}"/>
                </a:ext>
              </a:extLst>
            </p:cNvPr>
            <p:cNvSpPr/>
            <p:nvPr/>
          </p:nvSpPr>
          <p:spPr>
            <a:xfrm rot="10800000">
              <a:off x="12662862" y="918284"/>
              <a:ext cx="1104833" cy="162900"/>
            </a:xfrm>
            <a:prstGeom prst="leftArrow">
              <a:avLst>
                <a:gd name="adj1" fmla="val 64911"/>
                <a:gd name="adj2" fmla="val 50000"/>
              </a:avLst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Left Brace 1">
            <a:extLst>
              <a:ext uri="{FF2B5EF4-FFF2-40B4-BE49-F238E27FC236}">
                <a16:creationId xmlns:a16="http://schemas.microsoft.com/office/drawing/2014/main" id="{15CF23E0-A1AE-D749-8F6F-7471E642F909}"/>
              </a:ext>
            </a:extLst>
          </p:cNvPr>
          <p:cNvSpPr/>
          <p:nvPr/>
        </p:nvSpPr>
        <p:spPr>
          <a:xfrm>
            <a:off x="8027195" y="2061265"/>
            <a:ext cx="291879" cy="923330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1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942BB64-A137-BE4C-B503-FBED433CE36D}"/>
              </a:ext>
            </a:extLst>
          </p:cNvPr>
          <p:cNvGrpSpPr/>
          <p:nvPr/>
        </p:nvGrpSpPr>
        <p:grpSpPr>
          <a:xfrm>
            <a:off x="5103002" y="342207"/>
            <a:ext cx="3078436" cy="416832"/>
            <a:chOff x="10689259" y="664352"/>
            <a:chExt cx="3078436" cy="416832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8F101A7-E964-BC40-9DEC-19C6C8F5F8A1}"/>
                </a:ext>
              </a:extLst>
            </p:cNvPr>
            <p:cNvSpPr txBox="1"/>
            <p:nvPr/>
          </p:nvSpPr>
          <p:spPr>
            <a:xfrm>
              <a:off x="10689259" y="664352"/>
              <a:ext cx="1973603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initialize count</a:t>
              </a:r>
            </a:p>
          </p:txBody>
        </p:sp>
        <p:sp>
          <p:nvSpPr>
            <p:cNvPr id="19" name="Left Arrow 18">
              <a:extLst>
                <a:ext uri="{FF2B5EF4-FFF2-40B4-BE49-F238E27FC236}">
                  <a16:creationId xmlns:a16="http://schemas.microsoft.com/office/drawing/2014/main" id="{ECE3F4EC-79F9-7341-8C53-D9CBF7407939}"/>
                </a:ext>
              </a:extLst>
            </p:cNvPr>
            <p:cNvSpPr/>
            <p:nvPr/>
          </p:nvSpPr>
          <p:spPr>
            <a:xfrm rot="10800000">
              <a:off x="12662862" y="918284"/>
              <a:ext cx="1104833" cy="162900"/>
            </a:xfrm>
            <a:prstGeom prst="leftArrow">
              <a:avLst>
                <a:gd name="adj1" fmla="val 64911"/>
                <a:gd name="adj2" fmla="val 50000"/>
              </a:avLst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AC19F88-AF9B-2745-929F-E769BA779FB9}"/>
              </a:ext>
            </a:extLst>
          </p:cNvPr>
          <p:cNvGrpSpPr/>
          <p:nvPr/>
        </p:nvGrpSpPr>
        <p:grpSpPr>
          <a:xfrm>
            <a:off x="3068745" y="3151937"/>
            <a:ext cx="5179123" cy="369332"/>
            <a:chOff x="9192704" y="438783"/>
            <a:chExt cx="5179123" cy="36933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0BD1043-46FD-2A41-AD11-64F3472D83E0}"/>
                </a:ext>
              </a:extLst>
            </p:cNvPr>
            <p:cNvSpPr txBox="1"/>
            <p:nvPr/>
          </p:nvSpPr>
          <p:spPr>
            <a:xfrm>
              <a:off x="9192704" y="438783"/>
              <a:ext cx="4029412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did </a:t>
              </a:r>
              <a:r>
                <a:rPr lang="en-US" dirty="0" err="1">
                  <a:solidFill>
                    <a:srgbClr val="0070C0"/>
                  </a:solidFill>
                </a:rPr>
                <a:t>getchar</a:t>
              </a:r>
              <a:r>
                <a:rPr lang="en-US" dirty="0">
                  <a:solidFill>
                    <a:srgbClr val="0070C0"/>
                  </a:solidFill>
                </a:rPr>
                <a:t>() return EOF if not loop</a:t>
              </a:r>
            </a:p>
          </p:txBody>
        </p:sp>
        <p:sp>
          <p:nvSpPr>
            <p:cNvPr id="23" name="Left Arrow 22">
              <a:extLst>
                <a:ext uri="{FF2B5EF4-FFF2-40B4-BE49-F238E27FC236}">
                  <a16:creationId xmlns:a16="http://schemas.microsoft.com/office/drawing/2014/main" id="{E00BC756-D7E1-9F4E-8C40-46800C68186F}"/>
                </a:ext>
              </a:extLst>
            </p:cNvPr>
            <p:cNvSpPr/>
            <p:nvPr/>
          </p:nvSpPr>
          <p:spPr>
            <a:xfrm rot="10800000">
              <a:off x="13266994" y="541999"/>
              <a:ext cx="1104833" cy="162900"/>
            </a:xfrm>
            <a:prstGeom prst="leftArrow">
              <a:avLst>
                <a:gd name="adj1" fmla="val 64911"/>
                <a:gd name="adj2" fmla="val 50000"/>
              </a:avLst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7493E7D-D664-F64B-BC82-7A9C80F8D111}"/>
              </a:ext>
            </a:extLst>
          </p:cNvPr>
          <p:cNvGrpSpPr/>
          <p:nvPr/>
        </p:nvGrpSpPr>
        <p:grpSpPr>
          <a:xfrm>
            <a:off x="4970861" y="4228876"/>
            <a:ext cx="2983092" cy="369332"/>
            <a:chOff x="11388734" y="411415"/>
            <a:chExt cx="2983092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34DBB08-2030-EF4D-81BC-F93DBB59FE69}"/>
                </a:ext>
              </a:extLst>
            </p:cNvPr>
            <p:cNvSpPr txBox="1"/>
            <p:nvPr/>
          </p:nvSpPr>
          <p:spPr>
            <a:xfrm>
              <a:off x="11388734" y="411415"/>
              <a:ext cx="2452846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saw EOF, print count</a:t>
              </a:r>
            </a:p>
          </p:txBody>
        </p:sp>
        <p:sp>
          <p:nvSpPr>
            <p:cNvPr id="26" name="Left Arrow 25">
              <a:extLst>
                <a:ext uri="{FF2B5EF4-FFF2-40B4-BE49-F238E27FC236}">
                  <a16:creationId xmlns:a16="http://schemas.microsoft.com/office/drawing/2014/main" id="{21273661-DC6D-C448-B5A8-11C8A5336A34}"/>
                </a:ext>
              </a:extLst>
            </p:cNvPr>
            <p:cNvSpPr/>
            <p:nvPr/>
          </p:nvSpPr>
          <p:spPr>
            <a:xfrm rot="10800000">
              <a:off x="13879005" y="541999"/>
              <a:ext cx="492821" cy="162900"/>
            </a:xfrm>
            <a:prstGeom prst="leftArrow">
              <a:avLst>
                <a:gd name="adj1" fmla="val 64911"/>
                <a:gd name="adj2" fmla="val 50000"/>
              </a:avLst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7" name="Left Brace 26">
            <a:extLst>
              <a:ext uri="{FF2B5EF4-FFF2-40B4-BE49-F238E27FC236}">
                <a16:creationId xmlns:a16="http://schemas.microsoft.com/office/drawing/2014/main" id="{12CE7C2B-9ECD-2B4F-90EB-AB64A26EA35B}"/>
              </a:ext>
            </a:extLst>
          </p:cNvPr>
          <p:cNvSpPr/>
          <p:nvPr/>
        </p:nvSpPr>
        <p:spPr>
          <a:xfrm>
            <a:off x="7953954" y="3951877"/>
            <a:ext cx="291879" cy="923330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1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80B0F8B-A457-B349-9DE4-57530F915E71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42477C6-A376-4AC8-7FDB-B902B030FECD}"/>
              </a:ext>
            </a:extLst>
          </p:cNvPr>
          <p:cNvGrpSpPr/>
          <p:nvPr/>
        </p:nvGrpSpPr>
        <p:grpSpPr>
          <a:xfrm>
            <a:off x="8027195" y="4598208"/>
            <a:ext cx="3370337" cy="923621"/>
            <a:chOff x="10471243" y="-142874"/>
            <a:chExt cx="3370337" cy="92362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7AFA771-1087-D89F-4847-8F7EF8A028C5}"/>
                </a:ext>
              </a:extLst>
            </p:cNvPr>
            <p:cNvSpPr txBox="1"/>
            <p:nvPr/>
          </p:nvSpPr>
          <p:spPr>
            <a:xfrm>
              <a:off x="10471243" y="411415"/>
              <a:ext cx="3370337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address of string literal variable</a:t>
              </a:r>
            </a:p>
          </p:txBody>
        </p:sp>
        <p:sp>
          <p:nvSpPr>
            <p:cNvPr id="8" name="Left Arrow 7">
              <a:extLst>
                <a:ext uri="{FF2B5EF4-FFF2-40B4-BE49-F238E27FC236}">
                  <a16:creationId xmlns:a16="http://schemas.microsoft.com/office/drawing/2014/main" id="{1DF88815-D3B0-C9B2-3D5A-E044DF9B260B}"/>
                </a:ext>
              </a:extLst>
            </p:cNvPr>
            <p:cNvSpPr/>
            <p:nvPr/>
          </p:nvSpPr>
          <p:spPr>
            <a:xfrm rot="5400000">
              <a:off x="12850306" y="22087"/>
              <a:ext cx="492821" cy="162900"/>
            </a:xfrm>
            <a:prstGeom prst="leftArrow">
              <a:avLst>
                <a:gd name="adj1" fmla="val 64911"/>
                <a:gd name="adj2" fmla="val 50000"/>
              </a:avLst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587C532C-3938-3C03-F684-F7AE1CAF94F4}"/>
              </a:ext>
            </a:extLst>
          </p:cNvPr>
          <p:cNvSpPr txBox="1"/>
          <p:nvPr/>
        </p:nvSpPr>
        <p:spPr>
          <a:xfrm>
            <a:off x="5177593" y="5881587"/>
            <a:ext cx="48830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Lst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 .string  "Echo count: %d\n"</a:t>
            </a:r>
          </a:p>
        </p:txBody>
      </p:sp>
    </p:spTree>
    <p:extLst>
      <p:ext uri="{BB962C8B-B14F-4D97-AF65-F5344CB8AC3E}">
        <p14:creationId xmlns:p14="http://schemas.microsoft.com/office/powerpoint/2010/main" val="2104030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" grpId="0" animBg="1"/>
      <p:bldP spid="27" grpId="0" animBg="1"/>
      <p:bldP spid="28" grpId="0"/>
    </p:bld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6B1C3-4338-0176-9C5C-1D8DD1A40C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482" y="91811"/>
            <a:ext cx="10515600" cy="401389"/>
          </a:xfrm>
        </p:spPr>
        <p:txBody>
          <a:bodyPr/>
          <a:lstStyle/>
          <a:p>
            <a:r>
              <a:rPr lang="en-US" sz="2800" dirty="0"/>
              <a:t>Accessing Pointers (</a:t>
            </a:r>
            <a:r>
              <a:rPr lang="en-US" sz="2800" dirty="0" err="1"/>
              <a:t>argv</a:t>
            </a:r>
            <a:r>
              <a:rPr lang="en-US" sz="2800" dirty="0"/>
              <a:t>) in ARM assembly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571FB4-2C22-7549-EF2A-A31E16EF9FE9}"/>
              </a:ext>
            </a:extLst>
          </p:cNvPr>
          <p:cNvSpPr txBox="1"/>
          <p:nvPr/>
        </p:nvSpPr>
        <p:spPr>
          <a:xfrm>
            <a:off x="116302" y="780845"/>
            <a:ext cx="6413935" cy="52629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.extern </a:t>
            </a:r>
            <a:r>
              <a:rPr lang="en-US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printf</a:t>
            </a:r>
            <a:endParaRPr lang="en-US" sz="14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.extern stderr</a:t>
            </a:r>
          </a:p>
          <a:p>
            <a:r>
              <a:rPr lang="en-US" sz="1400" dirty="0">
                <a:solidFill>
                  <a:srgbClr val="F3753F"/>
                </a:solidFill>
                <a:effectLst/>
                <a:latin typeface="Menlo" panose="020B0609030804020204" pitchFamily="49" charset="0"/>
              </a:rPr>
              <a:t>    .section .</a:t>
            </a:r>
            <a:r>
              <a:rPr lang="en-US" sz="1400" dirty="0" err="1">
                <a:solidFill>
                  <a:srgbClr val="F3753F"/>
                </a:solidFill>
                <a:effectLst/>
                <a:latin typeface="Menlo" panose="020B0609030804020204" pitchFamily="49" charset="0"/>
              </a:rPr>
              <a:t>rodata</a:t>
            </a:r>
            <a:endParaRPr lang="en-US" sz="1400" dirty="0">
              <a:solidFill>
                <a:srgbClr val="F3753F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400" b="1" dirty="0">
                <a:solidFill>
                  <a:srgbClr val="F3753F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1400" b="1" dirty="0" err="1">
                <a:solidFill>
                  <a:srgbClr val="F3753F"/>
                </a:solidFill>
                <a:effectLst/>
                <a:latin typeface="Menlo" panose="020B0609030804020204" pitchFamily="49" charset="0"/>
              </a:rPr>
              <a:t>Lstr</a:t>
            </a:r>
            <a:r>
              <a:rPr lang="en-US" sz="1400" b="1" dirty="0">
                <a:solidFill>
                  <a:srgbClr val="F3753F"/>
                </a:solidFill>
                <a:effectLst/>
                <a:latin typeface="Menlo" panose="020B0609030804020204" pitchFamily="49" charset="0"/>
              </a:rPr>
              <a:t>:  .string "</a:t>
            </a:r>
            <a:r>
              <a:rPr lang="en-US" sz="1400" b="1" dirty="0" err="1">
                <a:solidFill>
                  <a:srgbClr val="F3753F"/>
                </a:solidFill>
                <a:effectLst/>
                <a:latin typeface="Menlo" panose="020B0609030804020204" pitchFamily="49" charset="0"/>
              </a:rPr>
              <a:t>argv</a:t>
            </a:r>
            <a:r>
              <a:rPr lang="en-US" sz="1400" b="1" dirty="0">
                <a:solidFill>
                  <a:srgbClr val="F3753F"/>
                </a:solidFill>
                <a:effectLst/>
                <a:latin typeface="Menlo" panose="020B0609030804020204" pitchFamily="49" charset="0"/>
              </a:rPr>
              <a:t>[%d] = %s\n"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.text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.global main    </a:t>
            </a:r>
            <a:r>
              <a:rPr lang="en-US" sz="1400" dirty="0">
                <a:solidFill>
                  <a:srgbClr val="2C895B"/>
                </a:solidFill>
                <a:effectLst/>
                <a:latin typeface="Menlo" panose="020B0609030804020204" pitchFamily="49" charset="0"/>
              </a:rPr>
              <a:t>// main(r0=</a:t>
            </a:r>
            <a:r>
              <a:rPr lang="en-US" sz="1400" dirty="0" err="1">
                <a:solidFill>
                  <a:srgbClr val="2C895B"/>
                </a:solidFill>
                <a:effectLst/>
                <a:latin typeface="Menlo" panose="020B0609030804020204" pitchFamily="49" charset="0"/>
              </a:rPr>
              <a:t>argc</a:t>
            </a:r>
            <a:r>
              <a:rPr lang="en-US" sz="1400" dirty="0">
                <a:solidFill>
                  <a:srgbClr val="2C895B"/>
                </a:solidFill>
                <a:effectLst/>
                <a:latin typeface="Menlo" panose="020B0609030804020204" pitchFamily="49" charset="0"/>
              </a:rPr>
              <a:t>, r1=</a:t>
            </a:r>
            <a:r>
              <a:rPr lang="en-US" sz="1400" dirty="0" err="1">
                <a:solidFill>
                  <a:srgbClr val="2C895B"/>
                </a:solidFill>
                <a:effectLst/>
                <a:latin typeface="Menlo" panose="020B0609030804020204" pitchFamily="49" charset="0"/>
              </a:rPr>
              <a:t>argv</a:t>
            </a:r>
            <a:r>
              <a:rPr lang="en-US" sz="1400" dirty="0">
                <a:solidFill>
                  <a:srgbClr val="2C895B"/>
                </a:solidFill>
                <a:effectLst/>
                <a:latin typeface="Menlo" panose="020B0609030804020204" pitchFamily="49" charset="0"/>
              </a:rPr>
              <a:t>) 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.type   main, %function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</a:t>
            </a:r>
            <a:r>
              <a:rPr lang="en-US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equ</a:t>
            </a:r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FP_OFF,     20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main: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push    {r4-r7, </a:t>
            </a:r>
            <a:r>
              <a:rPr lang="en-US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fp</a:t>
            </a:r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lr</a:t>
            </a:r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add     </a:t>
            </a:r>
            <a:r>
              <a:rPr lang="en-US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fp</a:t>
            </a:r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sp</a:t>
            </a:r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FP_OFF</a:t>
            </a:r>
          </a:p>
          <a:p>
            <a:r>
              <a:rPr lang="en-US" sz="1400" dirty="0">
                <a:solidFill>
                  <a:srgbClr val="FF0000"/>
                </a:solidFill>
                <a:latin typeface="Menlo" panose="020B0609030804020204" pitchFamily="49" charset="0"/>
              </a:rPr>
              <a:t>    </a:t>
            </a:r>
            <a:r>
              <a:rPr lang="en-US" sz="1400" dirty="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mov     r7, r1           // save </a:t>
            </a:r>
            <a:r>
              <a:rPr lang="en-US" sz="1400" dirty="0" err="1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argv</a:t>
            </a:r>
            <a:r>
              <a:rPr lang="en-US" sz="1400" dirty="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!</a:t>
            </a:r>
            <a:endParaRPr lang="en-US" sz="14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400" dirty="0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sz="1400" dirty="0" err="1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ldr</a:t>
            </a:r>
            <a:r>
              <a:rPr lang="en-US" sz="1400" dirty="0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     r4, =stderr      // get the address of stderr</a:t>
            </a:r>
          </a:p>
          <a:p>
            <a:r>
              <a:rPr lang="en-US" sz="1400" dirty="0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sz="1400" dirty="0" err="1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ldr</a:t>
            </a:r>
            <a:r>
              <a:rPr lang="en-US" sz="1400" dirty="0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     r4, [r4]         // get the contents of stderr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sz="1400" dirty="0" err="1">
                <a:solidFill>
                  <a:srgbClr val="0070C0"/>
                </a:solidFill>
                <a:effectLst/>
                <a:latin typeface="Menlo" panose="020B0609030804020204" pitchFamily="49" charset="0"/>
              </a:rPr>
              <a:t>ldr</a:t>
            </a:r>
            <a:r>
              <a:rPr lang="en-US" sz="1400" dirty="0">
                <a:solidFill>
                  <a:srgbClr val="0070C0"/>
                </a:solidFill>
                <a:effectLst/>
                <a:latin typeface="Menlo" panose="020B0609030804020204" pitchFamily="49" charset="0"/>
              </a:rPr>
              <a:t>     r5, =.</a:t>
            </a:r>
            <a:r>
              <a:rPr lang="en-US" sz="1400" dirty="0" err="1">
                <a:solidFill>
                  <a:srgbClr val="0070C0"/>
                </a:solidFill>
                <a:effectLst/>
                <a:latin typeface="Menlo" panose="020B0609030804020204" pitchFamily="49" charset="0"/>
              </a:rPr>
              <a:t>Lstr</a:t>
            </a:r>
            <a:r>
              <a:rPr lang="en-US" sz="1400" dirty="0">
                <a:solidFill>
                  <a:srgbClr val="0070C0"/>
                </a:solidFill>
                <a:effectLst/>
                <a:latin typeface="Menlo" panose="020B0609030804020204" pitchFamily="49" charset="0"/>
              </a:rPr>
              <a:t>       // get the address of .</a:t>
            </a:r>
            <a:r>
              <a:rPr lang="en-US" sz="1400" dirty="0" err="1">
                <a:solidFill>
                  <a:srgbClr val="0070C0"/>
                </a:solidFill>
                <a:effectLst/>
                <a:latin typeface="Menlo" panose="020B0609030804020204" pitchFamily="49" charset="0"/>
              </a:rPr>
              <a:t>Lstr</a:t>
            </a:r>
            <a:r>
              <a:rPr lang="en-US" sz="1400" dirty="0">
                <a:solidFill>
                  <a:srgbClr val="0070C0"/>
                </a:solidFill>
                <a:effectLst/>
                <a:latin typeface="Menlo" panose="020B0609030804020204" pitchFamily="49" charset="0"/>
              </a:rPr>
              <a:t>  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mov     r6, 0            // set </a:t>
            </a:r>
            <a:r>
              <a:rPr lang="en-US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indx</a:t>
            </a:r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0;</a:t>
            </a:r>
          </a:p>
          <a:p>
            <a:endParaRPr lang="en-US" sz="14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// see next slide</a:t>
            </a:r>
          </a:p>
          <a:p>
            <a:endParaRPr lang="en-US" sz="14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Ldone</a:t>
            </a:r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mov     r0, 0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sub     </a:t>
            </a:r>
            <a:r>
              <a:rPr lang="en-US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sp</a:t>
            </a:r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fp</a:t>
            </a:r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FP_OFF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pop     {r4-r7, </a:t>
            </a:r>
            <a:r>
              <a:rPr lang="en-US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fp</a:t>
            </a:r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lr</a:t>
            </a:r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bx      </a:t>
            </a:r>
            <a:r>
              <a:rPr lang="en-US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lr</a:t>
            </a:r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87AA2A7-2545-5F10-023D-F679163739E8}"/>
              </a:ext>
            </a:extLst>
          </p:cNvPr>
          <p:cNvSpPr/>
          <p:nvPr/>
        </p:nvSpPr>
        <p:spPr>
          <a:xfrm>
            <a:off x="6989424" y="5751022"/>
            <a:ext cx="1375959" cy="312087"/>
          </a:xfrm>
          <a:prstGeom prst="rect">
            <a:avLst/>
          </a:prstGeom>
          <a:solidFill>
            <a:srgbClr val="F3744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argc</a:t>
            </a:r>
            <a:endParaRPr lang="en-US" sz="1600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E56EF9E-B136-A0C7-A7D4-18CCFB7DE903}"/>
              </a:ext>
            </a:extLst>
          </p:cNvPr>
          <p:cNvSpPr/>
          <p:nvPr/>
        </p:nvSpPr>
        <p:spPr>
          <a:xfrm>
            <a:off x="6987447" y="5398096"/>
            <a:ext cx="1375959" cy="312087"/>
          </a:xfrm>
          <a:prstGeom prst="rect">
            <a:avLst/>
          </a:prstGeom>
          <a:solidFill>
            <a:srgbClr val="F3744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**</a:t>
            </a:r>
            <a:r>
              <a:rPr lang="en-US" dirty="0" err="1"/>
              <a:t>argv</a:t>
            </a:r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4F3184C-2507-CC62-136C-950C4736C1B3}"/>
              </a:ext>
            </a:extLst>
          </p:cNvPr>
          <p:cNvSpPr/>
          <p:nvPr/>
        </p:nvSpPr>
        <p:spPr>
          <a:xfrm>
            <a:off x="6987447" y="5022201"/>
            <a:ext cx="1375959" cy="312087"/>
          </a:xfrm>
          <a:prstGeom prst="rect">
            <a:avLst/>
          </a:prstGeom>
          <a:solidFill>
            <a:srgbClr val="F3744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6855B57-5938-3B53-B614-3E8690DC6E56}"/>
              </a:ext>
            </a:extLst>
          </p:cNvPr>
          <p:cNvSpPr/>
          <p:nvPr/>
        </p:nvSpPr>
        <p:spPr>
          <a:xfrm>
            <a:off x="6987447" y="4671215"/>
            <a:ext cx="1375959" cy="312087"/>
          </a:xfrm>
          <a:prstGeom prst="rect">
            <a:avLst/>
          </a:prstGeom>
          <a:solidFill>
            <a:srgbClr val="F3744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F1BC294-0FBF-1B68-3EFF-8E51E435206E}"/>
              </a:ext>
            </a:extLst>
          </p:cNvPr>
          <p:cNvSpPr txBox="1"/>
          <p:nvPr/>
        </p:nvSpPr>
        <p:spPr>
          <a:xfrm>
            <a:off x="7113124" y="2950036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Registers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5BE18EB-FFEA-3CD4-8D67-66E89938B1B5}"/>
              </a:ext>
            </a:extLst>
          </p:cNvPr>
          <p:cNvCxnSpPr>
            <a:cxnSpLocks/>
            <a:stCxn id="26" idx="3"/>
          </p:cNvCxnSpPr>
          <p:nvPr/>
        </p:nvCxnSpPr>
        <p:spPr>
          <a:xfrm flipV="1">
            <a:off x="8363406" y="4720027"/>
            <a:ext cx="910775" cy="834113"/>
          </a:xfrm>
          <a:prstGeom prst="straightConnector1">
            <a:avLst/>
          </a:prstGeom>
          <a:ln w="3175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BECEB252-00D9-8597-A4D3-19A3DFCC3CCE}"/>
              </a:ext>
            </a:extLst>
          </p:cNvPr>
          <p:cNvSpPr/>
          <p:nvPr/>
        </p:nvSpPr>
        <p:spPr>
          <a:xfrm>
            <a:off x="9274181" y="4523144"/>
            <a:ext cx="1101694" cy="275463"/>
          </a:xfrm>
          <a:prstGeom prst="rect">
            <a:avLst/>
          </a:prstGeom>
          <a:solidFill>
            <a:schemeClr val="accent3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[0]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E0F9604-FC2A-3657-5A0E-D89545DEE59A}"/>
              </a:ext>
            </a:extLst>
          </p:cNvPr>
          <p:cNvSpPr/>
          <p:nvPr/>
        </p:nvSpPr>
        <p:spPr>
          <a:xfrm>
            <a:off x="10646892" y="5136077"/>
            <a:ext cx="1278826" cy="401388"/>
          </a:xfrm>
          <a:prstGeom prst="rect">
            <a:avLst/>
          </a:prstGeom>
          <a:solidFill>
            <a:schemeClr val="accent3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./cipher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3151BB7-0091-B108-1E44-D1808C479717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10375875" y="4689626"/>
            <a:ext cx="271017" cy="647145"/>
          </a:xfrm>
          <a:prstGeom prst="straightConnector1">
            <a:avLst/>
          </a:prstGeom>
          <a:ln w="31750">
            <a:solidFill>
              <a:schemeClr val="accent3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194FE9B1-7FD3-103F-071B-8429CE95C952}"/>
              </a:ext>
            </a:extLst>
          </p:cNvPr>
          <p:cNvSpPr/>
          <p:nvPr/>
        </p:nvSpPr>
        <p:spPr>
          <a:xfrm>
            <a:off x="10646892" y="3723839"/>
            <a:ext cx="1278826" cy="401388"/>
          </a:xfrm>
          <a:prstGeom prst="rect">
            <a:avLst/>
          </a:prstGeom>
          <a:solidFill>
            <a:schemeClr val="accent3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in/book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4F4E420-EBBC-35FC-4D5E-18180BA4AFF6}"/>
              </a:ext>
            </a:extLst>
          </p:cNvPr>
          <p:cNvSpPr/>
          <p:nvPr/>
        </p:nvSpPr>
        <p:spPr>
          <a:xfrm>
            <a:off x="10658854" y="4172169"/>
            <a:ext cx="1278826" cy="401388"/>
          </a:xfrm>
          <a:prstGeom prst="rect">
            <a:avLst/>
          </a:prstGeom>
          <a:solidFill>
            <a:schemeClr val="accent3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-b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18CC258-E029-F393-FFB8-7F849AD4D8DB}"/>
              </a:ext>
            </a:extLst>
          </p:cNvPr>
          <p:cNvSpPr/>
          <p:nvPr/>
        </p:nvSpPr>
        <p:spPr>
          <a:xfrm>
            <a:off x="10646892" y="4626397"/>
            <a:ext cx="1278826" cy="401388"/>
          </a:xfrm>
          <a:prstGeom prst="rect">
            <a:avLst/>
          </a:prstGeom>
          <a:solidFill>
            <a:schemeClr val="accent3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-e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B3CE215C-99FC-8FF6-475A-6EF79FE77C10}"/>
              </a:ext>
            </a:extLst>
          </p:cNvPr>
          <p:cNvCxnSpPr>
            <a:cxnSpLocks/>
            <a:endCxn id="36" idx="1"/>
          </p:cNvCxnSpPr>
          <p:nvPr/>
        </p:nvCxnSpPr>
        <p:spPr>
          <a:xfrm>
            <a:off x="10369894" y="4414696"/>
            <a:ext cx="276998" cy="412395"/>
          </a:xfrm>
          <a:prstGeom prst="straightConnector1">
            <a:avLst/>
          </a:prstGeom>
          <a:ln w="31750">
            <a:solidFill>
              <a:schemeClr val="accent3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6E3583F-29D6-CBEB-F286-538B3D17276D}"/>
              </a:ext>
            </a:extLst>
          </p:cNvPr>
          <p:cNvCxnSpPr>
            <a:cxnSpLocks/>
            <a:endCxn id="35" idx="1"/>
          </p:cNvCxnSpPr>
          <p:nvPr/>
        </p:nvCxnSpPr>
        <p:spPr>
          <a:xfrm>
            <a:off x="10313038" y="4117032"/>
            <a:ext cx="345816" cy="255831"/>
          </a:xfrm>
          <a:prstGeom prst="straightConnector1">
            <a:avLst/>
          </a:prstGeom>
          <a:ln w="31750">
            <a:solidFill>
              <a:schemeClr val="accent3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87F435DC-2884-E219-FDD5-3B86D71B1638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10374830" y="3802040"/>
            <a:ext cx="272062" cy="207508"/>
          </a:xfrm>
          <a:prstGeom prst="straightConnector1">
            <a:avLst/>
          </a:prstGeom>
          <a:ln w="31750">
            <a:solidFill>
              <a:schemeClr val="accent3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B0311B5A-C02B-01B1-6488-EA775E1BFDB8}"/>
              </a:ext>
            </a:extLst>
          </p:cNvPr>
          <p:cNvSpPr txBox="1"/>
          <p:nvPr/>
        </p:nvSpPr>
        <p:spPr>
          <a:xfrm>
            <a:off x="6512444" y="3102903"/>
            <a:ext cx="524503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r7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r6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r5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r4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r3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A34E311-A22C-F814-34A4-9D29DBD3DEAB}"/>
              </a:ext>
            </a:extLst>
          </p:cNvPr>
          <p:cNvSpPr txBox="1"/>
          <p:nvPr/>
        </p:nvSpPr>
        <p:spPr>
          <a:xfrm>
            <a:off x="8212150" y="315389"/>
            <a:ext cx="3671198" cy="147732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% ./cipher -e -b in/BOOK</a:t>
            </a:r>
          </a:p>
          <a:p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argv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[0] = ./cipher</a:t>
            </a:r>
          </a:p>
          <a:p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argv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[1] = -e</a:t>
            </a:r>
          </a:p>
          <a:p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argv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[2] = -b</a:t>
            </a:r>
          </a:p>
          <a:p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argv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[3] = in/BOOK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A028662-3F9D-152F-E92E-1407A6127522}"/>
              </a:ext>
            </a:extLst>
          </p:cNvPr>
          <p:cNvSpPr/>
          <p:nvPr/>
        </p:nvSpPr>
        <p:spPr>
          <a:xfrm>
            <a:off x="6989423" y="4311683"/>
            <a:ext cx="1375959" cy="312087"/>
          </a:xfrm>
          <a:prstGeom prst="rect">
            <a:avLst/>
          </a:prstGeom>
          <a:solidFill>
            <a:srgbClr val="F3744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file * stderr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4EAC82D-662A-2265-CA4C-0625EEC3741E}"/>
              </a:ext>
            </a:extLst>
          </p:cNvPr>
          <p:cNvSpPr/>
          <p:nvPr/>
        </p:nvSpPr>
        <p:spPr>
          <a:xfrm>
            <a:off x="6987447" y="3954821"/>
            <a:ext cx="1375959" cy="312087"/>
          </a:xfrm>
          <a:prstGeom prst="rect">
            <a:avLst/>
          </a:prstGeom>
          <a:solidFill>
            <a:srgbClr val="F3744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C3427EC-AB2A-5D0C-46A1-156958F784F2}"/>
              </a:ext>
            </a:extLst>
          </p:cNvPr>
          <p:cNvSpPr/>
          <p:nvPr/>
        </p:nvSpPr>
        <p:spPr>
          <a:xfrm>
            <a:off x="6987447" y="3581024"/>
            <a:ext cx="1375959" cy="312087"/>
          </a:xfrm>
          <a:prstGeom prst="rect">
            <a:avLst/>
          </a:prstGeom>
          <a:solidFill>
            <a:srgbClr val="F3744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indx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7E60D4E-F8A9-6AD6-C0B2-FE60732D62F2}"/>
              </a:ext>
            </a:extLst>
          </p:cNvPr>
          <p:cNvSpPr/>
          <p:nvPr/>
        </p:nvSpPr>
        <p:spPr>
          <a:xfrm>
            <a:off x="7004790" y="3249711"/>
            <a:ext cx="1375959" cy="312087"/>
          </a:xfrm>
          <a:prstGeom prst="rect">
            <a:avLst/>
          </a:prstGeom>
          <a:solidFill>
            <a:srgbClr val="F3744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CE90B05-75F1-2BC3-B0B5-BBC3B2B1E390}"/>
              </a:ext>
            </a:extLst>
          </p:cNvPr>
          <p:cNvCxnSpPr>
            <a:cxnSpLocks/>
            <a:endCxn id="31" idx="1"/>
          </p:cNvCxnSpPr>
          <p:nvPr/>
        </p:nvCxnSpPr>
        <p:spPr>
          <a:xfrm>
            <a:off x="8387353" y="3429000"/>
            <a:ext cx="886828" cy="1231876"/>
          </a:xfrm>
          <a:prstGeom prst="straightConnector1">
            <a:avLst/>
          </a:prstGeom>
          <a:ln w="3175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B87A08FF-21F6-BF2C-C7DA-691925CF8035}"/>
              </a:ext>
            </a:extLst>
          </p:cNvPr>
          <p:cNvSpPr/>
          <p:nvPr/>
        </p:nvSpPr>
        <p:spPr>
          <a:xfrm>
            <a:off x="9383002" y="2674112"/>
            <a:ext cx="2337619" cy="401388"/>
          </a:xfrm>
          <a:prstGeom prst="rect">
            <a:avLst/>
          </a:prstGeom>
          <a:solidFill>
            <a:schemeClr val="accent3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sz="1600" dirty="0" err="1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argv</a:t>
            </a:r>
            <a:r>
              <a:rPr lang="en-US" sz="160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[%d] = %s\n"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B161759-EDBD-A1F9-0A54-42FF5E0D52E0}"/>
              </a:ext>
            </a:extLst>
          </p:cNvPr>
          <p:cNvCxnSpPr>
            <a:cxnSpLocks/>
            <a:endCxn id="11" idx="1"/>
          </p:cNvCxnSpPr>
          <p:nvPr/>
        </p:nvCxnSpPr>
        <p:spPr>
          <a:xfrm flipV="1">
            <a:off x="8356268" y="2874806"/>
            <a:ext cx="1026734" cy="1309008"/>
          </a:xfrm>
          <a:prstGeom prst="straightConnector1">
            <a:avLst/>
          </a:prstGeom>
          <a:ln w="3175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B89560F-50D6-D4D0-4626-E532D37AEF8F}"/>
              </a:ext>
            </a:extLst>
          </p:cNvPr>
          <p:cNvSpPr txBox="1"/>
          <p:nvPr/>
        </p:nvSpPr>
        <p:spPr>
          <a:xfrm>
            <a:off x="1041411" y="6197074"/>
            <a:ext cx="5570756" cy="33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fprintf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(stderr, 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[%d] = %s\n", 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indx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*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FF09D47-00E5-0571-31F3-9CDE2B729B00}"/>
              </a:ext>
            </a:extLst>
          </p:cNvPr>
          <p:cNvSpPr/>
          <p:nvPr/>
        </p:nvSpPr>
        <p:spPr>
          <a:xfrm>
            <a:off x="9274181" y="4237987"/>
            <a:ext cx="1101694" cy="275463"/>
          </a:xfrm>
          <a:prstGeom prst="rect">
            <a:avLst/>
          </a:prstGeom>
          <a:solidFill>
            <a:schemeClr val="accent3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[1]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ADF74A2-AF17-89E5-471D-7F8DB234265F}"/>
              </a:ext>
            </a:extLst>
          </p:cNvPr>
          <p:cNvSpPr/>
          <p:nvPr/>
        </p:nvSpPr>
        <p:spPr>
          <a:xfrm>
            <a:off x="9273136" y="3945160"/>
            <a:ext cx="1101694" cy="275463"/>
          </a:xfrm>
          <a:prstGeom prst="rect">
            <a:avLst/>
          </a:prstGeom>
          <a:solidFill>
            <a:schemeClr val="accent3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[2]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D4690C4-E10C-DFE2-FFFC-CEC221894AF8}"/>
              </a:ext>
            </a:extLst>
          </p:cNvPr>
          <p:cNvSpPr/>
          <p:nvPr/>
        </p:nvSpPr>
        <p:spPr>
          <a:xfrm>
            <a:off x="9273136" y="3664308"/>
            <a:ext cx="1101694" cy="275463"/>
          </a:xfrm>
          <a:prstGeom prst="rect">
            <a:avLst/>
          </a:prstGeom>
          <a:solidFill>
            <a:schemeClr val="accent3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[3]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A1E60404-9ACC-3432-0B81-998DDFC61756}"/>
              </a:ext>
            </a:extLst>
          </p:cNvPr>
          <p:cNvSpPr/>
          <p:nvPr/>
        </p:nvSpPr>
        <p:spPr>
          <a:xfrm>
            <a:off x="9295169" y="3369489"/>
            <a:ext cx="1101694" cy="275463"/>
          </a:xfrm>
          <a:prstGeom prst="rect">
            <a:avLst/>
          </a:prstGeom>
          <a:solidFill>
            <a:schemeClr val="accent3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7BC257D-4B13-8975-30CA-FBC9C6111E1A}"/>
              </a:ext>
            </a:extLst>
          </p:cNvPr>
          <p:cNvGrpSpPr/>
          <p:nvPr/>
        </p:nvGrpSpPr>
        <p:grpSpPr>
          <a:xfrm>
            <a:off x="4377179" y="1565295"/>
            <a:ext cx="2967617" cy="1707780"/>
            <a:chOff x="4241282" y="1249873"/>
            <a:chExt cx="2967617" cy="1707780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F8D3CCE-C969-3140-051B-9985371FC8BA}"/>
                </a:ext>
              </a:extLst>
            </p:cNvPr>
            <p:cNvSpPr txBox="1"/>
            <p:nvPr/>
          </p:nvSpPr>
          <p:spPr>
            <a:xfrm>
              <a:off x="5108636" y="1249873"/>
              <a:ext cx="2100263" cy="92333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need to save r1 as we are calling a function - </a:t>
              </a:r>
              <a:r>
                <a:rPr lang="en-US" dirty="0" err="1">
                  <a:solidFill>
                    <a:schemeClr val="accent1"/>
                  </a:solidFill>
                </a:rPr>
                <a:t>fprintf</a:t>
              </a:r>
              <a:endParaRPr lang="en-US" dirty="0">
                <a:solidFill>
                  <a:schemeClr val="accent1"/>
                </a:solidFill>
              </a:endParaRP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1F53D70B-9519-78A6-DCD9-35CF00BA2D6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41282" y="2173203"/>
              <a:ext cx="927564" cy="78445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2FDD08B1-1496-7610-102E-78778003A12E}"/>
              </a:ext>
            </a:extLst>
          </p:cNvPr>
          <p:cNvSpPr txBox="1"/>
          <p:nvPr/>
        </p:nvSpPr>
        <p:spPr>
          <a:xfrm>
            <a:off x="8607999" y="1923518"/>
            <a:ext cx="2884446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r0-r3 lost due to </a:t>
            </a:r>
            <a:r>
              <a:rPr lang="en-US" dirty="0" err="1">
                <a:solidFill>
                  <a:schemeClr val="accent1"/>
                </a:solidFill>
              </a:rPr>
              <a:t>fprintf</a:t>
            </a:r>
            <a:r>
              <a:rPr lang="en-US" dirty="0">
                <a:solidFill>
                  <a:schemeClr val="accent1"/>
                </a:solidFill>
              </a:rPr>
              <a:t> call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8518A8-B455-0D66-D522-1D0959868D96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508466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F13C-6965-4340-8681-19C5B1A30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686" y="203027"/>
            <a:ext cx="10515600" cy="432112"/>
          </a:xfrm>
        </p:spPr>
        <p:txBody>
          <a:bodyPr/>
          <a:lstStyle/>
          <a:p>
            <a:r>
              <a:rPr lang="en-US" dirty="0"/>
              <a:t>How many elements are in an array?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D029EA-BF72-5846-9172-10DCB5702098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95803" y="753710"/>
            <a:ext cx="9254654" cy="2538129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200" b="1" dirty="0">
                <a:solidFill>
                  <a:srgbClr val="0070C0"/>
                </a:solidFill>
              </a:rPr>
              <a:t>The number of elements of space allocated to an array (called element count) and indirectly the total size in bytes of an array</a:t>
            </a:r>
            <a:r>
              <a:rPr lang="en-US" sz="2200" dirty="0">
                <a:solidFill>
                  <a:srgbClr val="0070C0"/>
                </a:solidFill>
              </a:rPr>
              <a:t> </a:t>
            </a:r>
            <a:r>
              <a:rPr lang="en-US" sz="2200" dirty="0">
                <a:solidFill>
                  <a:srgbClr val="FF0000"/>
                </a:solidFill>
              </a:rPr>
              <a:t>is </a:t>
            </a:r>
            <a:r>
              <a:rPr lang="en-US" sz="2200" u="sng" dirty="0">
                <a:solidFill>
                  <a:srgbClr val="FF0000"/>
                </a:solidFill>
              </a:rPr>
              <a:t>not stored anywhere</a:t>
            </a:r>
            <a:r>
              <a:rPr lang="en-US" sz="2200" dirty="0">
                <a:solidFill>
                  <a:srgbClr val="FF0000"/>
                </a:solidFill>
              </a:rPr>
              <a:t>!!!!!!</a:t>
            </a:r>
          </a:p>
          <a:p>
            <a:r>
              <a:rPr lang="en-US" sz="2400" dirty="0">
                <a:solidFill>
                  <a:schemeClr val="accent6"/>
                </a:solidFill>
              </a:rPr>
              <a:t>An </a:t>
            </a:r>
            <a:r>
              <a:rPr lang="en-US" sz="2400" b="1" dirty="0">
                <a:solidFill>
                  <a:srgbClr val="FF0000"/>
                </a:solidFill>
              </a:rPr>
              <a:t>array name </a:t>
            </a:r>
            <a:r>
              <a:rPr lang="en-US" sz="2400" dirty="0">
                <a:solidFill>
                  <a:schemeClr val="accent6"/>
                </a:solidFill>
              </a:rPr>
              <a:t>is just the </a:t>
            </a:r>
            <a:r>
              <a:rPr lang="en-US" sz="2400" b="1" dirty="0">
                <a:solidFill>
                  <a:srgbClr val="FF0000"/>
                </a:solidFill>
              </a:rPr>
              <a:t>address of the first element in a block of contiguous memory</a:t>
            </a:r>
          </a:p>
          <a:p>
            <a:pPr lvl="1"/>
            <a:r>
              <a:rPr lang="en-US" sz="2200" dirty="0">
                <a:solidFill>
                  <a:schemeClr val="accent6"/>
                </a:solidFill>
              </a:rPr>
              <a:t>So, an array does not know its own size!</a:t>
            </a:r>
          </a:p>
          <a:p>
            <a:pPr lvl="1"/>
            <a:endParaRPr lang="en-US" sz="2200" b="1" dirty="0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7FE793-7873-5F4D-86D9-54223145D0D2}"/>
              </a:ext>
            </a:extLst>
          </p:cNvPr>
          <p:cNvSpPr txBox="1"/>
          <p:nvPr/>
        </p:nvSpPr>
        <p:spPr>
          <a:xfrm>
            <a:off x="9995210" y="6006816"/>
            <a:ext cx="128753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1FEF10-1EE0-7C47-91AC-65532CD5AE48}"/>
              </a:ext>
            </a:extLst>
          </p:cNvPr>
          <p:cNvSpPr txBox="1"/>
          <p:nvPr/>
        </p:nvSpPr>
        <p:spPr>
          <a:xfrm>
            <a:off x="9995210" y="5636777"/>
            <a:ext cx="128753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7CB2C3-A8D9-494A-A2DF-AD646CC2E9AE}"/>
              </a:ext>
            </a:extLst>
          </p:cNvPr>
          <p:cNvSpPr txBox="1"/>
          <p:nvPr/>
        </p:nvSpPr>
        <p:spPr>
          <a:xfrm>
            <a:off x="9995210" y="5278746"/>
            <a:ext cx="128753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C785D8F-CEEF-0441-BFC3-F40A9F6F1AEB}"/>
              </a:ext>
            </a:extLst>
          </p:cNvPr>
          <p:cNvSpPr txBox="1"/>
          <p:nvPr/>
        </p:nvSpPr>
        <p:spPr>
          <a:xfrm>
            <a:off x="9995210" y="4908707"/>
            <a:ext cx="128753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D4FCD7-1190-D945-A0CD-D6CAD1BE7DD2}"/>
              </a:ext>
            </a:extLst>
          </p:cNvPr>
          <p:cNvSpPr txBox="1"/>
          <p:nvPr/>
        </p:nvSpPr>
        <p:spPr>
          <a:xfrm>
            <a:off x="9995210" y="4539375"/>
            <a:ext cx="128753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2FCF3FD-40C9-934E-92C4-34F582FD063F}"/>
              </a:ext>
            </a:extLst>
          </p:cNvPr>
          <p:cNvSpPr txBox="1"/>
          <p:nvPr/>
        </p:nvSpPr>
        <p:spPr>
          <a:xfrm>
            <a:off x="9995210" y="4169336"/>
            <a:ext cx="128753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9C7D0A7-C47E-CE40-8387-5BDA97A89D50}"/>
              </a:ext>
            </a:extLst>
          </p:cNvPr>
          <p:cNvSpPr txBox="1"/>
          <p:nvPr/>
        </p:nvSpPr>
        <p:spPr>
          <a:xfrm>
            <a:off x="9995210" y="3808173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E53F43A-D3E3-3042-BDD3-892BC9FB1AD2}"/>
              </a:ext>
            </a:extLst>
          </p:cNvPr>
          <p:cNvSpPr txBox="1"/>
          <p:nvPr/>
        </p:nvSpPr>
        <p:spPr>
          <a:xfrm>
            <a:off x="9995210" y="3438134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BE5A184-A6E1-C944-BEAB-8E70B37F2FD4}"/>
              </a:ext>
            </a:extLst>
          </p:cNvPr>
          <p:cNvSpPr txBox="1"/>
          <p:nvPr/>
        </p:nvSpPr>
        <p:spPr>
          <a:xfrm>
            <a:off x="9995210" y="3068095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0B16145-7738-844E-AB29-CC7882978884}"/>
              </a:ext>
            </a:extLst>
          </p:cNvPr>
          <p:cNvSpPr txBox="1"/>
          <p:nvPr/>
        </p:nvSpPr>
        <p:spPr>
          <a:xfrm>
            <a:off x="9995210" y="2698056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FEBC30D-D2FE-3945-B3A2-EB6FFA642B11}"/>
              </a:ext>
            </a:extLst>
          </p:cNvPr>
          <p:cNvSpPr txBox="1"/>
          <p:nvPr/>
        </p:nvSpPr>
        <p:spPr>
          <a:xfrm>
            <a:off x="9995210" y="2334728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F0C18B5-63F4-604E-AA6A-07B153611389}"/>
              </a:ext>
            </a:extLst>
          </p:cNvPr>
          <p:cNvSpPr txBox="1"/>
          <p:nvPr/>
        </p:nvSpPr>
        <p:spPr>
          <a:xfrm>
            <a:off x="9995210" y="1964689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ED2AAD7-BBD6-0644-8355-DDEAABDFF10D}"/>
              </a:ext>
            </a:extLst>
          </p:cNvPr>
          <p:cNvSpPr txBox="1"/>
          <p:nvPr/>
        </p:nvSpPr>
        <p:spPr>
          <a:xfrm>
            <a:off x="9995210" y="1581185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DB9CFB3-A2F4-2643-A20A-F9A3242A69C3}"/>
              </a:ext>
            </a:extLst>
          </p:cNvPr>
          <p:cNvSpPr txBox="1"/>
          <p:nvPr/>
        </p:nvSpPr>
        <p:spPr>
          <a:xfrm>
            <a:off x="9995210" y="1217857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20" name="Right Brace 19">
            <a:extLst>
              <a:ext uri="{FF2B5EF4-FFF2-40B4-BE49-F238E27FC236}">
                <a16:creationId xmlns:a16="http://schemas.microsoft.com/office/drawing/2014/main" id="{8D6384C4-43DB-514A-B215-CF8D7F882A28}"/>
              </a:ext>
            </a:extLst>
          </p:cNvPr>
          <p:cNvSpPr/>
          <p:nvPr/>
        </p:nvSpPr>
        <p:spPr>
          <a:xfrm rot="16200000">
            <a:off x="10425110" y="401553"/>
            <a:ext cx="396719" cy="1258492"/>
          </a:xfrm>
          <a:prstGeom prst="rightBrac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48234FC-3E48-A14D-9B3C-009E3CAB8273}"/>
              </a:ext>
            </a:extLst>
          </p:cNvPr>
          <p:cNvSpPr/>
          <p:nvPr/>
        </p:nvSpPr>
        <p:spPr>
          <a:xfrm>
            <a:off x="9922864" y="249067"/>
            <a:ext cx="167866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1 word </a:t>
            </a:r>
          </a:p>
          <a:p>
            <a:r>
              <a:rPr lang="en-US" b="1" dirty="0">
                <a:solidFill>
                  <a:schemeClr val="accent1"/>
                </a:solidFill>
              </a:rPr>
              <a:t>(int = 4 bytes)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BC71F80-E78E-9243-867B-43133EB5A9C2}"/>
              </a:ext>
            </a:extLst>
          </p:cNvPr>
          <p:cNvSpPr txBox="1"/>
          <p:nvPr/>
        </p:nvSpPr>
        <p:spPr>
          <a:xfrm>
            <a:off x="11252716" y="6001730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90000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09606DF-AFE2-A348-B58B-832590B6A09D}"/>
              </a:ext>
            </a:extLst>
          </p:cNvPr>
          <p:cNvSpPr txBox="1"/>
          <p:nvPr/>
        </p:nvSpPr>
        <p:spPr>
          <a:xfrm>
            <a:off x="11252716" y="5623026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90004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88568F7-A3C4-0D4C-B433-8B27949D4F29}"/>
              </a:ext>
            </a:extLst>
          </p:cNvPr>
          <p:cNvSpPr txBox="1"/>
          <p:nvPr/>
        </p:nvSpPr>
        <p:spPr>
          <a:xfrm>
            <a:off x="11252716" y="5264288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90008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2112BAE-C760-6342-AE67-C72E8054EA4F}"/>
              </a:ext>
            </a:extLst>
          </p:cNvPr>
          <p:cNvSpPr txBox="1"/>
          <p:nvPr/>
        </p:nvSpPr>
        <p:spPr>
          <a:xfrm>
            <a:off x="11252716" y="4916085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90012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98D7B75-F3C5-414A-B169-FCE235168588}"/>
              </a:ext>
            </a:extLst>
          </p:cNvPr>
          <p:cNvSpPr txBox="1"/>
          <p:nvPr/>
        </p:nvSpPr>
        <p:spPr>
          <a:xfrm>
            <a:off x="11252716" y="4511369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90016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82AEEDD-21B5-AB4E-B355-4BFA935AAE32}"/>
              </a:ext>
            </a:extLst>
          </p:cNvPr>
          <p:cNvSpPr txBox="1"/>
          <p:nvPr/>
        </p:nvSpPr>
        <p:spPr>
          <a:xfrm>
            <a:off x="11252716" y="4134659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90020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2D6656F-7728-514D-8765-29686C3E4D3D}"/>
              </a:ext>
            </a:extLst>
          </p:cNvPr>
          <p:cNvSpPr/>
          <p:nvPr/>
        </p:nvSpPr>
        <p:spPr>
          <a:xfrm>
            <a:off x="11282742" y="910551"/>
            <a:ext cx="883575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chemeClr val="accent1"/>
                </a:solidFill>
              </a:rPr>
              <a:t>high </a:t>
            </a:r>
          </a:p>
          <a:p>
            <a:r>
              <a:rPr lang="en-US" sz="1400" b="1" dirty="0">
                <a:solidFill>
                  <a:schemeClr val="accent1"/>
                </a:solidFill>
              </a:rPr>
              <a:t>memory</a:t>
            </a:r>
          </a:p>
          <a:p>
            <a:r>
              <a:rPr lang="en-US" sz="1400" b="1" dirty="0">
                <a:solidFill>
                  <a:schemeClr val="accent1"/>
                </a:solidFill>
              </a:rPr>
              <a:t>address</a:t>
            </a:r>
            <a:endParaRPr lang="en-US" sz="1400" dirty="0">
              <a:solidFill>
                <a:schemeClr val="accent1"/>
              </a:solidFill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03D04B1-DD96-8E45-BA6B-13A70C8F7958}"/>
              </a:ext>
            </a:extLst>
          </p:cNvPr>
          <p:cNvGrpSpPr/>
          <p:nvPr/>
        </p:nvGrpSpPr>
        <p:grpSpPr>
          <a:xfrm>
            <a:off x="7560261" y="4177505"/>
            <a:ext cx="2674237" cy="2264371"/>
            <a:chOff x="6890425" y="3980803"/>
            <a:chExt cx="2674237" cy="2264371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5BE3401-220C-9148-9A31-572E2518C1E1}"/>
                </a:ext>
              </a:extLst>
            </p:cNvPr>
            <p:cNvSpPr txBox="1"/>
            <p:nvPr/>
          </p:nvSpPr>
          <p:spPr>
            <a:xfrm>
              <a:off x="8828854" y="5841165"/>
              <a:ext cx="735808" cy="369332"/>
            </a:xfrm>
            <a:prstGeom prst="rect">
              <a:avLst/>
            </a:prstGeom>
            <a:noFill/>
            <a:ln w="222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b[0]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0B9A404-246A-294A-BB25-206D68DD2BE4}"/>
                </a:ext>
              </a:extLst>
            </p:cNvPr>
            <p:cNvSpPr txBox="1"/>
            <p:nvPr/>
          </p:nvSpPr>
          <p:spPr>
            <a:xfrm>
              <a:off x="8815386" y="5476865"/>
              <a:ext cx="735808" cy="369332"/>
            </a:xfrm>
            <a:prstGeom prst="rect">
              <a:avLst/>
            </a:prstGeom>
            <a:noFill/>
            <a:ln w="222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b[1]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AD4A91F-C6AD-7646-BE95-9D930147B343}"/>
                </a:ext>
              </a:extLst>
            </p:cNvPr>
            <p:cNvSpPr txBox="1"/>
            <p:nvPr/>
          </p:nvSpPr>
          <p:spPr>
            <a:xfrm>
              <a:off x="8799909" y="5102447"/>
              <a:ext cx="735808" cy="369332"/>
            </a:xfrm>
            <a:prstGeom prst="rect">
              <a:avLst/>
            </a:prstGeom>
            <a:noFill/>
            <a:ln w="222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b[2]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67E9E1C-04DA-1B49-8E90-DADD083114CE}"/>
                </a:ext>
              </a:extLst>
            </p:cNvPr>
            <p:cNvSpPr txBox="1"/>
            <p:nvPr/>
          </p:nvSpPr>
          <p:spPr>
            <a:xfrm>
              <a:off x="8799909" y="4728029"/>
              <a:ext cx="735808" cy="369332"/>
            </a:xfrm>
            <a:prstGeom prst="rect">
              <a:avLst/>
            </a:prstGeom>
            <a:noFill/>
            <a:ln w="222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b[3]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275774C-611E-D445-A648-19AAF017CC8B}"/>
                </a:ext>
              </a:extLst>
            </p:cNvPr>
            <p:cNvSpPr txBox="1"/>
            <p:nvPr/>
          </p:nvSpPr>
          <p:spPr>
            <a:xfrm>
              <a:off x="8806643" y="4361213"/>
              <a:ext cx="735808" cy="369332"/>
            </a:xfrm>
            <a:prstGeom prst="rect">
              <a:avLst/>
            </a:prstGeom>
            <a:noFill/>
            <a:ln w="222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b[4]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C8F4E7D-F5F0-DE4F-822F-6D223824674A}"/>
                </a:ext>
              </a:extLst>
            </p:cNvPr>
            <p:cNvSpPr txBox="1"/>
            <p:nvPr/>
          </p:nvSpPr>
          <p:spPr>
            <a:xfrm>
              <a:off x="8809614" y="3980803"/>
              <a:ext cx="735808" cy="369332"/>
            </a:xfrm>
            <a:prstGeom prst="rect">
              <a:avLst/>
            </a:prstGeom>
            <a:noFill/>
            <a:ln w="222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b[5]</a:t>
              </a: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13DE496E-3D85-784C-9AA4-5AE4A59ED670}"/>
                </a:ext>
              </a:extLst>
            </p:cNvPr>
            <p:cNvGrpSpPr/>
            <p:nvPr/>
          </p:nvGrpSpPr>
          <p:grpSpPr>
            <a:xfrm>
              <a:off x="6890425" y="4008771"/>
              <a:ext cx="2140501" cy="2236403"/>
              <a:chOff x="6890425" y="4008771"/>
              <a:chExt cx="2140501" cy="2236403"/>
            </a:xfrm>
          </p:grpSpPr>
          <p:sp>
            <p:nvSpPr>
              <p:cNvPr id="36" name="Rounded Rectangle 35">
                <a:extLst>
                  <a:ext uri="{FF2B5EF4-FFF2-40B4-BE49-F238E27FC236}">
                    <a16:creationId xmlns:a16="http://schemas.microsoft.com/office/drawing/2014/main" id="{9C566E13-8867-1341-AB1F-EF8EA8FFB863}"/>
                  </a:ext>
                </a:extLst>
              </p:cNvPr>
              <p:cNvSpPr/>
              <p:nvPr/>
            </p:nvSpPr>
            <p:spPr bwMode="auto">
              <a:xfrm>
                <a:off x="6890425" y="5730300"/>
                <a:ext cx="1585437" cy="452564"/>
              </a:xfrm>
              <a:prstGeom prst="roundRect">
                <a:avLst>
                  <a:gd name="adj" fmla="val 14824"/>
                </a:avLst>
              </a:prstGeom>
              <a:solidFill>
                <a:schemeClr val="bg1">
                  <a:lumMod val="95000"/>
                </a:schemeClr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r>
                  <a:rPr lang="en-US" sz="2000" dirty="0">
                    <a:solidFill>
                      <a:srgbClr val="0066FF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int</a:t>
                </a:r>
                <a:r>
                  <a:rPr lang="en-US" sz="2000" dirty="0">
                    <a:solidFill>
                      <a:srgbClr val="569CD6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</a:t>
                </a:r>
                <a:r>
                  <a:rPr lang="en-US" sz="20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[</a:t>
                </a:r>
                <a:r>
                  <a:rPr lang="en-US" sz="2000" dirty="0">
                    <a:solidFill>
                      <a:srgbClr val="00B05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6</a:t>
                </a:r>
                <a:r>
                  <a:rPr lang="en-US" sz="20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];</a:t>
                </a:r>
                <a:endParaRPr lang="en-US" sz="2000" i="1" dirty="0">
                  <a:solidFill>
                    <a:srgbClr val="5A5A5A"/>
                  </a:solidFill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39" name="Left Brace 38">
                <a:extLst>
                  <a:ext uri="{FF2B5EF4-FFF2-40B4-BE49-F238E27FC236}">
                    <a16:creationId xmlns:a16="http://schemas.microsoft.com/office/drawing/2014/main" id="{8125C531-EAD4-9F41-AC45-4753BF18EC17}"/>
                  </a:ext>
                </a:extLst>
              </p:cNvPr>
              <p:cNvSpPr/>
              <p:nvPr/>
            </p:nvSpPr>
            <p:spPr>
              <a:xfrm>
                <a:off x="8504898" y="4008771"/>
                <a:ext cx="526028" cy="2236403"/>
              </a:xfrm>
              <a:prstGeom prst="leftBrace">
                <a:avLst>
                  <a:gd name="adj1" fmla="val 8333"/>
                  <a:gd name="adj2" fmla="val 86309"/>
                </a:avLst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1BCD23E6-27E1-B34A-AFA8-2F2F2FD86A3C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6AF50B06-EAF5-10B6-962E-A420C3913D2B}"/>
              </a:ext>
            </a:extLst>
          </p:cNvPr>
          <p:cNvSpPr/>
          <p:nvPr/>
        </p:nvSpPr>
        <p:spPr bwMode="auto">
          <a:xfrm>
            <a:off x="329686" y="3663166"/>
            <a:ext cx="8897656" cy="2065737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#define SZ 6</a:t>
            </a:r>
          </a:p>
          <a:p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block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SZ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];   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you specify the array has SZ elements</a:t>
            </a:r>
          </a:p>
          <a:p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0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indx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		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use when SZ is defined</a:t>
            </a: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 (</a:t>
            </a:r>
            <a:r>
              <a:rPr lang="en-US" sz="20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indx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0; </a:t>
            </a:r>
            <a:r>
              <a:rPr lang="en-US" sz="20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indx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SZ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20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indx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++)</a:t>
            </a:r>
          </a:p>
          <a:p>
            <a:r>
              <a:rPr lang="en-US" sz="20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block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indx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 = 0;</a:t>
            </a:r>
          </a:p>
        </p:txBody>
      </p:sp>
    </p:spTree>
    <p:extLst>
      <p:ext uri="{BB962C8B-B14F-4D97-AF65-F5344CB8AC3E}">
        <p14:creationId xmlns:p14="http://schemas.microsoft.com/office/powerpoint/2010/main" val="348883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 animBg="1"/>
      <p:bldP spid="46" grpId="0"/>
      <p:bldP spid="35" grpId="0" animBg="1"/>
    </p:bld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6B1C3-4338-0176-9C5C-1D8DD1A40C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482" y="91811"/>
            <a:ext cx="10515600" cy="401389"/>
          </a:xfrm>
        </p:spPr>
        <p:txBody>
          <a:bodyPr/>
          <a:lstStyle/>
          <a:p>
            <a:r>
              <a:rPr lang="en-US" sz="2800" dirty="0"/>
              <a:t>Accessing Pointers (</a:t>
            </a:r>
            <a:r>
              <a:rPr lang="en-US" sz="2800" dirty="0" err="1"/>
              <a:t>argv</a:t>
            </a:r>
            <a:r>
              <a:rPr lang="en-US" sz="2800" dirty="0"/>
              <a:t>) in ARM assembly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571FB4-2C22-7549-EF2A-A31E16EF9FE9}"/>
              </a:ext>
            </a:extLst>
          </p:cNvPr>
          <p:cNvSpPr txBox="1"/>
          <p:nvPr/>
        </p:nvSpPr>
        <p:spPr>
          <a:xfrm>
            <a:off x="52489" y="1146730"/>
            <a:ext cx="6973384" cy="35394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Lloop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//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fprintf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(stderr, "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argv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[%d] = %s\n",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indx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*</a:t>
            </a:r>
            <a:r>
              <a:rPr lang="en-US" sz="1600" dirty="0" err="1">
                <a:solidFill>
                  <a:srgbClr val="000000"/>
                </a:solidFill>
                <a:latin typeface="Menlo" panose="020B0609030804020204" pitchFamily="49" charset="0"/>
              </a:rPr>
              <a:t>argv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ldr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    r3, [r7]        // </a:t>
            </a:r>
            <a:r>
              <a:rPr lang="en-US" sz="1600" dirty="0" err="1">
                <a:solidFill>
                  <a:srgbClr val="2C895B"/>
                </a:solidFill>
                <a:effectLst/>
                <a:latin typeface="Menlo" panose="020B0609030804020204" pitchFamily="49" charset="0"/>
              </a:rPr>
              <a:t>arg</a:t>
            </a:r>
            <a:r>
              <a:rPr lang="en-US" sz="1600" dirty="0">
                <a:solidFill>
                  <a:srgbClr val="2C895B"/>
                </a:solidFill>
                <a:effectLst/>
                <a:latin typeface="Menlo" panose="020B0609030804020204" pitchFamily="49" charset="0"/>
              </a:rPr>
              <a:t> 4: *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argv</a:t>
            </a:r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cmp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    r3, 0           // check *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argv</a:t>
            </a:r>
            <a:r>
              <a:rPr 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== NULL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beq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    .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Ldone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         // if so done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mov     r2, r6          // </a:t>
            </a:r>
            <a:r>
              <a:rPr lang="en-US" sz="1600" dirty="0" err="1">
                <a:solidFill>
                  <a:srgbClr val="2C895B"/>
                </a:solidFill>
                <a:effectLst/>
                <a:latin typeface="Menlo" panose="020B0609030804020204" pitchFamily="49" charset="0"/>
              </a:rPr>
              <a:t>arg</a:t>
            </a:r>
            <a:r>
              <a:rPr lang="en-US" sz="1600" dirty="0">
                <a:solidFill>
                  <a:srgbClr val="2C895B"/>
                </a:solidFill>
                <a:effectLst/>
                <a:latin typeface="Menlo" panose="020B0609030804020204" pitchFamily="49" charset="0"/>
              </a:rPr>
              <a:t> 3: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indx</a:t>
            </a:r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mov     r1, r5          // </a:t>
            </a:r>
            <a:r>
              <a:rPr lang="en-US" sz="1600" dirty="0" err="1">
                <a:solidFill>
                  <a:srgbClr val="2C895B"/>
                </a:solidFill>
                <a:effectLst/>
                <a:latin typeface="Menlo" panose="020B0609030804020204" pitchFamily="49" charset="0"/>
              </a:rPr>
              <a:t>arg</a:t>
            </a:r>
            <a:r>
              <a:rPr lang="en-US" sz="1600" dirty="0">
                <a:solidFill>
                  <a:srgbClr val="2C895B"/>
                </a:solidFill>
                <a:effectLst/>
                <a:latin typeface="Menlo" panose="020B0609030804020204" pitchFamily="49" charset="0"/>
              </a:rPr>
              <a:t> 2: 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argv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[%d] = %s\n"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mov     r0, r4          // </a:t>
            </a:r>
            <a:r>
              <a:rPr lang="en-US" sz="1600" dirty="0" err="1">
                <a:solidFill>
                  <a:srgbClr val="2C895B"/>
                </a:solidFill>
                <a:effectLst/>
                <a:latin typeface="Menlo" panose="020B0609030804020204" pitchFamily="49" charset="0"/>
              </a:rPr>
              <a:t>arg</a:t>
            </a:r>
            <a:r>
              <a:rPr lang="en-US" sz="1600" dirty="0">
                <a:solidFill>
                  <a:srgbClr val="2C895B"/>
                </a:solidFill>
                <a:effectLst/>
                <a:latin typeface="Menlo" panose="020B0609030804020204" pitchFamily="49" charset="0"/>
              </a:rPr>
              <a:t> 1: 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stderr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bl     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fprintf</a:t>
            </a:r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add     r6, r6, </a:t>
            </a:r>
            <a:r>
              <a:rPr lang="en-US" sz="1600" dirty="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      //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indx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++ for printing    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add     r7, r7, </a:t>
            </a:r>
            <a:r>
              <a:rPr lang="en-US" sz="1600" dirty="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4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      //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argv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++ pointer  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b       .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Lloop</a:t>
            </a:r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Ldone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87AA2A7-2545-5F10-023D-F679163739E8}"/>
              </a:ext>
            </a:extLst>
          </p:cNvPr>
          <p:cNvSpPr/>
          <p:nvPr/>
        </p:nvSpPr>
        <p:spPr>
          <a:xfrm>
            <a:off x="7186197" y="5924647"/>
            <a:ext cx="1375959" cy="312087"/>
          </a:xfrm>
          <a:prstGeom prst="rect">
            <a:avLst/>
          </a:prstGeom>
          <a:solidFill>
            <a:srgbClr val="F3744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argc</a:t>
            </a:r>
            <a:endParaRPr lang="en-US" sz="1600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E56EF9E-B136-A0C7-A7D4-18CCFB7DE903}"/>
              </a:ext>
            </a:extLst>
          </p:cNvPr>
          <p:cNvSpPr/>
          <p:nvPr/>
        </p:nvSpPr>
        <p:spPr>
          <a:xfrm>
            <a:off x="7184220" y="5571721"/>
            <a:ext cx="1375959" cy="312087"/>
          </a:xfrm>
          <a:prstGeom prst="rect">
            <a:avLst/>
          </a:prstGeom>
          <a:solidFill>
            <a:srgbClr val="F3744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**</a:t>
            </a:r>
            <a:r>
              <a:rPr lang="en-US" dirty="0" err="1"/>
              <a:t>argv</a:t>
            </a:r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4F3184C-2507-CC62-136C-950C4736C1B3}"/>
              </a:ext>
            </a:extLst>
          </p:cNvPr>
          <p:cNvSpPr/>
          <p:nvPr/>
        </p:nvSpPr>
        <p:spPr>
          <a:xfrm>
            <a:off x="7184220" y="5195826"/>
            <a:ext cx="1375959" cy="312087"/>
          </a:xfrm>
          <a:prstGeom prst="rect">
            <a:avLst/>
          </a:prstGeom>
          <a:solidFill>
            <a:srgbClr val="F3744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6855B57-5938-3B53-B614-3E8690DC6E56}"/>
              </a:ext>
            </a:extLst>
          </p:cNvPr>
          <p:cNvSpPr/>
          <p:nvPr/>
        </p:nvSpPr>
        <p:spPr>
          <a:xfrm>
            <a:off x="7184220" y="4844840"/>
            <a:ext cx="1375959" cy="312087"/>
          </a:xfrm>
          <a:prstGeom prst="rect">
            <a:avLst/>
          </a:prstGeom>
          <a:solidFill>
            <a:srgbClr val="F3744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F1BC294-0FBF-1B68-3EFF-8E51E435206E}"/>
              </a:ext>
            </a:extLst>
          </p:cNvPr>
          <p:cNvSpPr txBox="1"/>
          <p:nvPr/>
        </p:nvSpPr>
        <p:spPr>
          <a:xfrm>
            <a:off x="7309897" y="3123661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Registers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5BE18EB-FFEA-3CD4-8D67-66E89938B1B5}"/>
              </a:ext>
            </a:extLst>
          </p:cNvPr>
          <p:cNvCxnSpPr>
            <a:cxnSpLocks/>
            <a:stCxn id="26" idx="3"/>
          </p:cNvCxnSpPr>
          <p:nvPr/>
        </p:nvCxnSpPr>
        <p:spPr>
          <a:xfrm flipV="1">
            <a:off x="8560179" y="4893652"/>
            <a:ext cx="910775" cy="834113"/>
          </a:xfrm>
          <a:prstGeom prst="straightConnector1">
            <a:avLst/>
          </a:prstGeom>
          <a:ln w="3175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BECEB252-00D9-8597-A4D3-19A3DFCC3CCE}"/>
              </a:ext>
            </a:extLst>
          </p:cNvPr>
          <p:cNvSpPr/>
          <p:nvPr/>
        </p:nvSpPr>
        <p:spPr>
          <a:xfrm>
            <a:off x="9470954" y="4696769"/>
            <a:ext cx="1101694" cy="275463"/>
          </a:xfrm>
          <a:prstGeom prst="rect">
            <a:avLst/>
          </a:prstGeom>
          <a:solidFill>
            <a:schemeClr val="accent3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[0]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E0F9604-FC2A-3657-5A0E-D89545DEE59A}"/>
              </a:ext>
            </a:extLst>
          </p:cNvPr>
          <p:cNvSpPr/>
          <p:nvPr/>
        </p:nvSpPr>
        <p:spPr>
          <a:xfrm>
            <a:off x="10843665" y="5309702"/>
            <a:ext cx="1278826" cy="401388"/>
          </a:xfrm>
          <a:prstGeom prst="rect">
            <a:avLst/>
          </a:prstGeom>
          <a:solidFill>
            <a:schemeClr val="accent3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./cipher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3151BB7-0091-B108-1E44-D1808C479717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10572648" y="4863251"/>
            <a:ext cx="271017" cy="647145"/>
          </a:xfrm>
          <a:prstGeom prst="straightConnector1">
            <a:avLst/>
          </a:prstGeom>
          <a:ln w="31750">
            <a:solidFill>
              <a:schemeClr val="accent3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194FE9B1-7FD3-103F-071B-8429CE95C952}"/>
              </a:ext>
            </a:extLst>
          </p:cNvPr>
          <p:cNvSpPr/>
          <p:nvPr/>
        </p:nvSpPr>
        <p:spPr>
          <a:xfrm>
            <a:off x="10843665" y="3897464"/>
            <a:ext cx="1278826" cy="401388"/>
          </a:xfrm>
          <a:prstGeom prst="rect">
            <a:avLst/>
          </a:prstGeom>
          <a:solidFill>
            <a:schemeClr val="accent3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in/book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4F4E420-EBBC-35FC-4D5E-18180BA4AFF6}"/>
              </a:ext>
            </a:extLst>
          </p:cNvPr>
          <p:cNvSpPr/>
          <p:nvPr/>
        </p:nvSpPr>
        <p:spPr>
          <a:xfrm>
            <a:off x="10855627" y="4345794"/>
            <a:ext cx="1278826" cy="401388"/>
          </a:xfrm>
          <a:prstGeom prst="rect">
            <a:avLst/>
          </a:prstGeom>
          <a:solidFill>
            <a:schemeClr val="accent3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-b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18CC258-E029-F393-FFB8-7F849AD4D8DB}"/>
              </a:ext>
            </a:extLst>
          </p:cNvPr>
          <p:cNvSpPr/>
          <p:nvPr/>
        </p:nvSpPr>
        <p:spPr>
          <a:xfrm>
            <a:off x="10843665" y="4800022"/>
            <a:ext cx="1278826" cy="401388"/>
          </a:xfrm>
          <a:prstGeom prst="rect">
            <a:avLst/>
          </a:prstGeom>
          <a:solidFill>
            <a:schemeClr val="accent3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-e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B3CE215C-99FC-8FF6-475A-6EF79FE77C10}"/>
              </a:ext>
            </a:extLst>
          </p:cNvPr>
          <p:cNvCxnSpPr>
            <a:cxnSpLocks/>
            <a:endCxn id="36" idx="1"/>
          </p:cNvCxnSpPr>
          <p:nvPr/>
        </p:nvCxnSpPr>
        <p:spPr>
          <a:xfrm>
            <a:off x="10566667" y="4588321"/>
            <a:ext cx="276998" cy="412395"/>
          </a:xfrm>
          <a:prstGeom prst="straightConnector1">
            <a:avLst/>
          </a:prstGeom>
          <a:ln w="31750">
            <a:solidFill>
              <a:schemeClr val="accent3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6E3583F-29D6-CBEB-F286-538B3D17276D}"/>
              </a:ext>
            </a:extLst>
          </p:cNvPr>
          <p:cNvCxnSpPr>
            <a:cxnSpLocks/>
            <a:endCxn id="35" idx="1"/>
          </p:cNvCxnSpPr>
          <p:nvPr/>
        </p:nvCxnSpPr>
        <p:spPr>
          <a:xfrm>
            <a:off x="10509811" y="4290657"/>
            <a:ext cx="345816" cy="255831"/>
          </a:xfrm>
          <a:prstGeom prst="straightConnector1">
            <a:avLst/>
          </a:prstGeom>
          <a:ln w="31750">
            <a:solidFill>
              <a:schemeClr val="accent3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87F435DC-2884-E219-FDD5-3B86D71B1638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10571603" y="3975665"/>
            <a:ext cx="272062" cy="207508"/>
          </a:xfrm>
          <a:prstGeom prst="straightConnector1">
            <a:avLst/>
          </a:prstGeom>
          <a:ln w="31750">
            <a:solidFill>
              <a:schemeClr val="accent3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B0311B5A-C02B-01B1-6488-EA775E1BFDB8}"/>
              </a:ext>
            </a:extLst>
          </p:cNvPr>
          <p:cNvSpPr txBox="1"/>
          <p:nvPr/>
        </p:nvSpPr>
        <p:spPr>
          <a:xfrm>
            <a:off x="6612486" y="3271992"/>
            <a:ext cx="524503" cy="304698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r7</a:t>
            </a:r>
          </a:p>
          <a:p>
            <a:r>
              <a:rPr lang="en-US" sz="2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r6</a:t>
            </a:r>
          </a:p>
          <a:p>
            <a:r>
              <a:rPr lang="en-US" sz="2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r5</a:t>
            </a:r>
          </a:p>
          <a:p>
            <a:r>
              <a:rPr lang="en-US" sz="2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r4</a:t>
            </a:r>
          </a:p>
          <a:p>
            <a:r>
              <a:rPr lang="en-US" sz="2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r3</a:t>
            </a:r>
          </a:p>
          <a:p>
            <a:r>
              <a:rPr lang="en-US" sz="2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</a:p>
          <a:p>
            <a:r>
              <a:rPr lang="en-US" sz="2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</a:p>
          <a:p>
            <a:r>
              <a:rPr lang="en-US" sz="2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A34E311-A22C-F814-34A4-9D29DBD3DEAB}"/>
              </a:ext>
            </a:extLst>
          </p:cNvPr>
          <p:cNvSpPr txBox="1"/>
          <p:nvPr/>
        </p:nvSpPr>
        <p:spPr>
          <a:xfrm>
            <a:off x="7656343" y="651524"/>
            <a:ext cx="3671198" cy="147732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% ./cipher -e -b in/BOOK</a:t>
            </a:r>
          </a:p>
          <a:p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argv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[0] = ./cipher</a:t>
            </a:r>
          </a:p>
          <a:p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argv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[1] = -e</a:t>
            </a:r>
          </a:p>
          <a:p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argv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[2] = -b</a:t>
            </a:r>
          </a:p>
          <a:p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argv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[3] = in/BOOK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A028662-3F9D-152F-E92E-1407A6127522}"/>
              </a:ext>
            </a:extLst>
          </p:cNvPr>
          <p:cNvSpPr/>
          <p:nvPr/>
        </p:nvSpPr>
        <p:spPr>
          <a:xfrm>
            <a:off x="7186196" y="4485308"/>
            <a:ext cx="1375959" cy="312087"/>
          </a:xfrm>
          <a:prstGeom prst="rect">
            <a:avLst/>
          </a:prstGeom>
          <a:solidFill>
            <a:srgbClr val="F3744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file * stderr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4EAC82D-662A-2265-CA4C-0625EEC3741E}"/>
              </a:ext>
            </a:extLst>
          </p:cNvPr>
          <p:cNvSpPr/>
          <p:nvPr/>
        </p:nvSpPr>
        <p:spPr>
          <a:xfrm>
            <a:off x="7184220" y="4128446"/>
            <a:ext cx="1375959" cy="312087"/>
          </a:xfrm>
          <a:prstGeom prst="rect">
            <a:avLst/>
          </a:prstGeom>
          <a:solidFill>
            <a:srgbClr val="F3744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C3427EC-AB2A-5D0C-46A1-156958F784F2}"/>
              </a:ext>
            </a:extLst>
          </p:cNvPr>
          <p:cNvSpPr/>
          <p:nvPr/>
        </p:nvSpPr>
        <p:spPr>
          <a:xfrm>
            <a:off x="7184220" y="3754649"/>
            <a:ext cx="1375959" cy="312087"/>
          </a:xfrm>
          <a:prstGeom prst="rect">
            <a:avLst/>
          </a:prstGeom>
          <a:solidFill>
            <a:srgbClr val="F3744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indx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7E60D4E-F8A9-6AD6-C0B2-FE60732D62F2}"/>
              </a:ext>
            </a:extLst>
          </p:cNvPr>
          <p:cNvSpPr/>
          <p:nvPr/>
        </p:nvSpPr>
        <p:spPr>
          <a:xfrm>
            <a:off x="7201563" y="3423336"/>
            <a:ext cx="1375959" cy="312087"/>
          </a:xfrm>
          <a:prstGeom prst="rect">
            <a:avLst/>
          </a:prstGeom>
          <a:solidFill>
            <a:srgbClr val="F3744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CE90B05-75F1-2BC3-B0B5-BBC3B2B1E390}"/>
              </a:ext>
            </a:extLst>
          </p:cNvPr>
          <p:cNvCxnSpPr>
            <a:cxnSpLocks/>
            <a:endCxn id="31" idx="1"/>
          </p:cNvCxnSpPr>
          <p:nvPr/>
        </p:nvCxnSpPr>
        <p:spPr>
          <a:xfrm>
            <a:off x="8584126" y="3602625"/>
            <a:ext cx="886828" cy="1231876"/>
          </a:xfrm>
          <a:prstGeom prst="straightConnector1">
            <a:avLst/>
          </a:prstGeom>
          <a:ln w="3175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B87A08FF-21F6-BF2C-C7DA-691925CF8035}"/>
              </a:ext>
            </a:extLst>
          </p:cNvPr>
          <p:cNvSpPr/>
          <p:nvPr/>
        </p:nvSpPr>
        <p:spPr>
          <a:xfrm>
            <a:off x="9579775" y="2847737"/>
            <a:ext cx="2337619" cy="401388"/>
          </a:xfrm>
          <a:prstGeom prst="rect">
            <a:avLst/>
          </a:prstGeom>
          <a:solidFill>
            <a:schemeClr val="accent3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sz="1600" dirty="0" err="1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argv</a:t>
            </a:r>
            <a:r>
              <a:rPr lang="en-US" sz="160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[%d] = %s\n"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B161759-EDBD-A1F9-0A54-42FF5E0D52E0}"/>
              </a:ext>
            </a:extLst>
          </p:cNvPr>
          <p:cNvCxnSpPr>
            <a:cxnSpLocks/>
            <a:endCxn id="11" idx="1"/>
          </p:cNvCxnSpPr>
          <p:nvPr/>
        </p:nvCxnSpPr>
        <p:spPr>
          <a:xfrm flipV="1">
            <a:off x="8553041" y="3048431"/>
            <a:ext cx="1026734" cy="1309008"/>
          </a:xfrm>
          <a:prstGeom prst="straightConnector1">
            <a:avLst/>
          </a:prstGeom>
          <a:ln w="3175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2FF09D47-00E5-0571-31F3-9CDE2B729B00}"/>
              </a:ext>
            </a:extLst>
          </p:cNvPr>
          <p:cNvSpPr/>
          <p:nvPr/>
        </p:nvSpPr>
        <p:spPr>
          <a:xfrm>
            <a:off x="9470954" y="4411612"/>
            <a:ext cx="1101694" cy="275463"/>
          </a:xfrm>
          <a:prstGeom prst="rect">
            <a:avLst/>
          </a:prstGeom>
          <a:solidFill>
            <a:schemeClr val="accent3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[1]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ADF74A2-AF17-89E5-471D-7F8DB234265F}"/>
              </a:ext>
            </a:extLst>
          </p:cNvPr>
          <p:cNvSpPr/>
          <p:nvPr/>
        </p:nvSpPr>
        <p:spPr>
          <a:xfrm>
            <a:off x="9469909" y="4118785"/>
            <a:ext cx="1101694" cy="275463"/>
          </a:xfrm>
          <a:prstGeom prst="rect">
            <a:avLst/>
          </a:prstGeom>
          <a:solidFill>
            <a:schemeClr val="accent3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[2]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D4690C4-E10C-DFE2-FFFC-CEC221894AF8}"/>
              </a:ext>
            </a:extLst>
          </p:cNvPr>
          <p:cNvSpPr/>
          <p:nvPr/>
        </p:nvSpPr>
        <p:spPr>
          <a:xfrm>
            <a:off x="9469909" y="3837933"/>
            <a:ext cx="1101694" cy="275463"/>
          </a:xfrm>
          <a:prstGeom prst="rect">
            <a:avLst/>
          </a:prstGeom>
          <a:solidFill>
            <a:schemeClr val="accent3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[3]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A1E60404-9ACC-3432-0B81-998DDFC61756}"/>
              </a:ext>
            </a:extLst>
          </p:cNvPr>
          <p:cNvSpPr/>
          <p:nvPr/>
        </p:nvSpPr>
        <p:spPr>
          <a:xfrm>
            <a:off x="9491942" y="3543114"/>
            <a:ext cx="1101694" cy="275463"/>
          </a:xfrm>
          <a:prstGeom prst="rect">
            <a:avLst/>
          </a:prstGeom>
          <a:solidFill>
            <a:schemeClr val="accent3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108DFD8-8EEC-B387-8778-4B81C4A2AC48}"/>
              </a:ext>
            </a:extLst>
          </p:cNvPr>
          <p:cNvGrpSpPr/>
          <p:nvPr/>
        </p:nvGrpSpPr>
        <p:grpSpPr>
          <a:xfrm>
            <a:off x="2767827" y="3984502"/>
            <a:ext cx="2772198" cy="1580357"/>
            <a:chOff x="2599902" y="5053156"/>
            <a:chExt cx="2772198" cy="158035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BCB096E-1A8A-85AA-60CA-ECF86539150A}"/>
                </a:ext>
              </a:extLst>
            </p:cNvPr>
            <p:cNvSpPr txBox="1"/>
            <p:nvPr/>
          </p:nvSpPr>
          <p:spPr>
            <a:xfrm>
              <a:off x="3493289" y="5710183"/>
              <a:ext cx="1878811" cy="92333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observe the different increment sizes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01856EEB-B9BC-6A77-29DD-6B6DC2EC26FD}"/>
                </a:ext>
              </a:extLst>
            </p:cNvPr>
            <p:cNvCxnSpPr>
              <a:cxnSpLocks/>
              <a:stCxn id="3" idx="1"/>
            </p:cNvCxnSpPr>
            <p:nvPr/>
          </p:nvCxnSpPr>
          <p:spPr>
            <a:xfrm flipH="1" flipV="1">
              <a:off x="2599902" y="5053156"/>
              <a:ext cx="893387" cy="111869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2FDD08B1-1496-7610-102E-78778003A12E}"/>
              </a:ext>
            </a:extLst>
          </p:cNvPr>
          <p:cNvSpPr txBox="1"/>
          <p:nvPr/>
        </p:nvSpPr>
        <p:spPr>
          <a:xfrm>
            <a:off x="8218636" y="2293355"/>
            <a:ext cx="2884446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r0-r3 lost due to </a:t>
            </a:r>
            <a:r>
              <a:rPr lang="en-US" dirty="0" err="1">
                <a:solidFill>
                  <a:schemeClr val="accent1"/>
                </a:solidFill>
              </a:rPr>
              <a:t>fprintf</a:t>
            </a:r>
            <a:r>
              <a:rPr lang="en-US" dirty="0">
                <a:solidFill>
                  <a:schemeClr val="accent1"/>
                </a:solidFill>
              </a:rPr>
              <a:t> call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8518A8-B455-0D66-D522-1D0959868D96}"/>
              </a:ext>
            </a:extLst>
          </p:cNvPr>
          <p:cNvSpPr txBox="1"/>
          <p:nvPr/>
        </p:nvSpPr>
        <p:spPr>
          <a:xfrm>
            <a:off x="11939351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486199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075C54C-5AB2-324E-BB21-95F8E99D9B8F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63865" y="723995"/>
            <a:ext cx="6700872" cy="5558878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1800" dirty="0"/>
              <a:t>Space for local variables is allocated on the </a:t>
            </a:r>
            <a:r>
              <a:rPr lang="en-US" sz="1800" dirty="0">
                <a:solidFill>
                  <a:srgbClr val="0070C0"/>
                </a:solidFill>
              </a:rPr>
              <a:t>stack right below the lowest pushed register</a:t>
            </a:r>
          </a:p>
          <a:p>
            <a:pPr lvl="1"/>
            <a:r>
              <a:rPr lang="en-US" sz="1800" dirty="0">
                <a:solidFill>
                  <a:srgbClr val="0070C0"/>
                </a:solidFill>
              </a:rPr>
              <a:t>Move</a:t>
            </a:r>
            <a:r>
              <a:rPr lang="en-US" sz="1800" dirty="0">
                <a:solidFill>
                  <a:srgbClr val="FF0000"/>
                </a:solidFill>
              </a:rPr>
              <a:t> </a:t>
            </a:r>
            <a:r>
              <a:rPr lang="en-US" sz="1800" dirty="0">
                <a:solidFill>
                  <a:schemeClr val="accent6"/>
                </a:solidFill>
              </a:rPr>
              <a:t>the</a:t>
            </a:r>
            <a:r>
              <a:rPr lang="en-US" sz="1800" dirty="0">
                <a:solidFill>
                  <a:srgbClr val="FF0000"/>
                </a:solidFill>
              </a:rPr>
              <a:t> </a:t>
            </a:r>
            <a:r>
              <a:rPr lang="en-US" sz="1800" dirty="0" err="1">
                <a:solidFill>
                  <a:srgbClr val="FF0000"/>
                </a:solidFill>
              </a:rPr>
              <a:t>sp</a:t>
            </a:r>
            <a:r>
              <a:rPr lang="en-US" sz="1800" dirty="0">
                <a:solidFill>
                  <a:srgbClr val="FF0000"/>
                </a:solidFill>
              </a:rPr>
              <a:t> towards low memory</a:t>
            </a:r>
            <a:r>
              <a:rPr lang="en-US" sz="1800" dirty="0">
                <a:solidFill>
                  <a:srgbClr val="0070C0"/>
                </a:solidFill>
              </a:rPr>
              <a:t> by </a:t>
            </a:r>
            <a:r>
              <a:rPr lang="en-US" sz="1800" dirty="0">
                <a:solidFill>
                  <a:srgbClr val="2C895B"/>
                </a:solidFill>
              </a:rPr>
              <a:t>the total size of all local variables </a:t>
            </a:r>
            <a:r>
              <a:rPr lang="en-US" sz="1800" dirty="0">
                <a:solidFill>
                  <a:srgbClr val="00B050"/>
                </a:solidFill>
              </a:rPr>
              <a:t>in bytes </a:t>
            </a:r>
            <a:r>
              <a:rPr lang="en-US" sz="1800" b="1" dirty="0">
                <a:solidFill>
                  <a:srgbClr val="00B050"/>
                </a:solidFill>
              </a:rPr>
              <a:t>plus</a:t>
            </a:r>
            <a:r>
              <a:rPr lang="en-US" sz="1800" dirty="0">
                <a:solidFill>
                  <a:srgbClr val="00B050"/>
                </a:solidFill>
              </a:rPr>
              <a:t> </a:t>
            </a:r>
            <a:r>
              <a:rPr lang="en-US" sz="1800" b="1" dirty="0">
                <a:solidFill>
                  <a:srgbClr val="00B050"/>
                </a:solidFill>
              </a:rPr>
              <a:t>padding</a:t>
            </a:r>
            <a:endParaRPr lang="en-US" sz="1800" dirty="0">
              <a:solidFill>
                <a:srgbClr val="0070C0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800" dirty="0">
                <a:solidFill>
                  <a:schemeClr val="accent1"/>
                </a:solidFill>
              </a:rPr>
              <a:t>	FRMADD</a:t>
            </a:r>
            <a:r>
              <a:rPr lang="en-US" sz="1800" dirty="0"/>
              <a:t> = total local var space (bytes) + padding</a:t>
            </a:r>
            <a:endParaRPr lang="en-US" sz="1800" dirty="0">
              <a:solidFill>
                <a:srgbClr val="0070C0"/>
              </a:solidFill>
            </a:endParaRPr>
          </a:p>
          <a:p>
            <a:r>
              <a:rPr lang="en-US" sz="1800" dirty="0"/>
              <a:t>Allocate the space after the register push by</a:t>
            </a:r>
          </a:p>
          <a:p>
            <a:pPr marL="354012" lvl="1" indent="0">
              <a:buNone/>
            </a:pPr>
            <a:r>
              <a:rPr lang="en-US" sz="1800" dirty="0"/>
              <a:t>	</a:t>
            </a:r>
            <a:r>
              <a:rPr lang="en-US" sz="18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   </a:t>
            </a:r>
            <a:r>
              <a:rPr lang="en-US" sz="18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sp</a:t>
            </a:r>
            <a:r>
              <a:rPr lang="en-US" sz="18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sp</a:t>
            </a:r>
            <a:r>
              <a:rPr lang="en-US" sz="18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-FRMADD</a:t>
            </a:r>
          </a:p>
          <a:p>
            <a:r>
              <a:rPr lang="en-US" sz="1800" b="1" dirty="0">
                <a:solidFill>
                  <a:schemeClr val="accent1"/>
                </a:solidFill>
              </a:rPr>
              <a:t>Requirement: </a:t>
            </a:r>
            <a:r>
              <a:rPr lang="en-US" sz="1800" dirty="0"/>
              <a:t>on function entry, </a:t>
            </a:r>
            <a:r>
              <a:rPr lang="en-US" sz="1800" dirty="0" err="1">
                <a:solidFill>
                  <a:srgbClr val="0070C0"/>
                </a:solidFill>
              </a:rPr>
              <a:t>sp</a:t>
            </a:r>
            <a:r>
              <a:rPr lang="en-US" sz="1800" dirty="0">
                <a:solidFill>
                  <a:srgbClr val="0070C0"/>
                </a:solidFill>
              </a:rPr>
              <a:t> is always 8-byte aligned</a:t>
            </a:r>
          </a:p>
          <a:p>
            <a:pPr marL="354012" lvl="1" indent="0">
              <a:buNone/>
            </a:pPr>
            <a:r>
              <a:rPr lang="en-US" sz="1800" dirty="0"/>
              <a:t>	</a:t>
            </a:r>
            <a:r>
              <a:rPr lang="en-US" sz="1800" dirty="0" err="1"/>
              <a:t>sp</a:t>
            </a:r>
            <a:r>
              <a:rPr lang="en-US" sz="1800" dirty="0"/>
              <a:t> % 8 == 0</a:t>
            </a:r>
          </a:p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0070C0"/>
                </a:solidFill>
              </a:rPr>
              <a:t>Padding (as required):</a:t>
            </a:r>
            <a:endParaRPr lang="en-US" sz="1800" dirty="0">
              <a:solidFill>
                <a:srgbClr val="00B050"/>
              </a:solidFill>
            </a:endParaRPr>
          </a:p>
          <a:p>
            <a:pPr marL="696912" lvl="1" indent="-342900">
              <a:buFont typeface="+mj-lt"/>
              <a:buAutoNum type="arabicPeriod"/>
            </a:pPr>
            <a:r>
              <a:rPr lang="en-US" sz="1800" dirty="0"/>
              <a:t>Additional space between variables on the stack to meet memory alignment requirements </a:t>
            </a:r>
          </a:p>
          <a:p>
            <a:pPr marL="696912" lvl="1" indent="-342900">
              <a:buFont typeface="+mj-lt"/>
              <a:buAutoNum type="arabicPeriod"/>
            </a:pPr>
            <a:r>
              <a:rPr lang="en-US" sz="1800" dirty="0"/>
              <a:t>Additional space so the frame size is evenly divisible by 8</a:t>
            </a:r>
          </a:p>
          <a:p>
            <a:pPr>
              <a:lnSpc>
                <a:spcPct val="100000"/>
              </a:lnSpc>
            </a:pPr>
            <a:r>
              <a:rPr lang="en-US" sz="1800" dirty="0" err="1">
                <a:solidFill>
                  <a:srgbClr val="7030A0"/>
                </a:solidFill>
              </a:rPr>
              <a:t>fp</a:t>
            </a:r>
            <a:r>
              <a:rPr lang="en-US" sz="1800" dirty="0">
                <a:solidFill>
                  <a:srgbClr val="7030A0"/>
                </a:solidFill>
              </a:rPr>
              <a:t> (frame pointer) </a:t>
            </a:r>
            <a:r>
              <a:rPr lang="en-US" sz="1800" dirty="0">
                <a:solidFill>
                  <a:schemeClr val="accent1"/>
                </a:solidFill>
              </a:rPr>
              <a:t>is </a:t>
            </a:r>
            <a:r>
              <a:rPr lang="en-US" sz="1800" dirty="0">
                <a:solidFill>
                  <a:schemeClr val="accent6"/>
                </a:solidFill>
              </a:rPr>
              <a:t>used as a </a:t>
            </a:r>
            <a:r>
              <a:rPr lang="en-US" sz="1800" b="1" dirty="0">
                <a:solidFill>
                  <a:srgbClr val="F3753F"/>
                </a:solidFill>
              </a:rPr>
              <a:t>pointer (base register)</a:t>
            </a:r>
            <a:r>
              <a:rPr lang="en-US" sz="1800" dirty="0">
                <a:solidFill>
                  <a:srgbClr val="F3753F"/>
                </a:solidFill>
              </a:rPr>
              <a:t> </a:t>
            </a:r>
            <a:r>
              <a:rPr lang="en-US" sz="1800" dirty="0">
                <a:solidFill>
                  <a:schemeClr val="accent1"/>
                </a:solidFill>
              </a:rPr>
              <a:t>to </a:t>
            </a:r>
            <a:r>
              <a:rPr lang="en-US" sz="1800" dirty="0">
                <a:solidFill>
                  <a:srgbClr val="2C895B"/>
                </a:solidFill>
              </a:rPr>
              <a:t>access all stack variables</a:t>
            </a:r>
            <a:r>
              <a:rPr lang="en-US" sz="18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chemeClr val="accent1"/>
                </a:solidFill>
                <a:cs typeface="Consolas" panose="020B0609020204030204" pitchFamily="49" charset="0"/>
              </a:rPr>
              <a:t>– later slides</a:t>
            </a:r>
            <a:endParaRPr lang="en-US" sz="1800" dirty="0">
              <a:solidFill>
                <a:schemeClr val="accent1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9FBE076-285C-3145-846C-FCFC2692F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175" y="190015"/>
            <a:ext cx="8370311" cy="389202"/>
          </a:xfrm>
        </p:spPr>
        <p:txBody>
          <a:bodyPr/>
          <a:lstStyle/>
          <a:p>
            <a:r>
              <a:rPr lang="en-US" sz="2800" dirty="0"/>
              <a:t>Allocating Space For Locals on the Stack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191CCE08-4B8F-0B49-90AB-E3A560CCAF77}"/>
              </a:ext>
            </a:extLst>
          </p:cNvPr>
          <p:cNvSpPr/>
          <p:nvPr/>
        </p:nvSpPr>
        <p:spPr>
          <a:xfrm>
            <a:off x="7233231" y="791312"/>
            <a:ext cx="4694547" cy="527537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34CEACB2-C2A9-3741-A104-B797E0A49D93}"/>
              </a:ext>
            </a:extLst>
          </p:cNvPr>
          <p:cNvGrpSpPr/>
          <p:nvPr/>
        </p:nvGrpSpPr>
        <p:grpSpPr>
          <a:xfrm>
            <a:off x="10942754" y="5135367"/>
            <a:ext cx="1359719" cy="369333"/>
            <a:chOff x="7366831" y="6193200"/>
            <a:chExt cx="1040433" cy="222127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949EB283-6062-A944-87FE-866AF4A7DF21}"/>
                </a:ext>
              </a:extLst>
            </p:cNvPr>
            <p:cNvSpPr txBox="1"/>
            <p:nvPr/>
          </p:nvSpPr>
          <p:spPr>
            <a:xfrm>
              <a:off x="7743432" y="6193200"/>
              <a:ext cx="663832" cy="2221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sp</a:t>
              </a:r>
              <a:endPara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55" name="Left Arrow 54">
              <a:extLst>
                <a:ext uri="{FF2B5EF4-FFF2-40B4-BE49-F238E27FC236}">
                  <a16:creationId xmlns:a16="http://schemas.microsoft.com/office/drawing/2014/main" id="{A9D5129C-A61F-0744-B465-720EC8EBD1EB}"/>
                </a:ext>
              </a:extLst>
            </p:cNvPr>
            <p:cNvSpPr/>
            <p:nvPr/>
          </p:nvSpPr>
          <p:spPr>
            <a:xfrm>
              <a:off x="7366831" y="6256232"/>
              <a:ext cx="385932" cy="149707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sp>
        <p:nvSpPr>
          <p:cNvPr id="46" name="Rectangle 45">
            <a:extLst>
              <a:ext uri="{FF2B5EF4-FFF2-40B4-BE49-F238E27FC236}">
                <a16:creationId xmlns:a16="http://schemas.microsoft.com/office/drawing/2014/main" id="{F48207DA-74C2-C34B-94E0-6E479B4752CA}"/>
              </a:ext>
            </a:extLst>
          </p:cNvPr>
          <p:cNvSpPr/>
          <p:nvPr/>
        </p:nvSpPr>
        <p:spPr>
          <a:xfrm>
            <a:off x="9114551" y="804564"/>
            <a:ext cx="1798210" cy="518910"/>
          </a:xfrm>
          <a:prstGeom prst="rect">
            <a:avLst/>
          </a:prstGeom>
          <a:solidFill>
            <a:srgbClr val="F3744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CB490346-9458-D845-A2EB-A7823A9C9D76}"/>
              </a:ext>
            </a:extLst>
          </p:cNvPr>
          <p:cNvSpPr/>
          <p:nvPr/>
        </p:nvSpPr>
        <p:spPr>
          <a:xfrm>
            <a:off x="9114551" y="1314302"/>
            <a:ext cx="1798210" cy="518910"/>
          </a:xfrm>
          <a:prstGeom prst="rect">
            <a:avLst/>
          </a:prstGeom>
          <a:solidFill>
            <a:schemeClr val="accent3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lr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to caller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DC2C8D33-277F-0843-80C0-586D0F296299}"/>
              </a:ext>
            </a:extLst>
          </p:cNvPr>
          <p:cNvSpPr/>
          <p:nvPr/>
        </p:nvSpPr>
        <p:spPr>
          <a:xfrm>
            <a:off x="9114551" y="1825650"/>
            <a:ext cx="1798210" cy="518910"/>
          </a:xfrm>
          <a:prstGeom prst="rect">
            <a:avLst/>
          </a:prstGeom>
          <a:solidFill>
            <a:srgbClr val="0070C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callers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5C4E5541-3D9C-5748-AED1-92233496AAAB}"/>
              </a:ext>
            </a:extLst>
          </p:cNvPr>
          <p:cNvGrpSpPr/>
          <p:nvPr/>
        </p:nvGrpSpPr>
        <p:grpSpPr>
          <a:xfrm>
            <a:off x="10935455" y="1606119"/>
            <a:ext cx="1038042" cy="525554"/>
            <a:chOff x="7610503" y="1208030"/>
            <a:chExt cx="794292" cy="316083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B146EC34-5AD6-0A44-B306-6BCA1930041E}"/>
                </a:ext>
              </a:extLst>
            </p:cNvPr>
            <p:cNvSpPr txBox="1"/>
            <p:nvPr/>
          </p:nvSpPr>
          <p:spPr>
            <a:xfrm>
              <a:off x="7946277" y="1208030"/>
              <a:ext cx="458518" cy="3160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fp</a:t>
              </a:r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53" name="Left Arrow 52">
              <a:extLst>
                <a:ext uri="{FF2B5EF4-FFF2-40B4-BE49-F238E27FC236}">
                  <a16:creationId xmlns:a16="http://schemas.microsoft.com/office/drawing/2014/main" id="{B173577B-6464-9A40-8DEB-51BE82C47F3B}"/>
                </a:ext>
              </a:extLst>
            </p:cNvPr>
            <p:cNvSpPr/>
            <p:nvPr/>
          </p:nvSpPr>
          <p:spPr>
            <a:xfrm>
              <a:off x="7610503" y="1238947"/>
              <a:ext cx="385932" cy="149707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sp>
        <p:nvSpPr>
          <p:cNvPr id="56" name="Rectangle 55">
            <a:extLst>
              <a:ext uri="{FF2B5EF4-FFF2-40B4-BE49-F238E27FC236}">
                <a16:creationId xmlns:a16="http://schemas.microsoft.com/office/drawing/2014/main" id="{D6DF84E5-44D2-904E-9E63-DAECBE2EA35B}"/>
              </a:ext>
            </a:extLst>
          </p:cNvPr>
          <p:cNvSpPr/>
          <p:nvPr/>
        </p:nvSpPr>
        <p:spPr>
          <a:xfrm>
            <a:off x="9122796" y="3407368"/>
            <a:ext cx="1798210" cy="1962873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local</a:t>
            </a:r>
          </a:p>
          <a:p>
            <a:pPr algn="ctr"/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variables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45CEC3B7-4F43-6648-AD5D-2E4F40DC963F}"/>
              </a:ext>
            </a:extLst>
          </p:cNvPr>
          <p:cNvSpPr txBox="1"/>
          <p:nvPr/>
        </p:nvSpPr>
        <p:spPr>
          <a:xfrm rot="16200000">
            <a:off x="10586716" y="3883479"/>
            <a:ext cx="17982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sp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sp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 local space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9EEBCA5-ED82-3F4D-984C-A9530B0EFC40}"/>
              </a:ext>
            </a:extLst>
          </p:cNvPr>
          <p:cNvGrpSpPr/>
          <p:nvPr/>
        </p:nvGrpSpPr>
        <p:grpSpPr>
          <a:xfrm>
            <a:off x="11228058" y="1861339"/>
            <a:ext cx="338554" cy="1559996"/>
            <a:chOff x="4732365" y="3840052"/>
            <a:chExt cx="272534" cy="1096283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8C219DAA-5B8E-0C44-9D3B-340C2AE588B5}"/>
                </a:ext>
              </a:extLst>
            </p:cNvPr>
            <p:cNvCxnSpPr>
              <a:cxnSpLocks/>
            </p:cNvCxnSpPr>
            <p:nvPr/>
          </p:nvCxnSpPr>
          <p:spPr>
            <a:xfrm>
              <a:off x="4758476" y="3840052"/>
              <a:ext cx="0" cy="1096283"/>
            </a:xfrm>
            <a:prstGeom prst="straightConnector1">
              <a:avLst/>
            </a:prstGeom>
            <a:ln w="25400"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9C178CF-B323-2C40-B5CF-46AD69B15818}"/>
                </a:ext>
              </a:extLst>
            </p:cNvPr>
            <p:cNvSpPr txBox="1"/>
            <p:nvPr/>
          </p:nvSpPr>
          <p:spPr>
            <a:xfrm rot="16200000">
              <a:off x="4561153" y="4152285"/>
              <a:ext cx="614957" cy="2725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FP_OFF</a:t>
              </a:r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68519BD2-E5DF-B545-B51D-2939DA81D1AC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18E3A5B-30EC-E74B-8A16-F0447A3F22EB}"/>
              </a:ext>
            </a:extLst>
          </p:cNvPr>
          <p:cNvSpPr/>
          <p:nvPr/>
        </p:nvSpPr>
        <p:spPr>
          <a:xfrm>
            <a:off x="9114551" y="2886598"/>
            <a:ext cx="1798210" cy="518910"/>
          </a:xfrm>
          <a:prstGeom prst="rect">
            <a:avLst/>
          </a:prstGeom>
          <a:solidFill>
            <a:srgbClr val="F3744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saved register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A839297-F04B-FBD4-CE20-C38D3D7E565B}"/>
              </a:ext>
            </a:extLst>
          </p:cNvPr>
          <p:cNvSpPr/>
          <p:nvPr/>
        </p:nvSpPr>
        <p:spPr>
          <a:xfrm>
            <a:off x="9117519" y="2362873"/>
            <a:ext cx="1798210" cy="518910"/>
          </a:xfrm>
          <a:prstGeom prst="rect">
            <a:avLst/>
          </a:prstGeom>
          <a:solidFill>
            <a:srgbClr val="F3744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saved register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46C5050-232B-6023-169B-FF0EC90CDEEA}"/>
              </a:ext>
            </a:extLst>
          </p:cNvPr>
          <p:cNvCxnSpPr/>
          <p:nvPr/>
        </p:nvCxnSpPr>
        <p:spPr>
          <a:xfrm>
            <a:off x="10935455" y="3400752"/>
            <a:ext cx="83206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0EAD8A9-EA62-441E-A108-6A9C49EF7A86}"/>
              </a:ext>
            </a:extLst>
          </p:cNvPr>
          <p:cNvCxnSpPr>
            <a:cxnSpLocks/>
          </p:cNvCxnSpPr>
          <p:nvPr/>
        </p:nvCxnSpPr>
        <p:spPr>
          <a:xfrm flipH="1">
            <a:off x="11249618" y="3421333"/>
            <a:ext cx="10879" cy="1899015"/>
          </a:xfrm>
          <a:prstGeom prst="straightConnector1">
            <a:avLst/>
          </a:prstGeom>
          <a:ln w="25400"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7B78847-BD65-B47C-DAD6-966CB7CABDBC}"/>
              </a:ext>
            </a:extLst>
          </p:cNvPr>
          <p:cNvCxnSpPr/>
          <p:nvPr/>
        </p:nvCxnSpPr>
        <p:spPr>
          <a:xfrm>
            <a:off x="8305277" y="3407719"/>
            <a:ext cx="83206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DBFCA14-3B5C-066D-9CA2-7CE32F12B1B0}"/>
              </a:ext>
            </a:extLst>
          </p:cNvPr>
          <p:cNvGrpSpPr/>
          <p:nvPr/>
        </p:nvGrpSpPr>
        <p:grpSpPr>
          <a:xfrm>
            <a:off x="8025675" y="3417834"/>
            <a:ext cx="863436" cy="1936317"/>
            <a:chOff x="4100653" y="4156275"/>
            <a:chExt cx="695059" cy="1360742"/>
          </a:xfrm>
        </p:grpSpPr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F2B581A6-4EB2-6DAB-4459-3F37345C9660}"/>
                </a:ext>
              </a:extLst>
            </p:cNvPr>
            <p:cNvCxnSpPr>
              <a:cxnSpLocks/>
            </p:cNvCxnSpPr>
            <p:nvPr/>
          </p:nvCxnSpPr>
          <p:spPr>
            <a:xfrm>
              <a:off x="4795712" y="4156275"/>
              <a:ext cx="0" cy="1360742"/>
            </a:xfrm>
            <a:prstGeom prst="straightConnector1">
              <a:avLst/>
            </a:prstGeom>
            <a:ln w="25400"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C2E23B0-2849-8D28-B449-4D80C3EB512A}"/>
                </a:ext>
              </a:extLst>
            </p:cNvPr>
            <p:cNvSpPr txBox="1"/>
            <p:nvPr/>
          </p:nvSpPr>
          <p:spPr>
            <a:xfrm rot="16200000">
              <a:off x="3868735" y="4448348"/>
              <a:ext cx="1132781" cy="6689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FRMADD=</a:t>
              </a:r>
            </a:p>
            <a:p>
              <a:pPr algn="ctr"/>
              <a:r>
                <a:rPr lang="en-US" sz="16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Local Space (bytes)</a:t>
              </a:r>
            </a:p>
          </p:txBody>
        </p:sp>
      </p:grp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BA4680CF-6A6C-8200-5D19-6DF88A781DA9}"/>
              </a:ext>
            </a:extLst>
          </p:cNvPr>
          <p:cNvCxnSpPr>
            <a:cxnSpLocks/>
          </p:cNvCxnSpPr>
          <p:nvPr/>
        </p:nvCxnSpPr>
        <p:spPr>
          <a:xfrm>
            <a:off x="7638584" y="5354151"/>
            <a:ext cx="1505961" cy="1046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BFE1492A-9CA6-0332-82DE-B996D7B6848F}"/>
              </a:ext>
            </a:extLst>
          </p:cNvPr>
          <p:cNvCxnSpPr>
            <a:cxnSpLocks/>
          </p:cNvCxnSpPr>
          <p:nvPr/>
        </p:nvCxnSpPr>
        <p:spPr>
          <a:xfrm>
            <a:off x="7638584" y="1310905"/>
            <a:ext cx="1505961" cy="1046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CD8783B-2CFE-0AF4-15DC-9399545D368A}"/>
              </a:ext>
            </a:extLst>
          </p:cNvPr>
          <p:cNvGrpSpPr/>
          <p:nvPr/>
        </p:nvGrpSpPr>
        <p:grpSpPr>
          <a:xfrm>
            <a:off x="7545396" y="1306175"/>
            <a:ext cx="375316" cy="4058442"/>
            <a:chOff x="4493585" y="4156275"/>
            <a:chExt cx="302127" cy="2852060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26185002-274B-E62D-2219-885B5D432EC4}"/>
                </a:ext>
              </a:extLst>
            </p:cNvPr>
            <p:cNvCxnSpPr>
              <a:cxnSpLocks/>
            </p:cNvCxnSpPr>
            <p:nvPr/>
          </p:nvCxnSpPr>
          <p:spPr>
            <a:xfrm>
              <a:off x="4795712" y="4156275"/>
              <a:ext cx="0" cy="2852060"/>
            </a:xfrm>
            <a:prstGeom prst="straightConnector1">
              <a:avLst/>
            </a:prstGeom>
            <a:ln w="25400"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47A98C0-A03B-6404-CB6A-965BF9F57F4D}"/>
                </a:ext>
              </a:extLst>
            </p:cNvPr>
            <p:cNvSpPr txBox="1"/>
            <p:nvPr/>
          </p:nvSpPr>
          <p:spPr>
            <a:xfrm rot="16200000">
              <a:off x="3644252" y="5420382"/>
              <a:ext cx="1971199" cy="2725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Total size % 8 == 0</a:t>
              </a:r>
            </a:p>
          </p:txBody>
        </p:sp>
      </p:grpSp>
      <p:sp>
        <p:nvSpPr>
          <p:cNvPr id="42" name="Down Arrow 41">
            <a:extLst>
              <a:ext uri="{FF2B5EF4-FFF2-40B4-BE49-F238E27FC236}">
                <a16:creationId xmlns:a16="http://schemas.microsoft.com/office/drawing/2014/main" id="{0E6E115F-8AEB-2E06-E224-A9577CC0D030}"/>
              </a:ext>
            </a:extLst>
          </p:cNvPr>
          <p:cNvSpPr/>
          <p:nvPr/>
        </p:nvSpPr>
        <p:spPr>
          <a:xfrm>
            <a:off x="9754419" y="5455687"/>
            <a:ext cx="518474" cy="52555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576C0B3-8454-2CA0-B718-832E2A36D317}"/>
              </a:ext>
            </a:extLst>
          </p:cNvPr>
          <p:cNvSpPr txBox="1"/>
          <p:nvPr/>
        </p:nvSpPr>
        <p:spPr>
          <a:xfrm>
            <a:off x="8332800" y="5497839"/>
            <a:ext cx="14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grows down</a:t>
            </a:r>
          </a:p>
        </p:txBody>
      </p:sp>
    </p:spTree>
    <p:extLst>
      <p:ext uri="{BB962C8B-B14F-4D97-AF65-F5344CB8AC3E}">
        <p14:creationId xmlns:p14="http://schemas.microsoft.com/office/powerpoint/2010/main" val="2490002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 animBg="1"/>
      <p:bldP spid="41" grpId="0"/>
    </p:bld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96A86B9-6A41-855A-2956-087195C3C7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382647"/>
          </a:xfrm>
        </p:spPr>
        <p:txBody>
          <a:bodyPr/>
          <a:lstStyle/>
          <a:p>
            <a:r>
              <a:rPr lang="en-US" dirty="0"/>
              <a:t>Local Variables on the stack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6CB227E-69D3-54A2-24D4-E0EF7EC9F203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949137" y="4003452"/>
            <a:ext cx="5796333" cy="2454896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/>
              <a:t>Add space on the stack for each local</a:t>
            </a:r>
          </a:p>
          <a:p>
            <a:pPr lvl="1"/>
            <a:r>
              <a:rPr lang="en-US" dirty="0"/>
              <a:t>we will allocate space in same order the locals are listed the C function shown from high to low stack address</a:t>
            </a:r>
          </a:p>
          <a:p>
            <a:pPr lvl="1"/>
            <a:r>
              <a:rPr lang="en-US" dirty="0" err="1"/>
              <a:t>gcc</a:t>
            </a:r>
            <a:r>
              <a:rPr lang="en-US" dirty="0"/>
              <a:t> compiler allocates from low to high stack addresses</a:t>
            </a:r>
          </a:p>
          <a:p>
            <a:pPr lvl="1"/>
            <a:r>
              <a:rPr lang="en-US" dirty="0"/>
              <a:t>Order does not matter for our use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4C03E0D-04A5-7A4E-0F4B-CE64C4C321C0}"/>
              </a:ext>
            </a:extLst>
          </p:cNvPr>
          <p:cNvSpPr/>
          <p:nvPr/>
        </p:nvSpPr>
        <p:spPr bwMode="auto">
          <a:xfrm>
            <a:off x="147324" y="1057588"/>
            <a:ext cx="2607772" cy="161520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main(void)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int c;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int count = 0;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rest of code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F4EF8DB-728C-6C65-F9BB-F9955C0F73C1}"/>
              </a:ext>
            </a:extLst>
          </p:cNvPr>
          <p:cNvSpPr/>
          <p:nvPr/>
        </p:nvSpPr>
        <p:spPr>
          <a:xfrm>
            <a:off x="3743087" y="3038127"/>
            <a:ext cx="1375959" cy="31208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Left Arrow 12">
            <a:extLst>
              <a:ext uri="{FF2B5EF4-FFF2-40B4-BE49-F238E27FC236}">
                <a16:creationId xmlns:a16="http://schemas.microsoft.com/office/drawing/2014/main" id="{BCE4C082-E41A-204D-D026-2343788DD1F4}"/>
              </a:ext>
            </a:extLst>
          </p:cNvPr>
          <p:cNvSpPr/>
          <p:nvPr/>
        </p:nvSpPr>
        <p:spPr>
          <a:xfrm>
            <a:off x="5105464" y="2271899"/>
            <a:ext cx="471268" cy="12963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F183CE7-2FE8-B766-BA6A-60F23F705947}"/>
              </a:ext>
            </a:extLst>
          </p:cNvPr>
          <p:cNvSpPr/>
          <p:nvPr/>
        </p:nvSpPr>
        <p:spPr>
          <a:xfrm>
            <a:off x="3730804" y="1126176"/>
            <a:ext cx="1375959" cy="312087"/>
          </a:xfrm>
          <a:prstGeom prst="rect">
            <a:avLst/>
          </a:prstGeom>
          <a:solidFill>
            <a:srgbClr val="00B0F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  <a:r>
              <a:rPr lang="en-US" dirty="0" err="1"/>
              <a:t>lr</a:t>
            </a:r>
            <a:r>
              <a:rPr lang="en-US" dirty="0"/>
              <a:t> to caller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F809E54-5014-99F2-3D94-3320156A4B1C}"/>
              </a:ext>
            </a:extLst>
          </p:cNvPr>
          <p:cNvSpPr/>
          <p:nvPr/>
        </p:nvSpPr>
        <p:spPr>
          <a:xfrm>
            <a:off x="3730804" y="1454473"/>
            <a:ext cx="1375959" cy="312087"/>
          </a:xfrm>
          <a:prstGeom prst="rect">
            <a:avLst/>
          </a:prstGeom>
          <a:solidFill>
            <a:srgbClr val="0070C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callers </a:t>
            </a:r>
            <a:r>
              <a:rPr lang="en-US" dirty="0" err="1"/>
              <a:t>fp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A564053-520F-6C3E-4252-C3DCE2FB3C02}"/>
              </a:ext>
            </a:extLst>
          </p:cNvPr>
          <p:cNvSpPr/>
          <p:nvPr/>
        </p:nvSpPr>
        <p:spPr>
          <a:xfrm>
            <a:off x="3730804" y="1769445"/>
            <a:ext cx="1375959" cy="312087"/>
          </a:xfrm>
          <a:prstGeom prst="rect">
            <a:avLst/>
          </a:prstGeom>
          <a:solidFill>
            <a:schemeClr val="accent3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saved r5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0A8352A-1C45-E886-7B45-0647D91D7868}"/>
              </a:ext>
            </a:extLst>
          </p:cNvPr>
          <p:cNvSpPr/>
          <p:nvPr/>
        </p:nvSpPr>
        <p:spPr>
          <a:xfrm>
            <a:off x="3730804" y="2075083"/>
            <a:ext cx="1375959" cy="312087"/>
          </a:xfrm>
          <a:prstGeom prst="rect">
            <a:avLst/>
          </a:prstGeom>
          <a:solidFill>
            <a:schemeClr val="accent3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saved r4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C48E552-E800-1BCD-C579-135E6D5BB308}"/>
              </a:ext>
            </a:extLst>
          </p:cNvPr>
          <p:cNvSpPr/>
          <p:nvPr/>
        </p:nvSpPr>
        <p:spPr>
          <a:xfrm>
            <a:off x="3048359" y="472813"/>
            <a:ext cx="287771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after push </a:t>
            </a:r>
            <a:r>
              <a:rPr lang="en-US" sz="1600" b="1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{r4-r5,fp,lr}</a:t>
            </a:r>
          </a:p>
          <a:p>
            <a:pPr algn="ctr"/>
            <a:r>
              <a:rPr lang="en-US" sz="1600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 </a:t>
            </a:r>
            <a:r>
              <a:rPr lang="en-US" sz="1600" b="1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sz="1600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600" b="1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sp</a:t>
            </a:r>
            <a:r>
              <a:rPr lang="en-US" sz="1600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FP_OFF</a:t>
            </a:r>
            <a:endParaRPr lang="en-US" sz="1600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F7E7931-AD38-0509-B947-9EF63152DFDA}"/>
              </a:ext>
            </a:extLst>
          </p:cNvPr>
          <p:cNvSpPr txBox="1"/>
          <p:nvPr/>
        </p:nvSpPr>
        <p:spPr>
          <a:xfrm>
            <a:off x="5782010" y="1210960"/>
            <a:ext cx="428322" cy="33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err="1"/>
              <a:t>fp</a:t>
            </a:r>
            <a:endParaRPr lang="en-US" sz="1600" dirty="0"/>
          </a:p>
        </p:txBody>
      </p:sp>
      <p:sp>
        <p:nvSpPr>
          <p:cNvPr id="20" name="Left Arrow 19">
            <a:extLst>
              <a:ext uri="{FF2B5EF4-FFF2-40B4-BE49-F238E27FC236}">
                <a16:creationId xmlns:a16="http://schemas.microsoft.com/office/drawing/2014/main" id="{EE17507D-E92C-6072-BC45-2DA0E754DFB0}"/>
              </a:ext>
            </a:extLst>
          </p:cNvPr>
          <p:cNvSpPr/>
          <p:nvPr/>
        </p:nvSpPr>
        <p:spPr>
          <a:xfrm>
            <a:off x="5106614" y="1308631"/>
            <a:ext cx="675396" cy="12963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Up-Down Arrow 22">
            <a:extLst>
              <a:ext uri="{FF2B5EF4-FFF2-40B4-BE49-F238E27FC236}">
                <a16:creationId xmlns:a16="http://schemas.microsoft.com/office/drawing/2014/main" id="{BEAF42D1-3C10-CBF9-B01C-C253AAF60127}"/>
              </a:ext>
            </a:extLst>
          </p:cNvPr>
          <p:cNvSpPr/>
          <p:nvPr/>
        </p:nvSpPr>
        <p:spPr>
          <a:xfrm>
            <a:off x="3497146" y="2406984"/>
            <a:ext cx="126044" cy="672380"/>
          </a:xfrm>
          <a:prstGeom prst="upDownArrow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A940C9F-1B32-D624-F1AB-BCDD03E4E6C1}"/>
              </a:ext>
            </a:extLst>
          </p:cNvPr>
          <p:cNvSpPr/>
          <p:nvPr/>
        </p:nvSpPr>
        <p:spPr>
          <a:xfrm>
            <a:off x="2755096" y="2446464"/>
            <a:ext cx="80507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FRMADD = 8</a:t>
            </a:r>
            <a:endParaRPr lang="en-US" sz="1400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5" name="Down Arrow 24">
            <a:extLst>
              <a:ext uri="{FF2B5EF4-FFF2-40B4-BE49-F238E27FC236}">
                <a16:creationId xmlns:a16="http://schemas.microsoft.com/office/drawing/2014/main" id="{7B353B54-5197-E3A7-6F9F-B96BE93B397E}"/>
              </a:ext>
            </a:extLst>
          </p:cNvPr>
          <p:cNvSpPr/>
          <p:nvPr/>
        </p:nvSpPr>
        <p:spPr>
          <a:xfrm>
            <a:off x="4227978" y="3346650"/>
            <a:ext cx="518474" cy="52555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3DAB9BF-7C0A-502D-AC94-B3C938387B65}"/>
              </a:ext>
            </a:extLst>
          </p:cNvPr>
          <p:cNvSpPr/>
          <p:nvPr/>
        </p:nvSpPr>
        <p:spPr>
          <a:xfrm>
            <a:off x="3729504" y="2710054"/>
            <a:ext cx="1375959" cy="312087"/>
          </a:xfrm>
          <a:prstGeom prst="rect">
            <a:avLst/>
          </a:prstGeom>
          <a:solidFill>
            <a:srgbClr val="FFC00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count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57AC0D6-7094-D86C-174C-5226BFD4F7CC}"/>
              </a:ext>
            </a:extLst>
          </p:cNvPr>
          <p:cNvSpPr txBox="1"/>
          <p:nvPr/>
        </p:nvSpPr>
        <p:spPr>
          <a:xfrm>
            <a:off x="5608033" y="2122453"/>
            <a:ext cx="1375959" cy="33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err="1"/>
              <a:t>sp</a:t>
            </a:r>
            <a:r>
              <a:rPr lang="en-US" sz="1600" dirty="0"/>
              <a:t> after push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5AEB006-B5E3-FD6C-ADB0-E5D05C71F10D}"/>
              </a:ext>
            </a:extLst>
          </p:cNvPr>
          <p:cNvSpPr/>
          <p:nvPr/>
        </p:nvSpPr>
        <p:spPr>
          <a:xfrm>
            <a:off x="3729505" y="2397967"/>
            <a:ext cx="1375959" cy="312087"/>
          </a:xfrm>
          <a:prstGeom prst="rect">
            <a:avLst/>
          </a:prstGeom>
          <a:solidFill>
            <a:srgbClr val="FFC00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30" name="Left Arrow 29">
            <a:extLst>
              <a:ext uri="{FF2B5EF4-FFF2-40B4-BE49-F238E27FC236}">
                <a16:creationId xmlns:a16="http://schemas.microsoft.com/office/drawing/2014/main" id="{8B5461A7-A71C-FB55-8DF6-9D50FA67A252}"/>
              </a:ext>
            </a:extLst>
          </p:cNvPr>
          <p:cNvSpPr/>
          <p:nvPr/>
        </p:nvSpPr>
        <p:spPr>
          <a:xfrm>
            <a:off x="5109081" y="2919966"/>
            <a:ext cx="471268" cy="12963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5BC7370-A99A-153F-C3FB-C97A47FC6070}"/>
              </a:ext>
            </a:extLst>
          </p:cNvPr>
          <p:cNvSpPr txBox="1"/>
          <p:nvPr/>
        </p:nvSpPr>
        <p:spPr>
          <a:xfrm>
            <a:off x="5611650" y="2770520"/>
            <a:ext cx="1698985" cy="5847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err="1"/>
              <a:t>sp</a:t>
            </a:r>
            <a:r>
              <a:rPr lang="en-US" sz="1600" dirty="0"/>
              <a:t> after</a:t>
            </a:r>
          </a:p>
          <a:p>
            <a:r>
              <a:rPr lang="en-US" sz="1600" dirty="0"/>
              <a:t>allocating locals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1EC8B177-28F8-1FA5-FC5D-4CE779C35516}"/>
              </a:ext>
            </a:extLst>
          </p:cNvPr>
          <p:cNvCxnSpPr/>
          <p:nvPr/>
        </p:nvCxnSpPr>
        <p:spPr>
          <a:xfrm>
            <a:off x="2916491" y="2387170"/>
            <a:ext cx="83206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0C66DDB4-A65E-1911-A9E7-2CC4E6ADC85B}"/>
              </a:ext>
            </a:extLst>
          </p:cNvPr>
          <p:cNvCxnSpPr/>
          <p:nvPr/>
        </p:nvCxnSpPr>
        <p:spPr>
          <a:xfrm>
            <a:off x="2897436" y="3079364"/>
            <a:ext cx="83206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4BF311CF-62D8-1FAE-D112-7961260338F1}"/>
              </a:ext>
            </a:extLst>
          </p:cNvPr>
          <p:cNvSpPr/>
          <p:nvPr/>
        </p:nvSpPr>
        <p:spPr bwMode="auto">
          <a:xfrm>
            <a:off x="7849190" y="257038"/>
            <a:ext cx="3710386" cy="262866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.text        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.type   main, %function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.global main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.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equ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FP_OFF,    12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16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equ</a:t>
            </a:r>
            <a:r>
              <a:rPr lang="en-US" sz="16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FRMADD,     8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main: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push    {r4, r5, 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lr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add     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FP_OFF</a:t>
            </a:r>
          </a:p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1600" dirty="0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add     </a:t>
            </a:r>
            <a:r>
              <a:rPr lang="en-US" sz="1600" dirty="0" err="1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</a:t>
            </a:r>
            <a:r>
              <a:rPr lang="en-US" sz="1600" dirty="0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600" dirty="0" err="1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</a:t>
            </a:r>
            <a:r>
              <a:rPr lang="en-US" sz="1600" dirty="0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-FRMADD</a:t>
            </a:r>
          </a:p>
          <a:p>
            <a:r>
              <a:rPr lang="en-US" sz="1600" b="1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but we are not done yet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!</a:t>
            </a:r>
          </a:p>
        </p:txBody>
      </p:sp>
      <p:sp>
        <p:nvSpPr>
          <p:cNvPr id="35" name="Content Placeholder 4">
            <a:extLst>
              <a:ext uri="{FF2B5EF4-FFF2-40B4-BE49-F238E27FC236}">
                <a16:creationId xmlns:a16="http://schemas.microsoft.com/office/drawing/2014/main" id="{A3AE8591-4129-35E6-8C68-374666A93E94}"/>
              </a:ext>
            </a:extLst>
          </p:cNvPr>
          <p:cNvSpPr txBox="1">
            <a:spLocks/>
          </p:cNvSpPr>
          <p:nvPr/>
        </p:nvSpPr>
        <p:spPr>
          <a:xfrm>
            <a:off x="153932" y="4006138"/>
            <a:ext cx="5154575" cy="212029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In this example we are </a:t>
            </a:r>
            <a:r>
              <a:rPr lang="en-US" dirty="0">
                <a:solidFill>
                  <a:srgbClr val="0070C0"/>
                </a:solidFill>
              </a:rPr>
              <a:t>allocating two variables on the stack</a:t>
            </a:r>
          </a:p>
          <a:p>
            <a:r>
              <a:rPr lang="en-US" dirty="0"/>
              <a:t>When writing assembly functions, in many situations </a:t>
            </a:r>
            <a:r>
              <a:rPr lang="en-US" dirty="0">
                <a:solidFill>
                  <a:srgbClr val="0070C0"/>
                </a:solidFill>
              </a:rPr>
              <a:t>you may choose allocate these to registers instead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2D21F68-52EF-7A10-5C62-09980F1DBF9C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E2B085B2-8085-DC6F-992C-437D810E9562}"/>
              </a:ext>
            </a:extLst>
          </p:cNvPr>
          <p:cNvSpPr/>
          <p:nvPr/>
        </p:nvSpPr>
        <p:spPr bwMode="auto">
          <a:xfrm>
            <a:off x="7536764" y="3017022"/>
            <a:ext cx="4541055" cy="855107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when FRMADD values fail to assemble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ldr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r3, =-FRMADD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add 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sp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sp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r3</a:t>
            </a:r>
          </a:p>
        </p:txBody>
      </p:sp>
    </p:spTree>
    <p:extLst>
      <p:ext uri="{BB962C8B-B14F-4D97-AF65-F5344CB8AC3E}">
        <p14:creationId xmlns:p14="http://schemas.microsoft.com/office/powerpoint/2010/main" val="2331008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animBg="1"/>
      <p:bldP spid="34" grpId="0" animBg="1"/>
      <p:bldP spid="36" grpId="0"/>
      <p:bldP spid="37" grpId="0" animBg="1"/>
    </p:bld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973EF-9756-A145-B060-E203E5E580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445" y="-49632"/>
            <a:ext cx="7853433" cy="627849"/>
          </a:xfrm>
        </p:spPr>
        <p:txBody>
          <a:bodyPr/>
          <a:lstStyle/>
          <a:p>
            <a:r>
              <a:rPr lang="en-US" sz="2800" dirty="0"/>
              <a:t>Accessing Stack Variables: 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1708DA-95D0-BE42-96F4-383EC6C9B233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96166" y="2316270"/>
            <a:ext cx="7075490" cy="2882027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F3753F"/>
                </a:solidFill>
              </a:rPr>
              <a:t>To Access data stored in the stack </a:t>
            </a:r>
          </a:p>
          <a:p>
            <a:pPr lvl="1"/>
            <a:r>
              <a:rPr lang="en-US" sz="2000" dirty="0">
                <a:solidFill>
                  <a:schemeClr val="tx2"/>
                </a:solidFill>
              </a:rPr>
              <a:t>use the </a:t>
            </a:r>
            <a:r>
              <a:rPr lang="en-US" sz="20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ldr</a:t>
            </a:r>
            <a:r>
              <a:rPr lang="en-US" sz="2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/str </a:t>
            </a:r>
            <a:r>
              <a:rPr lang="en-US" sz="2000" dirty="0">
                <a:solidFill>
                  <a:schemeClr val="tx2"/>
                </a:solidFill>
                <a:cs typeface="Courier New" panose="02070309020205020404" pitchFamily="49" charset="0"/>
              </a:rPr>
              <a:t>instructions</a:t>
            </a:r>
            <a:r>
              <a:rPr lang="en-US" sz="2000" dirty="0">
                <a:solidFill>
                  <a:schemeClr val="tx2"/>
                </a:solidFill>
              </a:rPr>
              <a:t> </a:t>
            </a:r>
          </a:p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0070C0"/>
                </a:solidFill>
              </a:rPr>
              <a:t>Use register </a:t>
            </a:r>
            <a:r>
              <a:rPr lang="en-US" sz="2000" b="1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sz="2000" dirty="0">
                <a:solidFill>
                  <a:schemeClr val="tx2"/>
                </a:solidFill>
              </a:rPr>
              <a:t> </a:t>
            </a:r>
            <a:r>
              <a:rPr lang="en-US" sz="2000" b="1" dirty="0">
                <a:solidFill>
                  <a:srgbClr val="0070C0"/>
                </a:solidFill>
              </a:rPr>
              <a:t>with offset (</a:t>
            </a:r>
            <a:r>
              <a:rPr lang="en-US" sz="2000" b="1" dirty="0">
                <a:solidFill>
                  <a:srgbClr val="FF0000"/>
                </a:solidFill>
              </a:rPr>
              <a:t>distance</a:t>
            </a:r>
            <a:r>
              <a:rPr lang="en-US" sz="2000" b="1" dirty="0">
                <a:solidFill>
                  <a:srgbClr val="F37440"/>
                </a:solidFill>
              </a:rPr>
              <a:t> in </a:t>
            </a:r>
            <a:r>
              <a:rPr lang="en-US" sz="2000" b="1" dirty="0">
                <a:solidFill>
                  <a:srgbClr val="FF0000"/>
                </a:solidFill>
              </a:rPr>
              <a:t>bytes</a:t>
            </a:r>
            <a:r>
              <a:rPr lang="en-US" sz="2000" b="1" dirty="0">
                <a:solidFill>
                  <a:srgbClr val="0070C0"/>
                </a:solidFill>
              </a:rPr>
              <a:t>) addressing </a:t>
            </a:r>
            <a:r>
              <a:rPr lang="en-US" sz="2000" dirty="0">
                <a:solidFill>
                  <a:schemeClr val="tx2"/>
                </a:solidFill>
              </a:rPr>
              <a:t>(use either register offset or immediate offset)</a:t>
            </a:r>
          </a:p>
          <a:p>
            <a:pPr>
              <a:lnSpc>
                <a:spcPct val="100000"/>
              </a:lnSpc>
            </a:pPr>
            <a:r>
              <a:rPr lang="en-US" sz="2000" b="1" i="1" dirty="0">
                <a:solidFill>
                  <a:srgbClr val="2C895B"/>
                </a:solidFill>
              </a:rPr>
              <a:t>No matter what address the stack frame is at</a:t>
            </a:r>
            <a:r>
              <a:rPr lang="en-US" sz="2000" dirty="0">
                <a:solidFill>
                  <a:schemeClr val="tx2"/>
                </a:solidFill>
              </a:rPr>
              <a:t>, </a:t>
            </a:r>
            <a:r>
              <a:rPr lang="en-US" sz="2000" b="1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sz="2000" dirty="0">
                <a:solidFill>
                  <a:srgbClr val="0070C0"/>
                </a:solidFill>
              </a:rPr>
              <a:t> always points at saved </a:t>
            </a:r>
            <a:r>
              <a:rPr lang="en-US" sz="2000" b="1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lr</a:t>
            </a:r>
            <a:r>
              <a:rPr lang="en-US" sz="2000" dirty="0">
                <a:solidFill>
                  <a:srgbClr val="0070C0"/>
                </a:solidFill>
              </a:rPr>
              <a:t>, so you can find a local stack variable by using an offset address from the contents of </a:t>
            </a:r>
            <a:r>
              <a:rPr lang="en-US" sz="2000" b="1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74D8B7C-D015-0989-20F2-94063E5B31F2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aphicFrame>
        <p:nvGraphicFramePr>
          <p:cNvPr id="86" name="Table 85">
            <a:extLst>
              <a:ext uri="{FF2B5EF4-FFF2-40B4-BE49-F238E27FC236}">
                <a16:creationId xmlns:a16="http://schemas.microsoft.com/office/drawing/2014/main" id="{67EC045B-1BDB-BB1A-E8F4-162E13B4C9E2}"/>
              </a:ext>
            </a:extLst>
          </p:cNvPr>
          <p:cNvGraphicFramePr>
            <a:graphicFrameLocks/>
          </p:cNvGraphicFramePr>
          <p:nvPr/>
        </p:nvGraphicFramePr>
        <p:xfrm>
          <a:off x="431315" y="5321148"/>
          <a:ext cx="7317213" cy="1377303"/>
        </p:xfrm>
        <a:graphic>
          <a:graphicData uri="http://schemas.openxmlformats.org/drawingml/2006/table">
            <a:tbl>
              <a:tblPr firstRow="1">
                <a:tableStyleId>{FABFCF23-3B69-468F-B69F-88F6DE6A72F2}</a:tableStyleId>
              </a:tblPr>
              <a:tblGrid>
                <a:gridCol w="1367985">
                  <a:extLst>
                    <a:ext uri="{9D8B030D-6E8A-4147-A177-3AD203B41FA5}">
                      <a16:colId xmlns:a16="http://schemas.microsoft.com/office/drawing/2014/main" val="2146949649"/>
                    </a:ext>
                  </a:extLst>
                </a:gridCol>
                <a:gridCol w="1239520">
                  <a:extLst>
                    <a:ext uri="{9D8B030D-6E8A-4147-A177-3AD203B41FA5}">
                      <a16:colId xmlns:a16="http://schemas.microsoft.com/office/drawing/2014/main" val="1067220819"/>
                    </a:ext>
                  </a:extLst>
                </a:gridCol>
                <a:gridCol w="2326640">
                  <a:extLst>
                    <a:ext uri="{9D8B030D-6E8A-4147-A177-3AD203B41FA5}">
                      <a16:colId xmlns:a16="http://schemas.microsoft.com/office/drawing/2014/main" val="2065921853"/>
                    </a:ext>
                  </a:extLst>
                </a:gridCol>
                <a:gridCol w="2383068">
                  <a:extLst>
                    <a:ext uri="{9D8B030D-6E8A-4147-A177-3AD203B41FA5}">
                      <a16:colId xmlns:a16="http://schemas.microsoft.com/office/drawing/2014/main" val="156893117"/>
                    </a:ext>
                  </a:extLst>
                </a:gridCol>
              </a:tblGrid>
              <a:tr h="33473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Variable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distance from </a:t>
                      </a:r>
                      <a:r>
                        <a:rPr lang="en-US" dirty="0" err="1"/>
                        <a:t>fp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Read variable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Write Variable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987993257"/>
                  </a:ext>
                </a:extLst>
              </a:tr>
              <a:tr h="371463">
                <a:tc>
                  <a:txBody>
                    <a:bodyPr/>
                    <a:lstStyle/>
                    <a:p>
                      <a:r>
                        <a:rPr lang="en-US" sz="18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 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-16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ldr</a:t>
                      </a: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r0, [</a:t>
                      </a:r>
                      <a:r>
                        <a:rPr lang="en-US" sz="18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-16]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 r0, [</a:t>
                      </a:r>
                      <a:r>
                        <a:rPr lang="en-US" sz="18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-16]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06785819"/>
                  </a:ext>
                </a:extLst>
              </a:tr>
              <a:tr h="33793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accent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 count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-20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ldr</a:t>
                      </a: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r0, [</a:t>
                      </a:r>
                      <a:r>
                        <a:rPr lang="en-US" sz="18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-20]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 r0, [</a:t>
                      </a:r>
                      <a:r>
                        <a:rPr lang="en-US" sz="18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-20]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700906380"/>
                  </a:ext>
                </a:extLst>
              </a:tr>
            </a:tbl>
          </a:graphicData>
        </a:graphic>
      </p:graphicFrame>
      <p:sp>
        <p:nvSpPr>
          <p:cNvPr id="25" name="Rectangle 24">
            <a:extLst>
              <a:ext uri="{FF2B5EF4-FFF2-40B4-BE49-F238E27FC236}">
                <a16:creationId xmlns:a16="http://schemas.microsoft.com/office/drawing/2014/main" id="{6DEC82E4-DB65-05BA-CBC3-BDEA84D03F11}"/>
              </a:ext>
            </a:extLst>
          </p:cNvPr>
          <p:cNvSpPr/>
          <p:nvPr/>
        </p:nvSpPr>
        <p:spPr>
          <a:xfrm>
            <a:off x="9655772" y="2407986"/>
            <a:ext cx="1375959" cy="31208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9869D10-0E43-FE47-DCE0-830BEE31CCBE}"/>
              </a:ext>
            </a:extLst>
          </p:cNvPr>
          <p:cNvSpPr/>
          <p:nvPr/>
        </p:nvSpPr>
        <p:spPr>
          <a:xfrm>
            <a:off x="9643489" y="188036"/>
            <a:ext cx="1375959" cy="312087"/>
          </a:xfrm>
          <a:prstGeom prst="rect">
            <a:avLst/>
          </a:prstGeom>
          <a:solidFill>
            <a:srgbClr val="F3744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7CD8F96-A224-5CBA-6FB6-C39999394867}"/>
              </a:ext>
            </a:extLst>
          </p:cNvPr>
          <p:cNvSpPr txBox="1"/>
          <p:nvPr/>
        </p:nvSpPr>
        <p:spPr>
          <a:xfrm>
            <a:off x="9001740" y="3068214"/>
            <a:ext cx="28107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low memory 4-byte words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8BB739ED-7FC7-8956-4079-8DFF5EB2048B}"/>
              </a:ext>
            </a:extLst>
          </p:cNvPr>
          <p:cNvSpPr/>
          <p:nvPr/>
        </p:nvSpPr>
        <p:spPr>
          <a:xfrm>
            <a:off x="9643489" y="496035"/>
            <a:ext cx="1375959" cy="312087"/>
          </a:xfrm>
          <a:prstGeom prst="rect">
            <a:avLst/>
          </a:prstGeom>
          <a:solidFill>
            <a:srgbClr val="00B0F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lr</a:t>
            </a:r>
            <a:r>
              <a:rPr lang="en-US" dirty="0"/>
              <a:t> to caller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E55BBDFA-E582-BD25-C266-4BFB7C61EA31}"/>
              </a:ext>
            </a:extLst>
          </p:cNvPr>
          <p:cNvSpPr/>
          <p:nvPr/>
        </p:nvSpPr>
        <p:spPr>
          <a:xfrm>
            <a:off x="9643489" y="824332"/>
            <a:ext cx="1375959" cy="312087"/>
          </a:xfrm>
          <a:prstGeom prst="rect">
            <a:avLst/>
          </a:prstGeom>
          <a:solidFill>
            <a:srgbClr val="0070C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callers </a:t>
            </a:r>
            <a:r>
              <a:rPr lang="en-US" dirty="0" err="1"/>
              <a:t>fp</a:t>
            </a:r>
            <a:endParaRPr lang="en-US" dirty="0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2D64C7CC-62EF-2C65-412B-5021C314D76D}"/>
              </a:ext>
            </a:extLst>
          </p:cNvPr>
          <p:cNvSpPr/>
          <p:nvPr/>
        </p:nvSpPr>
        <p:spPr>
          <a:xfrm>
            <a:off x="9643489" y="1139304"/>
            <a:ext cx="1375959" cy="312087"/>
          </a:xfrm>
          <a:prstGeom prst="rect">
            <a:avLst/>
          </a:prstGeom>
          <a:solidFill>
            <a:schemeClr val="accent3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saved r5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BF166826-01FA-0130-44E2-3FDB707B2133}"/>
              </a:ext>
            </a:extLst>
          </p:cNvPr>
          <p:cNvSpPr/>
          <p:nvPr/>
        </p:nvSpPr>
        <p:spPr>
          <a:xfrm>
            <a:off x="9643489" y="1444942"/>
            <a:ext cx="1375959" cy="312087"/>
          </a:xfrm>
          <a:prstGeom prst="rect">
            <a:avLst/>
          </a:prstGeom>
          <a:solidFill>
            <a:schemeClr val="accent3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saved r4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A80240C1-9053-2D2F-7B8A-517B77A02024}"/>
              </a:ext>
            </a:extLst>
          </p:cNvPr>
          <p:cNvSpPr txBox="1"/>
          <p:nvPr/>
        </p:nvSpPr>
        <p:spPr>
          <a:xfrm>
            <a:off x="11694695" y="580819"/>
            <a:ext cx="428322" cy="33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err="1"/>
              <a:t>fp</a:t>
            </a:r>
            <a:endParaRPr lang="en-US" sz="1600" dirty="0"/>
          </a:p>
        </p:txBody>
      </p:sp>
      <p:sp>
        <p:nvSpPr>
          <p:cNvPr id="76" name="Left Arrow 75">
            <a:extLst>
              <a:ext uri="{FF2B5EF4-FFF2-40B4-BE49-F238E27FC236}">
                <a16:creationId xmlns:a16="http://schemas.microsoft.com/office/drawing/2014/main" id="{152109DA-C7AD-ABC5-FA3F-55E2FF3E0FE2}"/>
              </a:ext>
            </a:extLst>
          </p:cNvPr>
          <p:cNvSpPr/>
          <p:nvPr/>
        </p:nvSpPr>
        <p:spPr>
          <a:xfrm>
            <a:off x="11019299" y="678490"/>
            <a:ext cx="675396" cy="12963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Down Arrow 78">
            <a:extLst>
              <a:ext uri="{FF2B5EF4-FFF2-40B4-BE49-F238E27FC236}">
                <a16:creationId xmlns:a16="http://schemas.microsoft.com/office/drawing/2014/main" id="{CC0D263F-4A53-0B5F-7C95-0BE6295CDA89}"/>
              </a:ext>
            </a:extLst>
          </p:cNvPr>
          <p:cNvSpPr/>
          <p:nvPr/>
        </p:nvSpPr>
        <p:spPr>
          <a:xfrm>
            <a:off x="10140663" y="2716509"/>
            <a:ext cx="518474" cy="32644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B6B96578-ECA7-BAC8-3D79-E7C947A47D7C}"/>
              </a:ext>
            </a:extLst>
          </p:cNvPr>
          <p:cNvSpPr/>
          <p:nvPr/>
        </p:nvSpPr>
        <p:spPr>
          <a:xfrm>
            <a:off x="9642189" y="2079913"/>
            <a:ext cx="1375959" cy="312087"/>
          </a:xfrm>
          <a:prstGeom prst="rect">
            <a:avLst/>
          </a:prstGeom>
          <a:solidFill>
            <a:srgbClr val="FFC00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count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39DCDB3A-A8E1-B8F5-5924-D570E22931FE}"/>
              </a:ext>
            </a:extLst>
          </p:cNvPr>
          <p:cNvSpPr/>
          <p:nvPr/>
        </p:nvSpPr>
        <p:spPr>
          <a:xfrm>
            <a:off x="9642190" y="1767826"/>
            <a:ext cx="1375959" cy="312087"/>
          </a:xfrm>
          <a:prstGeom prst="rect">
            <a:avLst/>
          </a:prstGeom>
          <a:solidFill>
            <a:srgbClr val="FFC00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83" name="Left Arrow 82">
            <a:extLst>
              <a:ext uri="{FF2B5EF4-FFF2-40B4-BE49-F238E27FC236}">
                <a16:creationId xmlns:a16="http://schemas.microsoft.com/office/drawing/2014/main" id="{7932B755-2320-50E9-EB6F-6BF6060F7BFD}"/>
              </a:ext>
            </a:extLst>
          </p:cNvPr>
          <p:cNvSpPr/>
          <p:nvPr/>
        </p:nvSpPr>
        <p:spPr>
          <a:xfrm>
            <a:off x="11021766" y="2289825"/>
            <a:ext cx="471268" cy="12963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330337EB-7899-81E1-F912-8ED7F288EBE6}"/>
              </a:ext>
            </a:extLst>
          </p:cNvPr>
          <p:cNvSpPr txBox="1"/>
          <p:nvPr/>
        </p:nvSpPr>
        <p:spPr>
          <a:xfrm>
            <a:off x="11541074" y="2275434"/>
            <a:ext cx="428322" cy="33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err="1"/>
              <a:t>sp</a:t>
            </a:r>
            <a:r>
              <a:rPr lang="en-US" sz="1600" dirty="0"/>
              <a:t> </a:t>
            </a:r>
          </a:p>
        </p:txBody>
      </p: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6E2D2E0F-2847-FBE7-05C1-9242579C75DE}"/>
              </a:ext>
            </a:extLst>
          </p:cNvPr>
          <p:cNvCxnSpPr>
            <a:cxnSpLocks/>
          </p:cNvCxnSpPr>
          <p:nvPr/>
        </p:nvCxnSpPr>
        <p:spPr>
          <a:xfrm>
            <a:off x="8009874" y="808122"/>
            <a:ext cx="1697573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FD3108AC-C699-64DE-3FBC-67FF6386C11C}"/>
              </a:ext>
            </a:extLst>
          </p:cNvPr>
          <p:cNvCxnSpPr>
            <a:cxnSpLocks/>
          </p:cNvCxnSpPr>
          <p:nvPr/>
        </p:nvCxnSpPr>
        <p:spPr>
          <a:xfrm>
            <a:off x="7366000" y="2378052"/>
            <a:ext cx="2241732" cy="1017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2C66F6E1-CF97-3D1D-40E7-C48B42F387DD}"/>
              </a:ext>
            </a:extLst>
          </p:cNvPr>
          <p:cNvCxnSpPr>
            <a:cxnSpLocks/>
          </p:cNvCxnSpPr>
          <p:nvPr/>
        </p:nvCxnSpPr>
        <p:spPr>
          <a:xfrm>
            <a:off x="8639794" y="2072939"/>
            <a:ext cx="100239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Up-Down Arrow 91">
            <a:extLst>
              <a:ext uri="{FF2B5EF4-FFF2-40B4-BE49-F238E27FC236}">
                <a16:creationId xmlns:a16="http://schemas.microsoft.com/office/drawing/2014/main" id="{1B39C7FB-68CE-A388-9A45-332E544097A6}"/>
              </a:ext>
            </a:extLst>
          </p:cNvPr>
          <p:cNvSpPr/>
          <p:nvPr/>
        </p:nvSpPr>
        <p:spPr>
          <a:xfrm>
            <a:off x="8820677" y="824332"/>
            <a:ext cx="109012" cy="1220612"/>
          </a:xfrm>
          <a:prstGeom prst="upDownArrow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ounded Rectangle 92">
            <a:extLst>
              <a:ext uri="{FF2B5EF4-FFF2-40B4-BE49-F238E27FC236}">
                <a16:creationId xmlns:a16="http://schemas.microsoft.com/office/drawing/2014/main" id="{007A5243-E1D8-AAF1-0B08-87689AB4FE80}"/>
              </a:ext>
            </a:extLst>
          </p:cNvPr>
          <p:cNvSpPr/>
          <p:nvPr/>
        </p:nvSpPr>
        <p:spPr bwMode="auto">
          <a:xfrm>
            <a:off x="8102079" y="3660020"/>
            <a:ext cx="3710386" cy="2882027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.text        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.type   main, %function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.global main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.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equ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FP_OFF,    12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.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equ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FRMADD,     8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main: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push    {r4, r5, 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lr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add     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FP_OFF</a:t>
            </a:r>
          </a:p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add     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-FRMADD</a:t>
            </a:r>
          </a:p>
          <a:p>
            <a:r>
              <a:rPr lang="en-US" sz="1600" b="1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but we are not done yet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!</a:t>
            </a:r>
            <a:endParaRPr lang="en-US" sz="1600" dirty="0">
              <a:solidFill>
                <a:schemeClr val="accent6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1600" dirty="0">
              <a:solidFill>
                <a:schemeClr val="accent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8CA030F4-DB8B-2D6E-21D9-41B5DF36256F}"/>
              </a:ext>
            </a:extLst>
          </p:cNvPr>
          <p:cNvSpPr txBox="1"/>
          <p:nvPr/>
        </p:nvSpPr>
        <p:spPr>
          <a:xfrm>
            <a:off x="9238749" y="171085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37CAA66A-331F-70D5-64CE-0D91EA9B886F}"/>
              </a:ext>
            </a:extLst>
          </p:cNvPr>
          <p:cNvSpPr txBox="1"/>
          <p:nvPr/>
        </p:nvSpPr>
        <p:spPr>
          <a:xfrm>
            <a:off x="9210245" y="2083661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B3C8EE5D-B196-38FA-F800-86F3C59254D2}"/>
              </a:ext>
            </a:extLst>
          </p:cNvPr>
          <p:cNvSpPr/>
          <p:nvPr/>
        </p:nvSpPr>
        <p:spPr>
          <a:xfrm rot="16200000">
            <a:off x="8215617" y="1320092"/>
            <a:ext cx="89977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sz="14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- 16</a:t>
            </a:r>
            <a:endParaRPr lang="en-US" sz="1400" b="1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04" name="Up-Down Arrow 103">
            <a:extLst>
              <a:ext uri="{FF2B5EF4-FFF2-40B4-BE49-F238E27FC236}">
                <a16:creationId xmlns:a16="http://schemas.microsoft.com/office/drawing/2014/main" id="{AE65B1AC-FAD1-4AC7-829B-D074F7E49EA6}"/>
              </a:ext>
            </a:extLst>
          </p:cNvPr>
          <p:cNvSpPr/>
          <p:nvPr/>
        </p:nvSpPr>
        <p:spPr>
          <a:xfrm>
            <a:off x="8148050" y="806852"/>
            <a:ext cx="125638" cy="1538601"/>
          </a:xfrm>
          <a:prstGeom prst="upDownArrow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37959A14-F0CA-CFED-35E9-6198C0D25A2C}"/>
              </a:ext>
            </a:extLst>
          </p:cNvPr>
          <p:cNvSpPr/>
          <p:nvPr/>
        </p:nvSpPr>
        <p:spPr>
          <a:xfrm rot="16200000">
            <a:off x="7542990" y="1302613"/>
            <a:ext cx="89977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sz="14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- 20</a:t>
            </a:r>
            <a:endParaRPr lang="en-US" sz="1400" b="1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B6429D42-352F-C975-4F3E-2E6BBBE1E8A2}"/>
              </a:ext>
            </a:extLst>
          </p:cNvPr>
          <p:cNvCxnSpPr>
            <a:cxnSpLocks/>
          </p:cNvCxnSpPr>
          <p:nvPr/>
        </p:nvCxnSpPr>
        <p:spPr>
          <a:xfrm>
            <a:off x="9140991" y="1767826"/>
            <a:ext cx="57946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Rounded Rectangle 107">
            <a:extLst>
              <a:ext uri="{FF2B5EF4-FFF2-40B4-BE49-F238E27FC236}">
                <a16:creationId xmlns:a16="http://schemas.microsoft.com/office/drawing/2014/main" id="{B8BB7762-4E39-6BC3-AE8B-B2B6FCCF6FD0}"/>
              </a:ext>
            </a:extLst>
          </p:cNvPr>
          <p:cNvSpPr/>
          <p:nvPr/>
        </p:nvSpPr>
        <p:spPr bwMode="auto">
          <a:xfrm>
            <a:off x="2266771" y="578217"/>
            <a:ext cx="2607772" cy="161520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main(void)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int c;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int count = 0;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rest of code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DEA221E8-67C5-314A-6C3B-26203F630681}"/>
              </a:ext>
            </a:extLst>
          </p:cNvPr>
          <p:cNvCxnSpPr>
            <a:cxnSpLocks/>
          </p:cNvCxnSpPr>
          <p:nvPr/>
        </p:nvCxnSpPr>
        <p:spPr>
          <a:xfrm flipV="1">
            <a:off x="7366000" y="491357"/>
            <a:ext cx="2326412" cy="467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Up-Down Arrow 111">
            <a:extLst>
              <a:ext uri="{FF2B5EF4-FFF2-40B4-BE49-F238E27FC236}">
                <a16:creationId xmlns:a16="http://schemas.microsoft.com/office/drawing/2014/main" id="{C4EF43BA-7A78-F6D4-71A7-12B3A200740A}"/>
              </a:ext>
            </a:extLst>
          </p:cNvPr>
          <p:cNvSpPr/>
          <p:nvPr/>
        </p:nvSpPr>
        <p:spPr>
          <a:xfrm>
            <a:off x="7518130" y="500123"/>
            <a:ext cx="82931" cy="1845277"/>
          </a:xfrm>
          <a:prstGeom prst="upDownArrow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6EFDE06A-B238-7AB9-E902-B2DA67D01E36}"/>
              </a:ext>
            </a:extLst>
          </p:cNvPr>
          <p:cNvSpPr/>
          <p:nvPr/>
        </p:nvSpPr>
        <p:spPr>
          <a:xfrm rot="16200000">
            <a:off x="6106016" y="1070461"/>
            <a:ext cx="189687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Total frame size</a:t>
            </a:r>
          </a:p>
          <a:p>
            <a:pPr algn="ctr"/>
            <a:r>
              <a:rPr lang="en-US" sz="14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24 bytes</a:t>
            </a:r>
          </a:p>
          <a:p>
            <a:pPr algn="ctr"/>
            <a:r>
              <a:rPr lang="en-US" sz="14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8-byte aligned</a:t>
            </a:r>
          </a:p>
        </p:txBody>
      </p:sp>
      <p:sp>
        <p:nvSpPr>
          <p:cNvPr id="114" name="Up-Down Arrow 113">
            <a:extLst>
              <a:ext uri="{FF2B5EF4-FFF2-40B4-BE49-F238E27FC236}">
                <a16:creationId xmlns:a16="http://schemas.microsoft.com/office/drawing/2014/main" id="{9C0EFBE0-DB1B-A82C-447B-FCB99E091E7F}"/>
              </a:ext>
            </a:extLst>
          </p:cNvPr>
          <p:cNvSpPr/>
          <p:nvPr/>
        </p:nvSpPr>
        <p:spPr>
          <a:xfrm>
            <a:off x="11170599" y="1794849"/>
            <a:ext cx="80774" cy="522709"/>
          </a:xfrm>
          <a:prstGeom prst="upDownArrow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BA200E62-DB78-E5EF-0D40-0421B7324CB6}"/>
              </a:ext>
            </a:extLst>
          </p:cNvPr>
          <p:cNvSpPr/>
          <p:nvPr/>
        </p:nvSpPr>
        <p:spPr>
          <a:xfrm rot="16200000">
            <a:off x="11033374" y="1892123"/>
            <a:ext cx="74089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FRMADD</a:t>
            </a:r>
            <a:endParaRPr lang="en-US" sz="1200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AAEE2474-5942-EB68-A229-3DB449FBD136}"/>
              </a:ext>
            </a:extLst>
          </p:cNvPr>
          <p:cNvCxnSpPr>
            <a:cxnSpLocks/>
          </p:cNvCxnSpPr>
          <p:nvPr/>
        </p:nvCxnSpPr>
        <p:spPr>
          <a:xfrm>
            <a:off x="10961605" y="1757029"/>
            <a:ext cx="57946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Up-Down Arrow 116">
            <a:extLst>
              <a:ext uri="{FF2B5EF4-FFF2-40B4-BE49-F238E27FC236}">
                <a16:creationId xmlns:a16="http://schemas.microsoft.com/office/drawing/2014/main" id="{F7F617B9-10A1-68BD-9833-D9309964ACDE}"/>
              </a:ext>
            </a:extLst>
          </p:cNvPr>
          <p:cNvSpPr/>
          <p:nvPr/>
        </p:nvSpPr>
        <p:spPr>
          <a:xfrm>
            <a:off x="11196051" y="801002"/>
            <a:ext cx="94724" cy="937641"/>
          </a:xfrm>
          <a:prstGeom prst="upDownArrow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B531F93F-09BC-B01E-D344-8F770045C228}"/>
              </a:ext>
            </a:extLst>
          </p:cNvPr>
          <p:cNvSpPr/>
          <p:nvPr/>
        </p:nvSpPr>
        <p:spPr>
          <a:xfrm rot="16200000">
            <a:off x="11045986" y="1122289"/>
            <a:ext cx="74089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FP_OFF</a:t>
            </a:r>
            <a:endParaRPr lang="en-US" sz="1200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CC042AC7-1D72-B3F4-47AD-99910F6002E0}"/>
              </a:ext>
            </a:extLst>
          </p:cNvPr>
          <p:cNvSpPr txBox="1"/>
          <p:nvPr/>
        </p:nvSpPr>
        <p:spPr>
          <a:xfrm>
            <a:off x="9173512" y="1153259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12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ACDFE381-87A2-CF9D-C4F5-A3A075390BF4}"/>
              </a:ext>
            </a:extLst>
          </p:cNvPr>
          <p:cNvSpPr txBox="1"/>
          <p:nvPr/>
        </p:nvSpPr>
        <p:spPr>
          <a:xfrm>
            <a:off x="9260180" y="47101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4268397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 animBg="1"/>
      <p:bldP spid="28" grpId="0"/>
    </p:bld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B5B33C4-1E71-5E4D-9613-C82E7E1815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655" y="106408"/>
            <a:ext cx="8588457" cy="459137"/>
          </a:xfrm>
        </p:spPr>
        <p:txBody>
          <a:bodyPr/>
          <a:lstStyle/>
          <a:p>
            <a:r>
              <a:rPr lang="en-US" dirty="0"/>
              <a:t>Stack Frame Design – Local Variables</a:t>
            </a:r>
          </a:p>
        </p:txBody>
      </p:sp>
      <p:sp>
        <p:nvSpPr>
          <p:cNvPr id="163" name="Content Placeholder 162">
            <a:extLst>
              <a:ext uri="{FF2B5EF4-FFF2-40B4-BE49-F238E27FC236}">
                <a16:creationId xmlns:a16="http://schemas.microsoft.com/office/drawing/2014/main" id="{79827DBE-AD1A-8B4C-828B-222AD36D2CA9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42334" y="705412"/>
            <a:ext cx="8822666" cy="5954705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200" dirty="0">
                <a:solidFill>
                  <a:schemeClr val="tx2"/>
                </a:solidFill>
              </a:rPr>
              <a:t>When writing an ARM equivalent for a C program, for CSE30 we will not re-arrange the order of the variables to optimize space (covered in the compiler course)</a:t>
            </a:r>
          </a:p>
          <a:p>
            <a:r>
              <a:rPr lang="en-US" sz="2200" dirty="0">
                <a:solidFill>
                  <a:srgbClr val="2C895B"/>
                </a:solidFill>
              </a:rPr>
              <a:t>Arrays</a:t>
            </a:r>
            <a:r>
              <a:rPr lang="en-US" sz="2200" dirty="0">
                <a:solidFill>
                  <a:schemeClr val="tx2"/>
                </a:solidFill>
              </a:rPr>
              <a:t> start at a 4-byte boundary (even arrays with only 1 element)</a:t>
            </a:r>
          </a:p>
          <a:p>
            <a:pPr lvl="1"/>
            <a:r>
              <a:rPr lang="en-US" sz="2200" dirty="0">
                <a:solidFill>
                  <a:schemeClr val="tx2"/>
                </a:solidFill>
              </a:rPr>
              <a:t>Exception: double arrays [ ] start at an 8-byte boundary</a:t>
            </a:r>
          </a:p>
          <a:p>
            <a:pPr lvl="1"/>
            <a:r>
              <a:rPr lang="en-US" sz="2200" dirty="0">
                <a:solidFill>
                  <a:srgbClr val="0070C0"/>
                </a:solidFill>
              </a:rPr>
              <a:t>struct</a:t>
            </a:r>
            <a:r>
              <a:rPr lang="en-US" sz="2200" dirty="0">
                <a:solidFill>
                  <a:schemeClr val="tx2"/>
                </a:solidFill>
              </a:rPr>
              <a:t> arrays are </a:t>
            </a:r>
            <a:r>
              <a:rPr lang="en-US" sz="2200" dirty="0">
                <a:solidFill>
                  <a:srgbClr val="0070C0"/>
                </a:solidFill>
              </a:rPr>
              <a:t>aligned to the requirements of largest member </a:t>
            </a:r>
          </a:p>
          <a:p>
            <a:r>
              <a:rPr lang="en-US" sz="2200" dirty="0">
                <a:solidFill>
                  <a:schemeClr val="tx2"/>
                </a:solidFill>
              </a:rPr>
              <a:t>Single chars (and shorts) can be grouped together in same 4-byte word (following the alignment for the short)</a:t>
            </a:r>
          </a:p>
          <a:p>
            <a:r>
              <a:rPr lang="en-US" sz="2200" dirty="0">
                <a:solidFill>
                  <a:schemeClr val="tx2"/>
                </a:solidFill>
              </a:rPr>
              <a:t>Padding may be required  (see next slide)</a:t>
            </a:r>
          </a:p>
          <a:p>
            <a:pPr marL="0" indent="0">
              <a:buNone/>
            </a:pPr>
            <a:endParaRPr lang="en-US" sz="2200" dirty="0">
              <a:solidFill>
                <a:schemeClr val="tx2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937018D-67CB-4040-985B-4814A9F463D5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7EBFD17C-3893-427E-287C-8AE892023DDB}"/>
              </a:ext>
            </a:extLst>
          </p:cNvPr>
          <p:cNvSpPr/>
          <p:nvPr/>
        </p:nvSpPr>
        <p:spPr>
          <a:xfrm>
            <a:off x="10782147" y="3952921"/>
            <a:ext cx="262805" cy="333781"/>
          </a:xfrm>
          <a:prstGeom prst="rect">
            <a:avLst/>
          </a:prstGeom>
          <a:solidFill>
            <a:srgbClr val="00B050"/>
          </a:solidFill>
          <a:ln w="317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52A9986C-2881-DFCF-5DF7-BA85E179E33E}"/>
              </a:ext>
            </a:extLst>
          </p:cNvPr>
          <p:cNvSpPr/>
          <p:nvPr/>
        </p:nvSpPr>
        <p:spPr>
          <a:xfrm>
            <a:off x="10385654" y="3948407"/>
            <a:ext cx="262805" cy="333781"/>
          </a:xfrm>
          <a:prstGeom prst="rect">
            <a:avLst/>
          </a:prstGeom>
          <a:solidFill>
            <a:srgbClr val="00B050"/>
          </a:solidFill>
          <a:ln w="317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B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8DC6302B-B90C-4002-7C3B-16F7D1BD973B}"/>
              </a:ext>
            </a:extLst>
          </p:cNvPr>
          <p:cNvSpPr/>
          <p:nvPr/>
        </p:nvSpPr>
        <p:spPr>
          <a:xfrm>
            <a:off x="9956749" y="3948407"/>
            <a:ext cx="262805" cy="333781"/>
          </a:xfrm>
          <a:prstGeom prst="rect">
            <a:avLst/>
          </a:prstGeom>
          <a:solidFill>
            <a:srgbClr val="00B050"/>
          </a:solidFill>
          <a:ln w="317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57C422D0-D428-2814-78F7-C894D6B4517B}"/>
              </a:ext>
            </a:extLst>
          </p:cNvPr>
          <p:cNvSpPr/>
          <p:nvPr/>
        </p:nvSpPr>
        <p:spPr>
          <a:xfrm>
            <a:off x="9490074" y="3948407"/>
            <a:ext cx="262805" cy="333781"/>
          </a:xfrm>
          <a:prstGeom prst="rect">
            <a:avLst/>
          </a:prstGeom>
          <a:solidFill>
            <a:srgbClr val="00B050"/>
          </a:solidFill>
          <a:ln w="317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76913AFD-6AF6-F1AE-63A7-A8DDA861649F}"/>
              </a:ext>
            </a:extLst>
          </p:cNvPr>
          <p:cNvSpPr/>
          <p:nvPr/>
        </p:nvSpPr>
        <p:spPr>
          <a:xfrm>
            <a:off x="10782147" y="3225531"/>
            <a:ext cx="262805" cy="333781"/>
          </a:xfrm>
          <a:prstGeom prst="rect">
            <a:avLst/>
          </a:prstGeom>
          <a:solidFill>
            <a:srgbClr val="00B050"/>
          </a:solidFill>
          <a:ln w="317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E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6EE54022-B3D5-4310-3E00-930D95E06875}"/>
              </a:ext>
            </a:extLst>
          </p:cNvPr>
          <p:cNvSpPr/>
          <p:nvPr/>
        </p:nvSpPr>
        <p:spPr>
          <a:xfrm>
            <a:off x="9418323" y="3832905"/>
            <a:ext cx="1926869" cy="636104"/>
          </a:xfrm>
          <a:prstGeom prst="rect">
            <a:avLst/>
          </a:prstGeom>
          <a:noFill/>
          <a:ln w="317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20FF0E5B-B707-CCF7-0F8F-0B159020B835}"/>
              </a:ext>
            </a:extLst>
          </p:cNvPr>
          <p:cNvSpPr/>
          <p:nvPr/>
        </p:nvSpPr>
        <p:spPr>
          <a:xfrm>
            <a:off x="10435928" y="3226083"/>
            <a:ext cx="262805" cy="333781"/>
          </a:xfrm>
          <a:prstGeom prst="rect">
            <a:avLst/>
          </a:prstGeom>
          <a:solidFill>
            <a:srgbClr val="00B050"/>
          </a:solidFill>
          <a:ln w="317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380E1485-E358-3E92-739B-A00AE3F745D0}"/>
              </a:ext>
            </a:extLst>
          </p:cNvPr>
          <p:cNvSpPr/>
          <p:nvPr/>
        </p:nvSpPr>
        <p:spPr>
          <a:xfrm>
            <a:off x="9412412" y="3070899"/>
            <a:ext cx="1926869" cy="636104"/>
          </a:xfrm>
          <a:prstGeom prst="rect">
            <a:avLst/>
          </a:prstGeom>
          <a:noFill/>
          <a:ln w="317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B80F3F7D-E346-EA63-C560-CE8377EC9E0B}"/>
              </a:ext>
            </a:extLst>
          </p:cNvPr>
          <p:cNvSpPr/>
          <p:nvPr/>
        </p:nvSpPr>
        <p:spPr>
          <a:xfrm>
            <a:off x="9465240" y="4580641"/>
            <a:ext cx="1840828" cy="588083"/>
          </a:xfrm>
          <a:prstGeom prst="rect">
            <a:avLst/>
          </a:prstGeom>
          <a:solidFill>
            <a:srgbClr val="0070C0"/>
          </a:solidFill>
          <a:ln w="317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pointer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C6342E1C-4148-C479-A94D-2057A74F3B79}"/>
              </a:ext>
            </a:extLst>
          </p:cNvPr>
          <p:cNvSpPr/>
          <p:nvPr/>
        </p:nvSpPr>
        <p:spPr>
          <a:xfrm>
            <a:off x="10032957" y="3232225"/>
            <a:ext cx="262805" cy="33378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4CF4793E-EDF6-8C06-292F-80840D34A9B4}"/>
              </a:ext>
            </a:extLst>
          </p:cNvPr>
          <p:cNvSpPr/>
          <p:nvPr/>
        </p:nvSpPr>
        <p:spPr>
          <a:xfrm>
            <a:off x="9566281" y="3234021"/>
            <a:ext cx="262805" cy="33378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5C006CE-C9F5-F37B-EEE0-3945CDD4BFD8}"/>
              </a:ext>
            </a:extLst>
          </p:cNvPr>
          <p:cNvSpPr/>
          <p:nvPr/>
        </p:nvSpPr>
        <p:spPr>
          <a:xfrm>
            <a:off x="9478772" y="1704538"/>
            <a:ext cx="1840828" cy="588083"/>
          </a:xfrm>
          <a:prstGeom prst="rect">
            <a:avLst/>
          </a:prstGeom>
          <a:solidFill>
            <a:srgbClr val="0070C0"/>
          </a:solidFill>
          <a:ln w="317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int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BB713AC-84BF-BBDE-E1FF-935397FE49DA}"/>
              </a:ext>
            </a:extLst>
          </p:cNvPr>
          <p:cNvSpPr/>
          <p:nvPr/>
        </p:nvSpPr>
        <p:spPr>
          <a:xfrm>
            <a:off x="10459424" y="2468699"/>
            <a:ext cx="797338" cy="436251"/>
          </a:xfrm>
          <a:prstGeom prst="rect">
            <a:avLst/>
          </a:prstGeom>
          <a:solidFill>
            <a:srgbClr val="F3753F"/>
          </a:solidFill>
          <a:ln w="31750">
            <a:solidFill>
              <a:srgbClr val="F374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a[0]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368D34B-F1F8-570F-DD5B-A72D6CCFE2B6}"/>
              </a:ext>
            </a:extLst>
          </p:cNvPr>
          <p:cNvSpPr/>
          <p:nvPr/>
        </p:nvSpPr>
        <p:spPr>
          <a:xfrm>
            <a:off x="9521920" y="2452341"/>
            <a:ext cx="797338" cy="436251"/>
          </a:xfrm>
          <a:prstGeom prst="rect">
            <a:avLst/>
          </a:prstGeom>
          <a:solidFill>
            <a:srgbClr val="F3753F"/>
          </a:solidFill>
          <a:ln w="31750">
            <a:solidFill>
              <a:srgbClr val="F374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a[1]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186B067-AFE7-E3C0-ABE0-EDE1356EBA29}"/>
              </a:ext>
            </a:extLst>
          </p:cNvPr>
          <p:cNvSpPr/>
          <p:nvPr/>
        </p:nvSpPr>
        <p:spPr>
          <a:xfrm>
            <a:off x="9412412" y="2389004"/>
            <a:ext cx="1926869" cy="636104"/>
          </a:xfrm>
          <a:prstGeom prst="rect">
            <a:avLst/>
          </a:prstGeom>
          <a:noFill/>
          <a:ln w="317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B3B8267-4903-92BE-C40E-9790AEC0ABDE}"/>
              </a:ext>
            </a:extLst>
          </p:cNvPr>
          <p:cNvSpPr/>
          <p:nvPr/>
        </p:nvSpPr>
        <p:spPr>
          <a:xfrm>
            <a:off x="4103206" y="6228384"/>
            <a:ext cx="262805" cy="333781"/>
          </a:xfrm>
          <a:prstGeom prst="rect">
            <a:avLst/>
          </a:prstGeom>
          <a:solidFill>
            <a:srgbClr val="00B050"/>
          </a:solidFill>
          <a:ln w="317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1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23364B8-FA76-06E6-4761-290C2374EBFD}"/>
              </a:ext>
            </a:extLst>
          </p:cNvPr>
          <p:cNvSpPr/>
          <p:nvPr/>
        </p:nvSpPr>
        <p:spPr>
          <a:xfrm>
            <a:off x="4140352" y="5698915"/>
            <a:ext cx="797338" cy="436251"/>
          </a:xfrm>
          <a:prstGeom prst="rect">
            <a:avLst/>
          </a:prstGeom>
          <a:solidFill>
            <a:srgbClr val="F3753F"/>
          </a:solidFill>
          <a:ln w="31750">
            <a:solidFill>
              <a:srgbClr val="F374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2 bytes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96CE0A6-F47A-0CC2-261C-635468E03B8F}"/>
              </a:ext>
            </a:extLst>
          </p:cNvPr>
          <p:cNvSpPr txBox="1"/>
          <p:nvPr/>
        </p:nvSpPr>
        <p:spPr>
          <a:xfrm>
            <a:off x="1793306" y="5094933"/>
            <a:ext cx="23169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pointers and integers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888FA6D-1C49-1CE6-E5D5-71FDEBBCF1F9}"/>
              </a:ext>
            </a:extLst>
          </p:cNvPr>
          <p:cNvSpPr txBox="1"/>
          <p:nvPr/>
        </p:nvSpPr>
        <p:spPr>
          <a:xfrm>
            <a:off x="3390214" y="5698915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short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87B4156-C572-7023-169B-96BB246389E2}"/>
              </a:ext>
            </a:extLst>
          </p:cNvPr>
          <p:cNvSpPr txBox="1"/>
          <p:nvPr/>
        </p:nvSpPr>
        <p:spPr>
          <a:xfrm>
            <a:off x="3365362" y="6135166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char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14A9B5E-544E-0A5B-FB6D-814A871775F4}"/>
              </a:ext>
            </a:extLst>
          </p:cNvPr>
          <p:cNvSpPr/>
          <p:nvPr/>
        </p:nvSpPr>
        <p:spPr>
          <a:xfrm>
            <a:off x="4146175" y="4970964"/>
            <a:ext cx="1840828" cy="588083"/>
          </a:xfrm>
          <a:prstGeom prst="rect">
            <a:avLst/>
          </a:prstGeom>
          <a:solidFill>
            <a:srgbClr val="0070C0"/>
          </a:solidFill>
          <a:ln w="317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4 bytes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DBA2665-EB28-122D-E944-9E287D06A918}"/>
              </a:ext>
            </a:extLst>
          </p:cNvPr>
          <p:cNvCxnSpPr>
            <a:cxnSpLocks/>
          </p:cNvCxnSpPr>
          <p:nvPr/>
        </p:nvCxnSpPr>
        <p:spPr>
          <a:xfrm>
            <a:off x="11332163" y="2285374"/>
            <a:ext cx="595615" cy="724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3FECCE8D-8F52-C598-8514-9E2B44F32FB5}"/>
              </a:ext>
            </a:extLst>
          </p:cNvPr>
          <p:cNvSpPr txBox="1"/>
          <p:nvPr/>
        </p:nvSpPr>
        <p:spPr>
          <a:xfrm>
            <a:off x="11476919" y="1812413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5B60294-385F-8AB3-911E-A0F4EA315283}"/>
              </a:ext>
            </a:extLst>
          </p:cNvPr>
          <p:cNvCxnSpPr>
            <a:cxnSpLocks/>
          </p:cNvCxnSpPr>
          <p:nvPr/>
        </p:nvCxnSpPr>
        <p:spPr>
          <a:xfrm>
            <a:off x="11348309" y="1687833"/>
            <a:ext cx="57946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C7C91C8-FCBD-A441-5FC0-C10AF4AE13E2}"/>
              </a:ext>
            </a:extLst>
          </p:cNvPr>
          <p:cNvSpPr txBox="1"/>
          <p:nvPr/>
        </p:nvSpPr>
        <p:spPr>
          <a:xfrm>
            <a:off x="9365329" y="317388"/>
            <a:ext cx="2224007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Rule: </a:t>
            </a:r>
            <a:r>
              <a:rPr lang="en-US" dirty="0">
                <a:solidFill>
                  <a:schemeClr val="accent1"/>
                </a:solidFill>
              </a:rPr>
              <a:t>When the function is entered the stack is already 8-byte aligned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207D00A-26B1-06AD-8BE9-2F2A475456BE}"/>
              </a:ext>
            </a:extLst>
          </p:cNvPr>
          <p:cNvCxnSpPr>
            <a:cxnSpLocks/>
          </p:cNvCxnSpPr>
          <p:nvPr/>
        </p:nvCxnSpPr>
        <p:spPr>
          <a:xfrm>
            <a:off x="11348309" y="5168724"/>
            <a:ext cx="595615" cy="724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7E66BAE-B938-06E8-0451-750F147F902D}"/>
              </a:ext>
            </a:extLst>
          </p:cNvPr>
          <p:cNvSpPr txBox="1"/>
          <p:nvPr/>
        </p:nvSpPr>
        <p:spPr>
          <a:xfrm>
            <a:off x="11493065" y="4695763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3BD0725-0B7A-0C63-EA70-C8DC83227B9E}"/>
              </a:ext>
            </a:extLst>
          </p:cNvPr>
          <p:cNvCxnSpPr>
            <a:cxnSpLocks/>
          </p:cNvCxnSpPr>
          <p:nvPr/>
        </p:nvCxnSpPr>
        <p:spPr>
          <a:xfrm>
            <a:off x="11364455" y="4571183"/>
            <a:ext cx="57946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889BA6C-02C2-F6B9-4EA0-0C8C2B466746}"/>
              </a:ext>
            </a:extLst>
          </p:cNvPr>
          <p:cNvSpPr txBox="1"/>
          <p:nvPr/>
        </p:nvSpPr>
        <p:spPr>
          <a:xfrm>
            <a:off x="11545553" y="395603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3AE8685-9596-12C1-BBAD-1EB26173D6EF}"/>
              </a:ext>
            </a:extLst>
          </p:cNvPr>
          <p:cNvCxnSpPr>
            <a:cxnSpLocks/>
          </p:cNvCxnSpPr>
          <p:nvPr/>
        </p:nvCxnSpPr>
        <p:spPr>
          <a:xfrm>
            <a:off x="11416943" y="3831450"/>
            <a:ext cx="57946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E0A43517-A0EE-82F8-9AEF-35C23F6B9EE9}"/>
              </a:ext>
            </a:extLst>
          </p:cNvPr>
          <p:cNvSpPr txBox="1"/>
          <p:nvPr/>
        </p:nvSpPr>
        <p:spPr>
          <a:xfrm>
            <a:off x="11517132" y="319547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61ACBD7-54AD-07B8-5B2A-A2E8D73C2FD2}"/>
              </a:ext>
            </a:extLst>
          </p:cNvPr>
          <p:cNvCxnSpPr>
            <a:cxnSpLocks/>
          </p:cNvCxnSpPr>
          <p:nvPr/>
        </p:nvCxnSpPr>
        <p:spPr>
          <a:xfrm>
            <a:off x="11388522" y="3070899"/>
            <a:ext cx="57946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7A439BD-47F6-9751-8E0A-6CAB8BA503A6}"/>
              </a:ext>
            </a:extLst>
          </p:cNvPr>
          <p:cNvSpPr txBox="1"/>
          <p:nvPr/>
        </p:nvSpPr>
        <p:spPr>
          <a:xfrm>
            <a:off x="11532794" y="254899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8465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973EF-9756-A145-B060-E203E5E580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445" y="-49632"/>
            <a:ext cx="7853433" cy="627849"/>
          </a:xfrm>
        </p:spPr>
        <p:txBody>
          <a:bodyPr/>
          <a:lstStyle/>
          <a:p>
            <a:r>
              <a:rPr lang="en-US" sz="2800" dirty="0"/>
              <a:t>Stack Variables: Padding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1708DA-95D0-BE42-96F4-383EC6C9B233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06808" y="1048986"/>
            <a:ext cx="4831761" cy="5153310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chemeClr val="accent1"/>
                </a:solidFill>
              </a:rPr>
              <a:t>Variable padding </a:t>
            </a:r>
            <a:r>
              <a:rPr lang="en-US" sz="2000" dirty="0"/>
              <a:t>– start arrays at 4-byte boundary and </a:t>
            </a:r>
            <a:r>
              <a:rPr lang="en-US" sz="2000" b="1" dirty="0"/>
              <a:t>leave unused space at end</a:t>
            </a:r>
            <a:r>
              <a:rPr lang="en-US" sz="2000" dirty="0"/>
              <a:t> (high side address) before the variable higher on the stack</a:t>
            </a:r>
          </a:p>
          <a:p>
            <a:pPr>
              <a:lnSpc>
                <a:spcPct val="100000"/>
              </a:lnSpc>
            </a:pPr>
            <a:endParaRPr lang="en-US" sz="2000" b="1" dirty="0">
              <a:solidFill>
                <a:schemeClr val="accent1"/>
              </a:solidFill>
            </a:endParaRPr>
          </a:p>
          <a:p>
            <a:pPr>
              <a:lnSpc>
                <a:spcPct val="100000"/>
              </a:lnSpc>
            </a:pPr>
            <a:endParaRPr lang="en-US" sz="2000" b="1" dirty="0">
              <a:solidFill>
                <a:schemeClr val="accent1"/>
              </a:solidFill>
            </a:endParaRPr>
          </a:p>
          <a:p>
            <a:pPr>
              <a:lnSpc>
                <a:spcPct val="100000"/>
              </a:lnSpc>
            </a:pPr>
            <a:endParaRPr lang="en-US" sz="2000" b="1" dirty="0">
              <a:solidFill>
                <a:schemeClr val="accent1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chemeClr val="accent1"/>
                </a:solidFill>
              </a:rPr>
              <a:t>Frame padding </a:t>
            </a:r>
            <a:r>
              <a:rPr lang="en-US" sz="2000" dirty="0"/>
              <a:t>– </a:t>
            </a:r>
            <a:r>
              <a:rPr lang="en-US" sz="2000" b="1" dirty="0"/>
              <a:t>add space below the last local variable </a:t>
            </a:r>
            <a:r>
              <a:rPr lang="en-US" sz="2000" dirty="0"/>
              <a:t>to keep 8-byte alignment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74D8B7C-D015-0989-20F2-94063E5B31F2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DEC82E4-DB65-05BA-CBC3-BDEA84D03F11}"/>
              </a:ext>
            </a:extLst>
          </p:cNvPr>
          <p:cNvSpPr/>
          <p:nvPr/>
        </p:nvSpPr>
        <p:spPr>
          <a:xfrm>
            <a:off x="8839052" y="3310293"/>
            <a:ext cx="1375959" cy="31208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9869D10-0E43-FE47-DCE0-830BEE31CCBE}"/>
              </a:ext>
            </a:extLst>
          </p:cNvPr>
          <p:cNvSpPr/>
          <p:nvPr/>
        </p:nvSpPr>
        <p:spPr>
          <a:xfrm>
            <a:off x="8833238" y="474605"/>
            <a:ext cx="1375959" cy="312087"/>
          </a:xfrm>
          <a:prstGeom prst="rect">
            <a:avLst/>
          </a:prstGeom>
          <a:solidFill>
            <a:srgbClr val="F3744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8BB739ED-7FC7-8956-4079-8DFF5EB2048B}"/>
              </a:ext>
            </a:extLst>
          </p:cNvPr>
          <p:cNvSpPr/>
          <p:nvPr/>
        </p:nvSpPr>
        <p:spPr>
          <a:xfrm>
            <a:off x="8833238" y="782604"/>
            <a:ext cx="1375959" cy="312087"/>
          </a:xfrm>
          <a:prstGeom prst="rect">
            <a:avLst/>
          </a:prstGeom>
          <a:solidFill>
            <a:srgbClr val="00B0F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lr</a:t>
            </a:r>
            <a:r>
              <a:rPr lang="en-US" dirty="0"/>
              <a:t> to caller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E55BBDFA-E582-BD25-C266-4BFB7C61EA31}"/>
              </a:ext>
            </a:extLst>
          </p:cNvPr>
          <p:cNvSpPr/>
          <p:nvPr/>
        </p:nvSpPr>
        <p:spPr>
          <a:xfrm>
            <a:off x="8833238" y="1110901"/>
            <a:ext cx="1375959" cy="312087"/>
          </a:xfrm>
          <a:prstGeom prst="rect">
            <a:avLst/>
          </a:prstGeom>
          <a:solidFill>
            <a:srgbClr val="0070C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callers </a:t>
            </a:r>
            <a:r>
              <a:rPr lang="en-US" dirty="0" err="1"/>
              <a:t>fp</a:t>
            </a:r>
            <a:endParaRPr lang="en-US" dirty="0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2D64C7CC-62EF-2C65-412B-5021C314D76D}"/>
              </a:ext>
            </a:extLst>
          </p:cNvPr>
          <p:cNvSpPr/>
          <p:nvPr/>
        </p:nvSpPr>
        <p:spPr>
          <a:xfrm>
            <a:off x="8833238" y="1425873"/>
            <a:ext cx="1375959" cy="312087"/>
          </a:xfrm>
          <a:prstGeom prst="rect">
            <a:avLst/>
          </a:prstGeom>
          <a:solidFill>
            <a:schemeClr val="accent3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saved r5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BF166826-01FA-0130-44E2-3FDB707B2133}"/>
              </a:ext>
            </a:extLst>
          </p:cNvPr>
          <p:cNvSpPr/>
          <p:nvPr/>
        </p:nvSpPr>
        <p:spPr>
          <a:xfrm>
            <a:off x="8833238" y="1731511"/>
            <a:ext cx="1375959" cy="312087"/>
          </a:xfrm>
          <a:prstGeom prst="rect">
            <a:avLst/>
          </a:prstGeom>
          <a:solidFill>
            <a:schemeClr val="accent3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saved r4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A80240C1-9053-2D2F-7B8A-517B77A02024}"/>
              </a:ext>
            </a:extLst>
          </p:cNvPr>
          <p:cNvSpPr txBox="1"/>
          <p:nvPr/>
        </p:nvSpPr>
        <p:spPr>
          <a:xfrm>
            <a:off x="10884444" y="867388"/>
            <a:ext cx="428322" cy="33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err="1"/>
              <a:t>fp</a:t>
            </a:r>
            <a:endParaRPr lang="en-US" sz="1600" dirty="0"/>
          </a:p>
        </p:txBody>
      </p:sp>
      <p:sp>
        <p:nvSpPr>
          <p:cNvPr id="76" name="Left Arrow 75">
            <a:extLst>
              <a:ext uri="{FF2B5EF4-FFF2-40B4-BE49-F238E27FC236}">
                <a16:creationId xmlns:a16="http://schemas.microsoft.com/office/drawing/2014/main" id="{152109DA-C7AD-ABC5-FA3F-55E2FF3E0FE2}"/>
              </a:ext>
            </a:extLst>
          </p:cNvPr>
          <p:cNvSpPr/>
          <p:nvPr/>
        </p:nvSpPr>
        <p:spPr>
          <a:xfrm>
            <a:off x="10209048" y="965059"/>
            <a:ext cx="675396" cy="12963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Down Arrow 78">
            <a:extLst>
              <a:ext uri="{FF2B5EF4-FFF2-40B4-BE49-F238E27FC236}">
                <a16:creationId xmlns:a16="http://schemas.microsoft.com/office/drawing/2014/main" id="{CC0D263F-4A53-0B5F-7C95-0BE6295CDA89}"/>
              </a:ext>
            </a:extLst>
          </p:cNvPr>
          <p:cNvSpPr/>
          <p:nvPr/>
        </p:nvSpPr>
        <p:spPr>
          <a:xfrm>
            <a:off x="9323943" y="3618816"/>
            <a:ext cx="518474" cy="32644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Left Arrow 82">
            <a:extLst>
              <a:ext uri="{FF2B5EF4-FFF2-40B4-BE49-F238E27FC236}">
                <a16:creationId xmlns:a16="http://schemas.microsoft.com/office/drawing/2014/main" id="{7932B755-2320-50E9-EB6F-6BF6060F7BFD}"/>
              </a:ext>
            </a:extLst>
          </p:cNvPr>
          <p:cNvSpPr/>
          <p:nvPr/>
        </p:nvSpPr>
        <p:spPr>
          <a:xfrm>
            <a:off x="10169897" y="3249346"/>
            <a:ext cx="471268" cy="12963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330337EB-7899-81E1-F912-8ED7F288EBE6}"/>
              </a:ext>
            </a:extLst>
          </p:cNvPr>
          <p:cNvSpPr txBox="1"/>
          <p:nvPr/>
        </p:nvSpPr>
        <p:spPr>
          <a:xfrm>
            <a:off x="10689205" y="3234955"/>
            <a:ext cx="428322" cy="33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err="1"/>
              <a:t>sp</a:t>
            </a:r>
            <a:r>
              <a:rPr lang="en-US" sz="1600" dirty="0"/>
              <a:t> </a:t>
            </a:r>
          </a:p>
        </p:txBody>
      </p: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6E2D2E0F-2847-FBE7-05C1-9242579C75DE}"/>
              </a:ext>
            </a:extLst>
          </p:cNvPr>
          <p:cNvCxnSpPr>
            <a:cxnSpLocks/>
          </p:cNvCxnSpPr>
          <p:nvPr/>
        </p:nvCxnSpPr>
        <p:spPr>
          <a:xfrm>
            <a:off x="6938277" y="1085925"/>
            <a:ext cx="1958919" cy="876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FD3108AC-C699-64DE-3FBC-67FF6386C11C}"/>
              </a:ext>
            </a:extLst>
          </p:cNvPr>
          <p:cNvCxnSpPr>
            <a:cxnSpLocks/>
          </p:cNvCxnSpPr>
          <p:nvPr/>
        </p:nvCxnSpPr>
        <p:spPr>
          <a:xfrm>
            <a:off x="7427114" y="2663114"/>
            <a:ext cx="1370367" cy="1168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2C66F6E1-CF97-3D1D-40E7-C48B42F387DD}"/>
              </a:ext>
            </a:extLst>
          </p:cNvPr>
          <p:cNvCxnSpPr>
            <a:cxnSpLocks/>
          </p:cNvCxnSpPr>
          <p:nvPr/>
        </p:nvCxnSpPr>
        <p:spPr>
          <a:xfrm>
            <a:off x="7829543" y="2359508"/>
            <a:ext cx="100239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Up-Down Arrow 91">
            <a:extLst>
              <a:ext uri="{FF2B5EF4-FFF2-40B4-BE49-F238E27FC236}">
                <a16:creationId xmlns:a16="http://schemas.microsoft.com/office/drawing/2014/main" id="{1B39C7FB-68CE-A388-9A45-332E544097A6}"/>
              </a:ext>
            </a:extLst>
          </p:cNvPr>
          <p:cNvSpPr/>
          <p:nvPr/>
        </p:nvSpPr>
        <p:spPr>
          <a:xfrm>
            <a:off x="8164314" y="1110901"/>
            <a:ext cx="109012" cy="1220612"/>
          </a:xfrm>
          <a:prstGeom prst="upDownArrow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ounded Rectangle 92">
            <a:extLst>
              <a:ext uri="{FF2B5EF4-FFF2-40B4-BE49-F238E27FC236}">
                <a16:creationId xmlns:a16="http://schemas.microsoft.com/office/drawing/2014/main" id="{007A5243-E1D8-AAF1-0B08-87689AB4FE80}"/>
              </a:ext>
            </a:extLst>
          </p:cNvPr>
          <p:cNvSpPr/>
          <p:nvPr/>
        </p:nvSpPr>
        <p:spPr bwMode="auto">
          <a:xfrm>
            <a:off x="8501282" y="4030550"/>
            <a:ext cx="3524400" cy="262866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.text        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.type   main, %function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.global main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.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equ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FP_OFF,    12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.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equ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FRMADD,    16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main: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push    {r4, r5, 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lr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add     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FP_OFF</a:t>
            </a:r>
          </a:p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add     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-FRMADD</a:t>
            </a:r>
          </a:p>
          <a:p>
            <a:r>
              <a:rPr lang="en-US" sz="1600" b="1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but we are not done yet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!</a:t>
            </a:r>
            <a:endParaRPr lang="en-US" sz="1600" dirty="0">
              <a:solidFill>
                <a:schemeClr val="accent6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8CA030F4-DB8B-2D6E-21D9-41B5DF36256F}"/>
              </a:ext>
            </a:extLst>
          </p:cNvPr>
          <p:cNvSpPr txBox="1"/>
          <p:nvPr/>
        </p:nvSpPr>
        <p:spPr>
          <a:xfrm>
            <a:off x="8428498" y="1997423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37CAA66A-331F-70D5-64CE-0D91EA9B886F}"/>
              </a:ext>
            </a:extLst>
          </p:cNvPr>
          <p:cNvSpPr txBox="1"/>
          <p:nvPr/>
        </p:nvSpPr>
        <p:spPr>
          <a:xfrm>
            <a:off x="8399994" y="237023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B3C8EE5D-B196-38FA-F800-86F3C59254D2}"/>
              </a:ext>
            </a:extLst>
          </p:cNvPr>
          <p:cNvSpPr/>
          <p:nvPr/>
        </p:nvSpPr>
        <p:spPr>
          <a:xfrm rot="16200000">
            <a:off x="7515270" y="1615805"/>
            <a:ext cx="89977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sz="14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- 16</a:t>
            </a:r>
            <a:endParaRPr lang="en-US" sz="1400" b="1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04" name="Up-Down Arrow 103">
            <a:extLst>
              <a:ext uri="{FF2B5EF4-FFF2-40B4-BE49-F238E27FC236}">
                <a16:creationId xmlns:a16="http://schemas.microsoft.com/office/drawing/2014/main" id="{AE65B1AC-FAD1-4AC7-829B-D074F7E49EA6}"/>
              </a:ext>
            </a:extLst>
          </p:cNvPr>
          <p:cNvSpPr/>
          <p:nvPr/>
        </p:nvSpPr>
        <p:spPr>
          <a:xfrm>
            <a:off x="7578377" y="1085925"/>
            <a:ext cx="125638" cy="1538601"/>
          </a:xfrm>
          <a:prstGeom prst="upDownArrow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37959A14-F0CA-CFED-35E9-6198C0D25A2C}"/>
              </a:ext>
            </a:extLst>
          </p:cNvPr>
          <p:cNvSpPr/>
          <p:nvPr/>
        </p:nvSpPr>
        <p:spPr>
          <a:xfrm rot="16200000">
            <a:off x="6977226" y="1600351"/>
            <a:ext cx="89977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sz="14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- 20</a:t>
            </a:r>
            <a:endParaRPr lang="en-US" sz="1400" b="1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B6429D42-352F-C975-4F3E-2E6BBBE1E8A2}"/>
              </a:ext>
            </a:extLst>
          </p:cNvPr>
          <p:cNvCxnSpPr>
            <a:cxnSpLocks/>
          </p:cNvCxnSpPr>
          <p:nvPr/>
        </p:nvCxnSpPr>
        <p:spPr>
          <a:xfrm>
            <a:off x="8330740" y="2054395"/>
            <a:ext cx="57946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Rounded Rectangle 107">
            <a:extLst>
              <a:ext uri="{FF2B5EF4-FFF2-40B4-BE49-F238E27FC236}">
                <a16:creationId xmlns:a16="http://schemas.microsoft.com/office/drawing/2014/main" id="{B8BB7762-4E39-6BC3-AE8B-B2B6FCCF6FD0}"/>
              </a:ext>
            </a:extLst>
          </p:cNvPr>
          <p:cNvSpPr/>
          <p:nvPr/>
        </p:nvSpPr>
        <p:spPr bwMode="auto">
          <a:xfrm>
            <a:off x="5357895" y="4372630"/>
            <a:ext cx="2972845" cy="1868567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main(void)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int c;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int count = 0;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char 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[] = "hi";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rest of code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DEA221E8-67C5-314A-6C3B-26203F630681}"/>
              </a:ext>
            </a:extLst>
          </p:cNvPr>
          <p:cNvCxnSpPr>
            <a:cxnSpLocks/>
          </p:cNvCxnSpPr>
          <p:nvPr/>
        </p:nvCxnSpPr>
        <p:spPr>
          <a:xfrm flipV="1">
            <a:off x="6154571" y="777926"/>
            <a:ext cx="2727590" cy="1245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Up-Down Arrow 111">
            <a:extLst>
              <a:ext uri="{FF2B5EF4-FFF2-40B4-BE49-F238E27FC236}">
                <a16:creationId xmlns:a16="http://schemas.microsoft.com/office/drawing/2014/main" id="{C4EF43BA-7A78-F6D4-71A7-12B3A200740A}"/>
              </a:ext>
            </a:extLst>
          </p:cNvPr>
          <p:cNvSpPr/>
          <p:nvPr/>
        </p:nvSpPr>
        <p:spPr>
          <a:xfrm>
            <a:off x="7082159" y="1089617"/>
            <a:ext cx="117715" cy="1904241"/>
          </a:xfrm>
          <a:prstGeom prst="upDownArrow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6EFDE06A-B238-7AB9-E902-B2DA67D01E36}"/>
              </a:ext>
            </a:extLst>
          </p:cNvPr>
          <p:cNvSpPr/>
          <p:nvPr/>
        </p:nvSpPr>
        <p:spPr>
          <a:xfrm rot="16200000">
            <a:off x="5161694" y="1628091"/>
            <a:ext cx="189687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Total frame size</a:t>
            </a:r>
          </a:p>
          <a:p>
            <a:pPr algn="ctr"/>
            <a:r>
              <a:rPr lang="en-US" sz="14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32 bytes</a:t>
            </a:r>
          </a:p>
          <a:p>
            <a:pPr algn="ctr"/>
            <a:r>
              <a:rPr lang="en-US" sz="14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8-byte aligned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65E3B5-441C-76FD-57C3-812E88ED9B00}"/>
              </a:ext>
            </a:extLst>
          </p:cNvPr>
          <p:cNvSpPr/>
          <p:nvPr/>
        </p:nvSpPr>
        <p:spPr>
          <a:xfrm>
            <a:off x="9235826" y="2681771"/>
            <a:ext cx="979185" cy="312087"/>
          </a:xfrm>
          <a:prstGeom prst="rect">
            <a:avLst/>
          </a:prstGeom>
          <a:solidFill>
            <a:srgbClr val="FFC00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accent6"/>
                </a:solidFill>
              </a:rPr>
              <a:t>buf</a:t>
            </a:r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C14F233-E9FD-342C-3F24-0C49A8AA6EC8}"/>
              </a:ext>
            </a:extLst>
          </p:cNvPr>
          <p:cNvSpPr/>
          <p:nvPr/>
        </p:nvSpPr>
        <p:spPr>
          <a:xfrm>
            <a:off x="8839052" y="2688405"/>
            <a:ext cx="422783" cy="31208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pad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E1D49A-6361-B322-266C-69D94EBEF4F3}"/>
              </a:ext>
            </a:extLst>
          </p:cNvPr>
          <p:cNvSpPr/>
          <p:nvPr/>
        </p:nvSpPr>
        <p:spPr>
          <a:xfrm>
            <a:off x="8839051" y="2994670"/>
            <a:ext cx="1375959" cy="31208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frame pad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34E9DE3-D548-9196-977E-4FF6EA73BA22}"/>
              </a:ext>
            </a:extLst>
          </p:cNvPr>
          <p:cNvCxnSpPr>
            <a:cxnSpLocks/>
          </p:cNvCxnSpPr>
          <p:nvPr/>
        </p:nvCxnSpPr>
        <p:spPr>
          <a:xfrm>
            <a:off x="6938277" y="3000492"/>
            <a:ext cx="1893661" cy="1450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7F7E0A2-5C34-06E8-2DC5-44BA738E517F}"/>
              </a:ext>
            </a:extLst>
          </p:cNvPr>
          <p:cNvSpPr txBox="1"/>
          <p:nvPr/>
        </p:nvSpPr>
        <p:spPr>
          <a:xfrm>
            <a:off x="8092356" y="2615843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 + 3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9223581-2709-D1E8-2068-4F97D9911DE3}"/>
              </a:ext>
            </a:extLst>
          </p:cNvPr>
          <p:cNvSpPr/>
          <p:nvPr/>
        </p:nvSpPr>
        <p:spPr>
          <a:xfrm rot="16200000">
            <a:off x="6470569" y="1584340"/>
            <a:ext cx="89977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sz="14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- 24</a:t>
            </a:r>
            <a:endParaRPr lang="en-US" sz="1400" b="1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467C8D6-5085-1138-C990-86107285AABC}"/>
              </a:ext>
            </a:extLst>
          </p:cNvPr>
          <p:cNvCxnSpPr>
            <a:cxnSpLocks/>
          </p:cNvCxnSpPr>
          <p:nvPr/>
        </p:nvCxnSpPr>
        <p:spPr>
          <a:xfrm>
            <a:off x="6026385" y="3304799"/>
            <a:ext cx="2812665" cy="778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Up-Down Arrow 20">
            <a:extLst>
              <a:ext uri="{FF2B5EF4-FFF2-40B4-BE49-F238E27FC236}">
                <a16:creationId xmlns:a16="http://schemas.microsoft.com/office/drawing/2014/main" id="{D7A50AD4-79D8-28E6-0F6C-D78CE09491E8}"/>
              </a:ext>
            </a:extLst>
          </p:cNvPr>
          <p:cNvSpPr/>
          <p:nvPr/>
        </p:nvSpPr>
        <p:spPr>
          <a:xfrm>
            <a:off x="6465282" y="792647"/>
            <a:ext cx="45719" cy="2456699"/>
          </a:xfrm>
          <a:prstGeom prst="upDownArrow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Up-Down Arrow 21">
            <a:extLst>
              <a:ext uri="{FF2B5EF4-FFF2-40B4-BE49-F238E27FC236}">
                <a16:creationId xmlns:a16="http://schemas.microsoft.com/office/drawing/2014/main" id="{9D78946E-1E3C-AE88-8F7D-50EF3C4FD3F0}"/>
              </a:ext>
            </a:extLst>
          </p:cNvPr>
          <p:cNvSpPr/>
          <p:nvPr/>
        </p:nvSpPr>
        <p:spPr>
          <a:xfrm>
            <a:off x="10428247" y="2079923"/>
            <a:ext cx="45719" cy="1153535"/>
          </a:xfrm>
          <a:prstGeom prst="upDownArrow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8A9A724-7BD8-A562-0851-DCFD6A999A95}"/>
              </a:ext>
            </a:extLst>
          </p:cNvPr>
          <p:cNvSpPr/>
          <p:nvPr/>
        </p:nvSpPr>
        <p:spPr>
          <a:xfrm rot="16200000">
            <a:off x="10196299" y="2493582"/>
            <a:ext cx="74089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FRMADD</a:t>
            </a:r>
            <a:endParaRPr lang="en-US" sz="1200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3E1194D-E5BB-7041-4E76-57AEA4568BB4}"/>
              </a:ext>
            </a:extLst>
          </p:cNvPr>
          <p:cNvCxnSpPr>
            <a:cxnSpLocks/>
          </p:cNvCxnSpPr>
          <p:nvPr/>
        </p:nvCxnSpPr>
        <p:spPr>
          <a:xfrm>
            <a:off x="10151354" y="2043598"/>
            <a:ext cx="57946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Up-Down Arrow 28">
            <a:extLst>
              <a:ext uri="{FF2B5EF4-FFF2-40B4-BE49-F238E27FC236}">
                <a16:creationId xmlns:a16="http://schemas.microsoft.com/office/drawing/2014/main" id="{40842AB0-2B8B-A4DB-6F78-C338C55257E1}"/>
              </a:ext>
            </a:extLst>
          </p:cNvPr>
          <p:cNvSpPr/>
          <p:nvPr/>
        </p:nvSpPr>
        <p:spPr>
          <a:xfrm>
            <a:off x="10385800" y="1087571"/>
            <a:ext cx="94724" cy="937641"/>
          </a:xfrm>
          <a:prstGeom prst="upDownArrow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D912F80-405E-468A-4DB4-BC2A79A64406}"/>
              </a:ext>
            </a:extLst>
          </p:cNvPr>
          <p:cNvSpPr/>
          <p:nvPr/>
        </p:nvSpPr>
        <p:spPr>
          <a:xfrm rot="16200000">
            <a:off x="10235735" y="1408858"/>
            <a:ext cx="74089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FP_OFF</a:t>
            </a:r>
            <a:endParaRPr lang="en-US" sz="1200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B3A3383-FE79-544B-D433-A29FC6FC08F2}"/>
              </a:ext>
            </a:extLst>
          </p:cNvPr>
          <p:cNvSpPr txBox="1"/>
          <p:nvPr/>
        </p:nvSpPr>
        <p:spPr>
          <a:xfrm>
            <a:off x="8390476" y="297840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0EF06EF-3B45-70F2-876C-E5EEC5CB21DB}"/>
              </a:ext>
            </a:extLst>
          </p:cNvPr>
          <p:cNvSpPr txBox="1"/>
          <p:nvPr/>
        </p:nvSpPr>
        <p:spPr>
          <a:xfrm>
            <a:off x="8363261" y="1439828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12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3B13FF3-A078-E662-0BB3-81E6AED5E4AD}"/>
              </a:ext>
            </a:extLst>
          </p:cNvPr>
          <p:cNvSpPr txBox="1"/>
          <p:nvPr/>
        </p:nvSpPr>
        <p:spPr>
          <a:xfrm>
            <a:off x="8449929" y="75757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9D4F18F-7C94-036C-2F1E-2D8588938E8F}"/>
              </a:ext>
            </a:extLst>
          </p:cNvPr>
          <p:cNvGrpSpPr/>
          <p:nvPr/>
        </p:nvGrpSpPr>
        <p:grpSpPr>
          <a:xfrm>
            <a:off x="900606" y="2547120"/>
            <a:ext cx="3346585" cy="862567"/>
            <a:chOff x="5307986" y="3444858"/>
            <a:chExt cx="3066095" cy="64452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24AB6AF-76B6-330C-C695-1FD262E31791}"/>
                </a:ext>
              </a:extLst>
            </p:cNvPr>
            <p:cNvSpPr/>
            <p:nvPr/>
          </p:nvSpPr>
          <p:spPr>
            <a:xfrm>
              <a:off x="6072317" y="3777291"/>
              <a:ext cx="764331" cy="312087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>
                  <a:solidFill>
                    <a:schemeClr val="accent6"/>
                  </a:solidFill>
                </a:rPr>
                <a:t>buf</a:t>
              </a:r>
              <a:r>
                <a:rPr lang="en-US" sz="1400" dirty="0">
                  <a:solidFill>
                    <a:schemeClr val="accent6"/>
                  </a:solidFill>
                </a:rPr>
                <a:t>[2]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1E660508-1769-0308-5ACA-1865496E9F80}"/>
                </a:ext>
              </a:extLst>
            </p:cNvPr>
            <p:cNvSpPr/>
            <p:nvPr/>
          </p:nvSpPr>
          <p:spPr>
            <a:xfrm>
              <a:off x="6841356" y="3768246"/>
              <a:ext cx="764331" cy="312087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>
                  <a:solidFill>
                    <a:schemeClr val="accent6"/>
                  </a:solidFill>
                </a:rPr>
                <a:t>buf</a:t>
              </a:r>
              <a:r>
                <a:rPr lang="en-US" sz="1400" dirty="0">
                  <a:solidFill>
                    <a:schemeClr val="accent6"/>
                  </a:solidFill>
                </a:rPr>
                <a:t>[1]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AB1022BF-D13D-0EFD-12C0-6274E23FE8C4}"/>
                </a:ext>
              </a:extLst>
            </p:cNvPr>
            <p:cNvSpPr/>
            <p:nvPr/>
          </p:nvSpPr>
          <p:spPr>
            <a:xfrm>
              <a:off x="7609750" y="3767372"/>
              <a:ext cx="764331" cy="312087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>
                  <a:solidFill>
                    <a:schemeClr val="accent6"/>
                  </a:solidFill>
                </a:rPr>
                <a:t>buf</a:t>
              </a:r>
              <a:r>
                <a:rPr lang="en-US" sz="1400" dirty="0">
                  <a:solidFill>
                    <a:schemeClr val="accent6"/>
                  </a:solidFill>
                </a:rPr>
                <a:t>[0]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4BC08E5B-5984-516B-B6DA-E3C2C3638D6E}"/>
                </a:ext>
              </a:extLst>
            </p:cNvPr>
            <p:cNvSpPr/>
            <p:nvPr/>
          </p:nvSpPr>
          <p:spPr>
            <a:xfrm>
              <a:off x="5307986" y="3777290"/>
              <a:ext cx="764331" cy="312087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var pad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625FD297-EED8-79B1-DEF2-08CB193FEEE9}"/>
                </a:ext>
              </a:extLst>
            </p:cNvPr>
            <p:cNvSpPr/>
            <p:nvPr/>
          </p:nvSpPr>
          <p:spPr>
            <a:xfrm>
              <a:off x="5308382" y="3444858"/>
              <a:ext cx="3065699" cy="312087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count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F7F71D4-2710-3C06-4B2D-D621AA80BD1F}"/>
              </a:ext>
            </a:extLst>
          </p:cNvPr>
          <p:cNvGrpSpPr/>
          <p:nvPr/>
        </p:nvGrpSpPr>
        <p:grpSpPr>
          <a:xfrm>
            <a:off x="753751" y="5013352"/>
            <a:ext cx="4057680" cy="1027463"/>
            <a:chOff x="5562318" y="8404654"/>
            <a:chExt cx="1799629" cy="806082"/>
          </a:xfrm>
        </p:grpSpPr>
        <p:sp>
          <p:nvSpPr>
            <p:cNvPr id="10" name="Left Arrow 9">
              <a:extLst>
                <a:ext uri="{FF2B5EF4-FFF2-40B4-BE49-F238E27FC236}">
                  <a16:creationId xmlns:a16="http://schemas.microsoft.com/office/drawing/2014/main" id="{A92AB1FC-629A-CC62-00DF-0F043AF98384}"/>
                </a:ext>
              </a:extLst>
            </p:cNvPr>
            <p:cNvSpPr/>
            <p:nvPr/>
          </p:nvSpPr>
          <p:spPr>
            <a:xfrm>
              <a:off x="6960003" y="8927064"/>
              <a:ext cx="132931" cy="102576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9927291-E695-B40B-EDAC-10A201CD54A8}"/>
                </a:ext>
              </a:extLst>
            </p:cNvPr>
            <p:cNvSpPr txBox="1"/>
            <p:nvPr/>
          </p:nvSpPr>
          <p:spPr>
            <a:xfrm>
              <a:off x="7112107" y="8848543"/>
              <a:ext cx="249840" cy="362193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 err="1"/>
                <a:t>sp</a:t>
              </a:r>
              <a:r>
                <a:rPr lang="en-US" sz="2400" dirty="0"/>
                <a:t> 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77A74EE-B83A-A683-4FBC-A91F11E631B7}"/>
                </a:ext>
              </a:extLst>
            </p:cNvPr>
            <p:cNvSpPr/>
            <p:nvPr/>
          </p:nvSpPr>
          <p:spPr>
            <a:xfrm>
              <a:off x="5959093" y="8404654"/>
              <a:ext cx="979185" cy="312087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accent6"/>
                  </a:solidFill>
                </a:rPr>
                <a:t>buf</a:t>
              </a:r>
              <a:endParaRPr lang="en-US" sz="2800" dirty="0">
                <a:solidFill>
                  <a:schemeClr val="accent6"/>
                </a:solidFill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8B66B4D-FCAB-0B5B-D502-D726DAA5E201}"/>
                </a:ext>
              </a:extLst>
            </p:cNvPr>
            <p:cNvSpPr/>
            <p:nvPr/>
          </p:nvSpPr>
          <p:spPr>
            <a:xfrm>
              <a:off x="5562319" y="8411288"/>
              <a:ext cx="422783" cy="312087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var pad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0858AB0-8E37-2FC3-B8B5-D3104CC1D9E1}"/>
                </a:ext>
              </a:extLst>
            </p:cNvPr>
            <p:cNvSpPr/>
            <p:nvPr/>
          </p:nvSpPr>
          <p:spPr>
            <a:xfrm>
              <a:off x="5562318" y="8717553"/>
              <a:ext cx="1375959" cy="312087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frame pad</a:t>
              </a:r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1B4A3807-0B1E-1C56-A42C-DD20DB4C268B}"/>
              </a:ext>
            </a:extLst>
          </p:cNvPr>
          <p:cNvSpPr/>
          <p:nvPr/>
        </p:nvSpPr>
        <p:spPr>
          <a:xfrm>
            <a:off x="8821183" y="2360171"/>
            <a:ext cx="1375959" cy="312087"/>
          </a:xfrm>
          <a:prstGeom prst="rect">
            <a:avLst/>
          </a:prstGeom>
          <a:solidFill>
            <a:schemeClr val="accent5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count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7856D76-82B7-36B1-235D-118E5E747B25}"/>
              </a:ext>
            </a:extLst>
          </p:cNvPr>
          <p:cNvSpPr/>
          <p:nvPr/>
        </p:nvSpPr>
        <p:spPr>
          <a:xfrm>
            <a:off x="8821184" y="2048084"/>
            <a:ext cx="1375959" cy="312087"/>
          </a:xfrm>
          <a:prstGeom prst="rect">
            <a:avLst/>
          </a:prstGeom>
          <a:solidFill>
            <a:srgbClr val="92D05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1427109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 animBg="1"/>
      <p:bldP spid="28" grpId="0"/>
      <p:bldP spid="93" grpId="0" animBg="1"/>
    </p:bld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973EF-9756-A145-B060-E203E5E580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88841"/>
            <a:ext cx="10515600" cy="715294"/>
          </a:xfrm>
        </p:spPr>
        <p:txBody>
          <a:bodyPr/>
          <a:lstStyle/>
          <a:p>
            <a:r>
              <a:rPr lang="en-US" sz="2800" dirty="0"/>
              <a:t>Accessing Stack Variables, the hard way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CEFB6CE8-52DF-3F8E-1801-9F3E4409BEB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8650549" y="5390117"/>
            <a:ext cx="3205284" cy="1297459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1600" b="1" dirty="0">
                <a:solidFill>
                  <a:schemeClr val="accent1"/>
                </a:solidFill>
              </a:rPr>
              <a:t>Calculating offsets is a lot of work to get it correct</a:t>
            </a:r>
          </a:p>
          <a:p>
            <a:pPr>
              <a:lnSpc>
                <a:spcPct val="100000"/>
              </a:lnSpc>
            </a:pPr>
            <a:r>
              <a:rPr lang="en-US" sz="1600" dirty="0">
                <a:solidFill>
                  <a:schemeClr val="accent1"/>
                </a:solidFill>
              </a:rPr>
              <a:t>It is also hard to debug</a:t>
            </a:r>
          </a:p>
          <a:p>
            <a:pPr>
              <a:lnSpc>
                <a:spcPct val="100000"/>
              </a:lnSpc>
            </a:pPr>
            <a:r>
              <a:rPr lang="en-US" sz="1600" dirty="0">
                <a:solidFill>
                  <a:schemeClr val="accent1"/>
                </a:solidFill>
              </a:rPr>
              <a:t>There is a better way!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74D8B7C-D015-0989-20F2-94063E5B31F2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aphicFrame>
        <p:nvGraphicFramePr>
          <p:cNvPr id="86" name="Table 85">
            <a:extLst>
              <a:ext uri="{FF2B5EF4-FFF2-40B4-BE49-F238E27FC236}">
                <a16:creationId xmlns:a16="http://schemas.microsoft.com/office/drawing/2014/main" id="{67EC045B-1BDB-BB1A-E8F4-162E13B4C9E2}"/>
              </a:ext>
            </a:extLst>
          </p:cNvPr>
          <p:cNvGraphicFramePr>
            <a:graphicFrameLocks/>
          </p:cNvGraphicFramePr>
          <p:nvPr/>
        </p:nvGraphicFramePr>
        <p:xfrm>
          <a:off x="336167" y="4094106"/>
          <a:ext cx="7960183" cy="2468880"/>
        </p:xfrm>
        <a:graphic>
          <a:graphicData uri="http://schemas.openxmlformats.org/drawingml/2006/table">
            <a:tbl>
              <a:tblPr firstRow="1">
                <a:tableStyleId>{FABFCF23-3B69-468F-B69F-88F6DE6A72F2}</a:tableStyleId>
              </a:tblPr>
              <a:tblGrid>
                <a:gridCol w="1765264">
                  <a:extLst>
                    <a:ext uri="{9D8B030D-6E8A-4147-A177-3AD203B41FA5}">
                      <a16:colId xmlns:a16="http://schemas.microsoft.com/office/drawing/2014/main" val="2146949649"/>
                    </a:ext>
                  </a:extLst>
                </a:gridCol>
                <a:gridCol w="1204957">
                  <a:extLst>
                    <a:ext uri="{9D8B030D-6E8A-4147-A177-3AD203B41FA5}">
                      <a16:colId xmlns:a16="http://schemas.microsoft.com/office/drawing/2014/main" val="1067220819"/>
                    </a:ext>
                  </a:extLst>
                </a:gridCol>
                <a:gridCol w="2478280">
                  <a:extLst>
                    <a:ext uri="{9D8B030D-6E8A-4147-A177-3AD203B41FA5}">
                      <a16:colId xmlns:a16="http://schemas.microsoft.com/office/drawing/2014/main" val="2065921853"/>
                    </a:ext>
                  </a:extLst>
                </a:gridCol>
                <a:gridCol w="2511682">
                  <a:extLst>
                    <a:ext uri="{9D8B030D-6E8A-4147-A177-3AD203B41FA5}">
                      <a16:colId xmlns:a16="http://schemas.microsoft.com/office/drawing/2014/main" val="156893117"/>
                    </a:ext>
                  </a:extLst>
                </a:gridCol>
              </a:tblGrid>
              <a:tr h="56601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Variable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distance from </a:t>
                      </a:r>
                      <a:r>
                        <a:rPr lang="en-US" dirty="0" err="1"/>
                        <a:t>fp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Read variable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Write Variable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987993257"/>
                  </a:ext>
                </a:extLst>
              </a:tr>
              <a:tr h="328483">
                <a:tc>
                  <a:txBody>
                    <a:bodyPr/>
                    <a:lstStyle/>
                    <a:p>
                      <a:r>
                        <a:rPr lang="en-US" sz="18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 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ldr</a:t>
                      </a: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r0, [</a:t>
                      </a:r>
                      <a:r>
                        <a:rPr lang="en-US" sz="18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-16]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 r0, [</a:t>
                      </a:r>
                      <a:r>
                        <a:rPr lang="en-US" sz="18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-16]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06785819"/>
                  </a:ext>
                </a:extLst>
              </a:tr>
              <a:tr h="3234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accent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 count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ldr</a:t>
                      </a: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r0, [</a:t>
                      </a:r>
                      <a:r>
                        <a:rPr lang="en-US" sz="18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-20]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 r0, [</a:t>
                      </a:r>
                      <a:r>
                        <a:rPr lang="en-US" sz="18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-20]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700906380"/>
                  </a:ext>
                </a:extLst>
              </a:tr>
              <a:tr h="3234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accent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char </a:t>
                      </a:r>
                      <a:r>
                        <a:rPr lang="en-US" sz="1800" b="0" dirty="0" err="1">
                          <a:solidFill>
                            <a:schemeClr val="accent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buf</a:t>
                      </a:r>
                      <a:r>
                        <a:rPr lang="en-US" sz="1800" b="0" dirty="0">
                          <a:solidFill>
                            <a:schemeClr val="accent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[0]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ldrb</a:t>
                      </a: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r0, [</a:t>
                      </a:r>
                      <a:r>
                        <a:rPr lang="en-US" sz="18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-24]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strb</a:t>
                      </a: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r0, [</a:t>
                      </a:r>
                      <a:r>
                        <a:rPr lang="en-US" sz="18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-24]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80735055"/>
                  </a:ext>
                </a:extLst>
              </a:tr>
              <a:tr h="3234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accent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char </a:t>
                      </a:r>
                      <a:r>
                        <a:rPr lang="en-US" sz="1800" b="0" dirty="0" err="1">
                          <a:solidFill>
                            <a:schemeClr val="accent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buf</a:t>
                      </a:r>
                      <a:r>
                        <a:rPr lang="en-US" sz="1800" b="0" dirty="0">
                          <a:solidFill>
                            <a:schemeClr val="accent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[1]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ldrb</a:t>
                      </a: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r0, [</a:t>
                      </a:r>
                      <a:r>
                        <a:rPr lang="en-US" sz="18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-23]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strb</a:t>
                      </a: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r0, [</a:t>
                      </a:r>
                      <a:r>
                        <a:rPr lang="en-US" sz="18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-23]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141723941"/>
                  </a:ext>
                </a:extLst>
              </a:tr>
              <a:tr h="3234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accent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char </a:t>
                      </a:r>
                      <a:r>
                        <a:rPr lang="en-US" sz="1800" b="0" dirty="0" err="1">
                          <a:solidFill>
                            <a:schemeClr val="accent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buf</a:t>
                      </a:r>
                      <a:r>
                        <a:rPr lang="en-US" sz="1800" b="0" dirty="0">
                          <a:solidFill>
                            <a:schemeClr val="accent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[2]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ldrb</a:t>
                      </a: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r0, [</a:t>
                      </a:r>
                      <a:r>
                        <a:rPr lang="en-US" sz="18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-22]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strb</a:t>
                      </a: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r0, [</a:t>
                      </a:r>
                      <a:r>
                        <a:rPr lang="en-US" sz="18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-22]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489881575"/>
                  </a:ext>
                </a:extLst>
              </a:tr>
            </a:tbl>
          </a:graphicData>
        </a:graphic>
      </p:graphicFrame>
      <p:sp>
        <p:nvSpPr>
          <p:cNvPr id="25" name="Rectangle 24">
            <a:extLst>
              <a:ext uri="{FF2B5EF4-FFF2-40B4-BE49-F238E27FC236}">
                <a16:creationId xmlns:a16="http://schemas.microsoft.com/office/drawing/2014/main" id="{6DEC82E4-DB65-05BA-CBC3-BDEA84D03F11}"/>
              </a:ext>
            </a:extLst>
          </p:cNvPr>
          <p:cNvSpPr/>
          <p:nvPr/>
        </p:nvSpPr>
        <p:spPr>
          <a:xfrm>
            <a:off x="9649303" y="2891991"/>
            <a:ext cx="1375959" cy="31208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9869D10-0E43-FE47-DCE0-830BEE31CCBE}"/>
              </a:ext>
            </a:extLst>
          </p:cNvPr>
          <p:cNvSpPr/>
          <p:nvPr/>
        </p:nvSpPr>
        <p:spPr>
          <a:xfrm>
            <a:off x="9643489" y="56303"/>
            <a:ext cx="1375959" cy="312087"/>
          </a:xfrm>
          <a:prstGeom prst="rect">
            <a:avLst/>
          </a:prstGeom>
          <a:solidFill>
            <a:srgbClr val="F3744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8BB739ED-7FC7-8956-4079-8DFF5EB2048B}"/>
              </a:ext>
            </a:extLst>
          </p:cNvPr>
          <p:cNvSpPr/>
          <p:nvPr/>
        </p:nvSpPr>
        <p:spPr>
          <a:xfrm>
            <a:off x="9643489" y="364302"/>
            <a:ext cx="1375959" cy="312087"/>
          </a:xfrm>
          <a:prstGeom prst="rect">
            <a:avLst/>
          </a:prstGeom>
          <a:solidFill>
            <a:srgbClr val="00B0F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lr</a:t>
            </a:r>
            <a:r>
              <a:rPr lang="en-US" dirty="0"/>
              <a:t> to caller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E55BBDFA-E582-BD25-C266-4BFB7C61EA31}"/>
              </a:ext>
            </a:extLst>
          </p:cNvPr>
          <p:cNvSpPr/>
          <p:nvPr/>
        </p:nvSpPr>
        <p:spPr>
          <a:xfrm>
            <a:off x="9643489" y="692599"/>
            <a:ext cx="1375959" cy="312087"/>
          </a:xfrm>
          <a:prstGeom prst="rect">
            <a:avLst/>
          </a:prstGeom>
          <a:solidFill>
            <a:srgbClr val="0070C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callers </a:t>
            </a:r>
            <a:r>
              <a:rPr lang="en-US" dirty="0" err="1"/>
              <a:t>fp</a:t>
            </a:r>
            <a:endParaRPr lang="en-US" dirty="0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2D64C7CC-62EF-2C65-412B-5021C314D76D}"/>
              </a:ext>
            </a:extLst>
          </p:cNvPr>
          <p:cNvSpPr/>
          <p:nvPr/>
        </p:nvSpPr>
        <p:spPr>
          <a:xfrm>
            <a:off x="9643489" y="1007571"/>
            <a:ext cx="1375959" cy="312087"/>
          </a:xfrm>
          <a:prstGeom prst="rect">
            <a:avLst/>
          </a:prstGeom>
          <a:solidFill>
            <a:schemeClr val="accent3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saved r5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BF166826-01FA-0130-44E2-3FDB707B2133}"/>
              </a:ext>
            </a:extLst>
          </p:cNvPr>
          <p:cNvSpPr/>
          <p:nvPr/>
        </p:nvSpPr>
        <p:spPr>
          <a:xfrm>
            <a:off x="9643489" y="1313209"/>
            <a:ext cx="1375959" cy="312087"/>
          </a:xfrm>
          <a:prstGeom prst="rect">
            <a:avLst/>
          </a:prstGeom>
          <a:solidFill>
            <a:schemeClr val="accent3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saved r4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A80240C1-9053-2D2F-7B8A-517B77A02024}"/>
              </a:ext>
            </a:extLst>
          </p:cNvPr>
          <p:cNvSpPr txBox="1"/>
          <p:nvPr/>
        </p:nvSpPr>
        <p:spPr>
          <a:xfrm>
            <a:off x="11694695" y="449086"/>
            <a:ext cx="428322" cy="33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err="1"/>
              <a:t>fp</a:t>
            </a:r>
            <a:endParaRPr lang="en-US" sz="1600" dirty="0"/>
          </a:p>
        </p:txBody>
      </p:sp>
      <p:sp>
        <p:nvSpPr>
          <p:cNvPr id="76" name="Left Arrow 75">
            <a:extLst>
              <a:ext uri="{FF2B5EF4-FFF2-40B4-BE49-F238E27FC236}">
                <a16:creationId xmlns:a16="http://schemas.microsoft.com/office/drawing/2014/main" id="{152109DA-C7AD-ABC5-FA3F-55E2FF3E0FE2}"/>
              </a:ext>
            </a:extLst>
          </p:cNvPr>
          <p:cNvSpPr/>
          <p:nvPr/>
        </p:nvSpPr>
        <p:spPr>
          <a:xfrm>
            <a:off x="11019299" y="546757"/>
            <a:ext cx="675396" cy="12963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Down Arrow 78">
            <a:extLst>
              <a:ext uri="{FF2B5EF4-FFF2-40B4-BE49-F238E27FC236}">
                <a16:creationId xmlns:a16="http://schemas.microsoft.com/office/drawing/2014/main" id="{CC0D263F-4A53-0B5F-7C95-0BE6295CDA89}"/>
              </a:ext>
            </a:extLst>
          </p:cNvPr>
          <p:cNvSpPr/>
          <p:nvPr/>
        </p:nvSpPr>
        <p:spPr>
          <a:xfrm>
            <a:off x="10134194" y="3200514"/>
            <a:ext cx="518474" cy="32644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Left Arrow 82">
            <a:extLst>
              <a:ext uri="{FF2B5EF4-FFF2-40B4-BE49-F238E27FC236}">
                <a16:creationId xmlns:a16="http://schemas.microsoft.com/office/drawing/2014/main" id="{7932B755-2320-50E9-EB6F-6BF6060F7BFD}"/>
              </a:ext>
            </a:extLst>
          </p:cNvPr>
          <p:cNvSpPr/>
          <p:nvPr/>
        </p:nvSpPr>
        <p:spPr>
          <a:xfrm>
            <a:off x="10980148" y="2831044"/>
            <a:ext cx="471268" cy="12963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330337EB-7899-81E1-F912-8ED7F288EBE6}"/>
              </a:ext>
            </a:extLst>
          </p:cNvPr>
          <p:cNvSpPr txBox="1"/>
          <p:nvPr/>
        </p:nvSpPr>
        <p:spPr>
          <a:xfrm>
            <a:off x="11499456" y="2816653"/>
            <a:ext cx="428322" cy="33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err="1"/>
              <a:t>sp</a:t>
            </a:r>
            <a:r>
              <a:rPr lang="en-US" sz="1600" dirty="0"/>
              <a:t> </a:t>
            </a:r>
          </a:p>
        </p:txBody>
      </p: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6E2D2E0F-2847-FBE7-05C1-9242579C75DE}"/>
              </a:ext>
            </a:extLst>
          </p:cNvPr>
          <p:cNvCxnSpPr>
            <a:cxnSpLocks/>
          </p:cNvCxnSpPr>
          <p:nvPr/>
        </p:nvCxnSpPr>
        <p:spPr>
          <a:xfrm>
            <a:off x="7748528" y="667623"/>
            <a:ext cx="1958919" cy="876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FD3108AC-C699-64DE-3FBC-67FF6386C11C}"/>
              </a:ext>
            </a:extLst>
          </p:cNvPr>
          <p:cNvCxnSpPr>
            <a:cxnSpLocks/>
          </p:cNvCxnSpPr>
          <p:nvPr/>
        </p:nvCxnSpPr>
        <p:spPr>
          <a:xfrm>
            <a:off x="8237365" y="2244812"/>
            <a:ext cx="1370367" cy="1168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2C66F6E1-CF97-3D1D-40E7-C48B42F387DD}"/>
              </a:ext>
            </a:extLst>
          </p:cNvPr>
          <p:cNvCxnSpPr>
            <a:cxnSpLocks/>
          </p:cNvCxnSpPr>
          <p:nvPr/>
        </p:nvCxnSpPr>
        <p:spPr>
          <a:xfrm>
            <a:off x="8639794" y="1941206"/>
            <a:ext cx="100239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Up-Down Arrow 91">
            <a:extLst>
              <a:ext uri="{FF2B5EF4-FFF2-40B4-BE49-F238E27FC236}">
                <a16:creationId xmlns:a16="http://schemas.microsoft.com/office/drawing/2014/main" id="{1B39C7FB-68CE-A388-9A45-332E544097A6}"/>
              </a:ext>
            </a:extLst>
          </p:cNvPr>
          <p:cNvSpPr/>
          <p:nvPr/>
        </p:nvSpPr>
        <p:spPr>
          <a:xfrm>
            <a:off x="8974565" y="692599"/>
            <a:ext cx="109012" cy="1220612"/>
          </a:xfrm>
          <a:prstGeom prst="upDownArrow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ounded Rectangle 92">
            <a:extLst>
              <a:ext uri="{FF2B5EF4-FFF2-40B4-BE49-F238E27FC236}">
                <a16:creationId xmlns:a16="http://schemas.microsoft.com/office/drawing/2014/main" id="{007A5243-E1D8-AAF1-0B08-87689AB4FE80}"/>
              </a:ext>
            </a:extLst>
          </p:cNvPr>
          <p:cNvSpPr/>
          <p:nvPr/>
        </p:nvSpPr>
        <p:spPr bwMode="auto">
          <a:xfrm>
            <a:off x="3046562" y="906578"/>
            <a:ext cx="3470105" cy="262866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.text        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.type   main, %function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.global main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.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equ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FP_OFF,    12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.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equ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FRMADD,    16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main: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push    {r4, r5, 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lr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add     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FP_OFF</a:t>
            </a:r>
          </a:p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add     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-FRMADD</a:t>
            </a:r>
          </a:p>
          <a:p>
            <a:r>
              <a:rPr lang="en-US" sz="1600" b="1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but we are not done yet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!</a:t>
            </a:r>
            <a:endParaRPr lang="en-US" sz="1600" dirty="0">
              <a:solidFill>
                <a:schemeClr val="accent6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8CA030F4-DB8B-2D6E-21D9-41B5DF36256F}"/>
              </a:ext>
            </a:extLst>
          </p:cNvPr>
          <p:cNvSpPr txBox="1"/>
          <p:nvPr/>
        </p:nvSpPr>
        <p:spPr>
          <a:xfrm>
            <a:off x="9238749" y="1579121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37CAA66A-331F-70D5-64CE-0D91EA9B886F}"/>
              </a:ext>
            </a:extLst>
          </p:cNvPr>
          <p:cNvSpPr txBox="1"/>
          <p:nvPr/>
        </p:nvSpPr>
        <p:spPr>
          <a:xfrm>
            <a:off x="9210245" y="195192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B3C8EE5D-B196-38FA-F800-86F3C59254D2}"/>
              </a:ext>
            </a:extLst>
          </p:cNvPr>
          <p:cNvSpPr/>
          <p:nvPr/>
        </p:nvSpPr>
        <p:spPr>
          <a:xfrm rot="16200000">
            <a:off x="8325521" y="1197503"/>
            <a:ext cx="89977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sz="14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- 16</a:t>
            </a:r>
            <a:endParaRPr lang="en-US" sz="1400" b="1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04" name="Up-Down Arrow 103">
            <a:extLst>
              <a:ext uri="{FF2B5EF4-FFF2-40B4-BE49-F238E27FC236}">
                <a16:creationId xmlns:a16="http://schemas.microsoft.com/office/drawing/2014/main" id="{AE65B1AC-FAD1-4AC7-829B-D074F7E49EA6}"/>
              </a:ext>
            </a:extLst>
          </p:cNvPr>
          <p:cNvSpPr/>
          <p:nvPr/>
        </p:nvSpPr>
        <p:spPr>
          <a:xfrm>
            <a:off x="8388628" y="667623"/>
            <a:ext cx="125638" cy="1538601"/>
          </a:xfrm>
          <a:prstGeom prst="upDownArrow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37959A14-F0CA-CFED-35E9-6198C0D25A2C}"/>
              </a:ext>
            </a:extLst>
          </p:cNvPr>
          <p:cNvSpPr/>
          <p:nvPr/>
        </p:nvSpPr>
        <p:spPr>
          <a:xfrm rot="16200000">
            <a:off x="7787477" y="1182049"/>
            <a:ext cx="89977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sz="14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- 20</a:t>
            </a:r>
            <a:endParaRPr lang="en-US" sz="1400" b="1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B6429D42-352F-C975-4F3E-2E6BBBE1E8A2}"/>
              </a:ext>
            </a:extLst>
          </p:cNvPr>
          <p:cNvCxnSpPr>
            <a:cxnSpLocks/>
          </p:cNvCxnSpPr>
          <p:nvPr/>
        </p:nvCxnSpPr>
        <p:spPr>
          <a:xfrm>
            <a:off x="9140991" y="1636093"/>
            <a:ext cx="57946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Rounded Rectangle 107">
            <a:extLst>
              <a:ext uri="{FF2B5EF4-FFF2-40B4-BE49-F238E27FC236}">
                <a16:creationId xmlns:a16="http://schemas.microsoft.com/office/drawing/2014/main" id="{B8BB7762-4E39-6BC3-AE8B-B2B6FCCF6FD0}"/>
              </a:ext>
            </a:extLst>
          </p:cNvPr>
          <p:cNvSpPr/>
          <p:nvPr/>
        </p:nvSpPr>
        <p:spPr bwMode="auto">
          <a:xfrm>
            <a:off x="123411" y="1088818"/>
            <a:ext cx="2849799" cy="1868567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main(void)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int c;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int count = 0;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char 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[] = "hi";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rest of code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DEA221E8-67C5-314A-6C3B-26203F630681}"/>
              </a:ext>
            </a:extLst>
          </p:cNvPr>
          <p:cNvCxnSpPr>
            <a:cxnSpLocks/>
          </p:cNvCxnSpPr>
          <p:nvPr/>
        </p:nvCxnSpPr>
        <p:spPr>
          <a:xfrm flipV="1">
            <a:off x="6964822" y="359624"/>
            <a:ext cx="2727590" cy="1245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Up-Down Arrow 111">
            <a:extLst>
              <a:ext uri="{FF2B5EF4-FFF2-40B4-BE49-F238E27FC236}">
                <a16:creationId xmlns:a16="http://schemas.microsoft.com/office/drawing/2014/main" id="{C4EF43BA-7A78-F6D4-71A7-12B3A200740A}"/>
              </a:ext>
            </a:extLst>
          </p:cNvPr>
          <p:cNvSpPr/>
          <p:nvPr/>
        </p:nvSpPr>
        <p:spPr>
          <a:xfrm>
            <a:off x="7892410" y="671315"/>
            <a:ext cx="117715" cy="1904241"/>
          </a:xfrm>
          <a:prstGeom prst="upDownArrow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6EFDE06A-B238-7AB9-E902-B2DA67D01E36}"/>
              </a:ext>
            </a:extLst>
          </p:cNvPr>
          <p:cNvSpPr/>
          <p:nvPr/>
        </p:nvSpPr>
        <p:spPr>
          <a:xfrm rot="16200000">
            <a:off x="5971945" y="1209789"/>
            <a:ext cx="189687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Total frame size</a:t>
            </a:r>
          </a:p>
          <a:p>
            <a:pPr algn="ctr"/>
            <a:r>
              <a:rPr lang="en-US" sz="14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32 bytes</a:t>
            </a:r>
          </a:p>
          <a:p>
            <a:pPr algn="ctr"/>
            <a:r>
              <a:rPr lang="en-US" sz="14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8-byte aligned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65E3B5-441C-76FD-57C3-812E88ED9B00}"/>
              </a:ext>
            </a:extLst>
          </p:cNvPr>
          <p:cNvSpPr/>
          <p:nvPr/>
        </p:nvSpPr>
        <p:spPr>
          <a:xfrm>
            <a:off x="10046077" y="2263469"/>
            <a:ext cx="979185" cy="312087"/>
          </a:xfrm>
          <a:prstGeom prst="rect">
            <a:avLst/>
          </a:prstGeom>
          <a:solidFill>
            <a:srgbClr val="FFC00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accent6"/>
                </a:solidFill>
              </a:rPr>
              <a:t>buf</a:t>
            </a:r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C14F233-E9FD-342C-3F24-0C49A8AA6EC8}"/>
              </a:ext>
            </a:extLst>
          </p:cNvPr>
          <p:cNvSpPr/>
          <p:nvPr/>
        </p:nvSpPr>
        <p:spPr>
          <a:xfrm>
            <a:off x="9649303" y="2270103"/>
            <a:ext cx="422783" cy="31208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pad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E1D49A-6361-B322-266C-69D94EBEF4F3}"/>
              </a:ext>
            </a:extLst>
          </p:cNvPr>
          <p:cNvSpPr/>
          <p:nvPr/>
        </p:nvSpPr>
        <p:spPr>
          <a:xfrm>
            <a:off x="9649302" y="2576368"/>
            <a:ext cx="1375959" cy="31208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frame pad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34E9DE3-D548-9196-977E-4FF6EA73BA22}"/>
              </a:ext>
            </a:extLst>
          </p:cNvPr>
          <p:cNvCxnSpPr>
            <a:cxnSpLocks/>
          </p:cNvCxnSpPr>
          <p:nvPr/>
        </p:nvCxnSpPr>
        <p:spPr>
          <a:xfrm>
            <a:off x="7748528" y="2582190"/>
            <a:ext cx="1893661" cy="1450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7F7E0A2-5C34-06E8-2DC5-44BA738E517F}"/>
              </a:ext>
            </a:extLst>
          </p:cNvPr>
          <p:cNvSpPr txBox="1"/>
          <p:nvPr/>
        </p:nvSpPr>
        <p:spPr>
          <a:xfrm>
            <a:off x="8902607" y="2197541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 + 3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9223581-2709-D1E8-2068-4F97D9911DE3}"/>
              </a:ext>
            </a:extLst>
          </p:cNvPr>
          <p:cNvSpPr/>
          <p:nvPr/>
        </p:nvSpPr>
        <p:spPr>
          <a:xfrm rot="16200000">
            <a:off x="7280820" y="1166038"/>
            <a:ext cx="89977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sz="14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- 24</a:t>
            </a:r>
            <a:endParaRPr lang="en-US" sz="1400" b="1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467C8D6-5085-1138-C990-86107285AABC}"/>
              </a:ext>
            </a:extLst>
          </p:cNvPr>
          <p:cNvCxnSpPr>
            <a:cxnSpLocks/>
          </p:cNvCxnSpPr>
          <p:nvPr/>
        </p:nvCxnSpPr>
        <p:spPr>
          <a:xfrm>
            <a:off x="6836636" y="2886497"/>
            <a:ext cx="2812665" cy="778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Up-Down Arrow 20">
            <a:extLst>
              <a:ext uri="{FF2B5EF4-FFF2-40B4-BE49-F238E27FC236}">
                <a16:creationId xmlns:a16="http://schemas.microsoft.com/office/drawing/2014/main" id="{D7A50AD4-79D8-28E6-0F6C-D78CE09491E8}"/>
              </a:ext>
            </a:extLst>
          </p:cNvPr>
          <p:cNvSpPr/>
          <p:nvPr/>
        </p:nvSpPr>
        <p:spPr>
          <a:xfrm>
            <a:off x="7275533" y="374345"/>
            <a:ext cx="45719" cy="2456699"/>
          </a:xfrm>
          <a:prstGeom prst="upDownArrow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Up-Down Arrow 21">
            <a:extLst>
              <a:ext uri="{FF2B5EF4-FFF2-40B4-BE49-F238E27FC236}">
                <a16:creationId xmlns:a16="http://schemas.microsoft.com/office/drawing/2014/main" id="{9D78946E-1E3C-AE88-8F7D-50EF3C4FD3F0}"/>
              </a:ext>
            </a:extLst>
          </p:cNvPr>
          <p:cNvSpPr/>
          <p:nvPr/>
        </p:nvSpPr>
        <p:spPr>
          <a:xfrm>
            <a:off x="11238498" y="1661621"/>
            <a:ext cx="45719" cy="1153535"/>
          </a:xfrm>
          <a:prstGeom prst="upDownArrow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8A9A724-7BD8-A562-0851-DCFD6A999A95}"/>
              </a:ext>
            </a:extLst>
          </p:cNvPr>
          <p:cNvSpPr/>
          <p:nvPr/>
        </p:nvSpPr>
        <p:spPr>
          <a:xfrm rot="16200000">
            <a:off x="11006550" y="2075280"/>
            <a:ext cx="74089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FRMADD</a:t>
            </a:r>
            <a:endParaRPr lang="en-US" sz="1200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3E1194D-E5BB-7041-4E76-57AEA4568BB4}"/>
              </a:ext>
            </a:extLst>
          </p:cNvPr>
          <p:cNvCxnSpPr>
            <a:cxnSpLocks/>
          </p:cNvCxnSpPr>
          <p:nvPr/>
        </p:nvCxnSpPr>
        <p:spPr>
          <a:xfrm>
            <a:off x="10961605" y="1625296"/>
            <a:ext cx="57946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Up-Down Arrow 28">
            <a:extLst>
              <a:ext uri="{FF2B5EF4-FFF2-40B4-BE49-F238E27FC236}">
                <a16:creationId xmlns:a16="http://schemas.microsoft.com/office/drawing/2014/main" id="{40842AB0-2B8B-A4DB-6F78-C338C55257E1}"/>
              </a:ext>
            </a:extLst>
          </p:cNvPr>
          <p:cNvSpPr/>
          <p:nvPr/>
        </p:nvSpPr>
        <p:spPr>
          <a:xfrm>
            <a:off x="11196051" y="669269"/>
            <a:ext cx="94724" cy="937641"/>
          </a:xfrm>
          <a:prstGeom prst="upDownArrow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D912F80-405E-468A-4DB4-BC2A79A64406}"/>
              </a:ext>
            </a:extLst>
          </p:cNvPr>
          <p:cNvSpPr/>
          <p:nvPr/>
        </p:nvSpPr>
        <p:spPr>
          <a:xfrm rot="16200000">
            <a:off x="11045986" y="990556"/>
            <a:ext cx="74089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FP_OFF</a:t>
            </a:r>
            <a:endParaRPr lang="en-US" sz="1200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B3A3383-FE79-544B-D433-A29FC6FC08F2}"/>
              </a:ext>
            </a:extLst>
          </p:cNvPr>
          <p:cNvSpPr txBox="1"/>
          <p:nvPr/>
        </p:nvSpPr>
        <p:spPr>
          <a:xfrm>
            <a:off x="9200727" y="25601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0EF06EF-3B45-70F2-876C-E5EEC5CB21DB}"/>
              </a:ext>
            </a:extLst>
          </p:cNvPr>
          <p:cNvSpPr txBox="1"/>
          <p:nvPr/>
        </p:nvSpPr>
        <p:spPr>
          <a:xfrm>
            <a:off x="9173512" y="1021526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12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3B13FF3-A078-E662-0BB3-81E6AED5E4AD}"/>
              </a:ext>
            </a:extLst>
          </p:cNvPr>
          <p:cNvSpPr txBox="1"/>
          <p:nvPr/>
        </p:nvSpPr>
        <p:spPr>
          <a:xfrm>
            <a:off x="9260180" y="33927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D900A9A-6CFA-9E33-7A51-2170F688B48D}"/>
              </a:ext>
            </a:extLst>
          </p:cNvPr>
          <p:cNvSpPr txBox="1"/>
          <p:nvPr/>
        </p:nvSpPr>
        <p:spPr>
          <a:xfrm>
            <a:off x="84940" y="3638379"/>
            <a:ext cx="8289449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char </a:t>
            </a:r>
            <a:r>
              <a:rPr lang="en-US" dirty="0" err="1">
                <a:solidFill>
                  <a:srgbClr val="0070C0"/>
                </a:solidFill>
              </a:rPr>
              <a:t>buf</a:t>
            </a:r>
            <a:r>
              <a:rPr lang="en-US" dirty="0">
                <a:solidFill>
                  <a:srgbClr val="0070C0"/>
                </a:solidFill>
              </a:rPr>
              <a:t>[ ] by usage with ASCII chars we will use </a:t>
            </a:r>
            <a:r>
              <a:rPr lang="en-US" dirty="0" err="1">
                <a:solidFill>
                  <a:srgbClr val="0070C0"/>
                </a:solidFill>
              </a:rPr>
              <a:t>strb</a:t>
            </a:r>
            <a:r>
              <a:rPr lang="en-US" dirty="0">
                <a:solidFill>
                  <a:srgbClr val="0070C0"/>
                </a:solidFill>
              </a:rPr>
              <a:t> (or make it unsigned char)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A57EF14-7625-B6D9-7A49-166E495D62E4}"/>
              </a:ext>
            </a:extLst>
          </p:cNvPr>
          <p:cNvSpPr/>
          <p:nvPr/>
        </p:nvSpPr>
        <p:spPr>
          <a:xfrm>
            <a:off x="9650966" y="1946895"/>
            <a:ext cx="1375959" cy="312087"/>
          </a:xfrm>
          <a:prstGeom prst="rect">
            <a:avLst/>
          </a:prstGeom>
          <a:solidFill>
            <a:schemeClr val="accent5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count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5351AE-62E6-417B-CFE9-FD93CD025907}"/>
              </a:ext>
            </a:extLst>
          </p:cNvPr>
          <p:cNvSpPr/>
          <p:nvPr/>
        </p:nvSpPr>
        <p:spPr>
          <a:xfrm>
            <a:off x="9650967" y="1634808"/>
            <a:ext cx="1375959" cy="312087"/>
          </a:xfrm>
          <a:prstGeom prst="rect">
            <a:avLst/>
          </a:prstGeom>
          <a:solidFill>
            <a:srgbClr val="92D05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8AEA236-4F29-F472-1756-C59608F3925D}"/>
              </a:ext>
            </a:extLst>
          </p:cNvPr>
          <p:cNvGrpSpPr/>
          <p:nvPr/>
        </p:nvGrpSpPr>
        <p:grpSpPr>
          <a:xfrm>
            <a:off x="8500772" y="4123370"/>
            <a:ext cx="3504837" cy="1109882"/>
            <a:chOff x="8471780" y="4938494"/>
            <a:chExt cx="3504837" cy="1109882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69D4F18F-7C94-036C-2F1E-2D8588938E8F}"/>
                </a:ext>
              </a:extLst>
            </p:cNvPr>
            <p:cNvGrpSpPr/>
            <p:nvPr/>
          </p:nvGrpSpPr>
          <p:grpSpPr>
            <a:xfrm>
              <a:off x="8471780" y="5347757"/>
              <a:ext cx="3504837" cy="700619"/>
              <a:chOff x="5307986" y="3767372"/>
              <a:chExt cx="3066095" cy="565846"/>
            </a:xfrm>
          </p:grpSpPr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924AB6AF-76B6-330C-C695-1FD262E31791}"/>
                  </a:ext>
                </a:extLst>
              </p:cNvPr>
              <p:cNvSpPr/>
              <p:nvPr/>
            </p:nvSpPr>
            <p:spPr>
              <a:xfrm>
                <a:off x="6072317" y="3777291"/>
                <a:ext cx="764331" cy="312087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err="1">
                    <a:solidFill>
                      <a:schemeClr val="accent6"/>
                    </a:solidFill>
                  </a:rPr>
                  <a:t>buf</a:t>
                </a:r>
                <a:r>
                  <a:rPr lang="en-US" sz="1600" dirty="0">
                    <a:solidFill>
                      <a:schemeClr val="accent6"/>
                    </a:solidFill>
                  </a:rPr>
                  <a:t>[2]</a:t>
                </a:r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1E660508-1769-0308-5ACA-1865496E9F80}"/>
                  </a:ext>
                </a:extLst>
              </p:cNvPr>
              <p:cNvSpPr/>
              <p:nvPr/>
            </p:nvSpPr>
            <p:spPr>
              <a:xfrm>
                <a:off x="6841356" y="3768246"/>
                <a:ext cx="764331" cy="312087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err="1">
                    <a:solidFill>
                      <a:schemeClr val="accent6"/>
                    </a:solidFill>
                  </a:rPr>
                  <a:t>buf</a:t>
                </a:r>
                <a:r>
                  <a:rPr lang="en-US" sz="1600" dirty="0">
                    <a:solidFill>
                      <a:schemeClr val="accent6"/>
                    </a:solidFill>
                  </a:rPr>
                  <a:t>[1]</a:t>
                </a:r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AB1022BF-D13D-0EFD-12C0-6274E23FE8C4}"/>
                  </a:ext>
                </a:extLst>
              </p:cNvPr>
              <p:cNvSpPr/>
              <p:nvPr/>
            </p:nvSpPr>
            <p:spPr>
              <a:xfrm>
                <a:off x="7609750" y="3767372"/>
                <a:ext cx="764331" cy="312087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err="1">
                    <a:solidFill>
                      <a:schemeClr val="accent6"/>
                    </a:solidFill>
                  </a:rPr>
                  <a:t>buf</a:t>
                </a:r>
                <a:r>
                  <a:rPr lang="en-US" sz="1600" dirty="0">
                    <a:solidFill>
                      <a:schemeClr val="accent6"/>
                    </a:solidFill>
                  </a:rPr>
                  <a:t>[0]</a:t>
                </a:r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4BC08E5B-5984-516B-B6DA-E3C2C3638D6E}"/>
                  </a:ext>
                </a:extLst>
              </p:cNvPr>
              <p:cNvSpPr/>
              <p:nvPr/>
            </p:nvSpPr>
            <p:spPr>
              <a:xfrm>
                <a:off x="5307986" y="3777290"/>
                <a:ext cx="764331" cy="312087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/>
                  <a:t>var pad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0D39F15-C990-4177-2856-F5DCBD0C93AD}"/>
                  </a:ext>
                </a:extLst>
              </p:cNvPr>
              <p:cNvSpPr txBox="1"/>
              <p:nvPr/>
            </p:nvSpPr>
            <p:spPr>
              <a:xfrm>
                <a:off x="7713599" y="4084646"/>
                <a:ext cx="604687" cy="2485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err="1">
                    <a:solidFill>
                      <a:schemeClr val="accent6"/>
                    </a:solidFill>
                  </a:rPr>
                  <a:t>fp</a:t>
                </a:r>
                <a:r>
                  <a:rPr lang="en-US" sz="1400" dirty="0">
                    <a:solidFill>
                      <a:schemeClr val="accent6"/>
                    </a:solidFill>
                  </a:rPr>
                  <a:t> - 24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995CFA5A-2571-06C9-C2CA-B6A1BC6F4404}"/>
                  </a:ext>
                </a:extLst>
              </p:cNvPr>
              <p:cNvSpPr txBox="1"/>
              <p:nvPr/>
            </p:nvSpPr>
            <p:spPr>
              <a:xfrm>
                <a:off x="6939665" y="4066148"/>
                <a:ext cx="604687" cy="2485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err="1">
                    <a:solidFill>
                      <a:schemeClr val="accent6"/>
                    </a:solidFill>
                  </a:rPr>
                  <a:t>fp</a:t>
                </a:r>
                <a:r>
                  <a:rPr lang="en-US" sz="1400" dirty="0">
                    <a:solidFill>
                      <a:schemeClr val="accent6"/>
                    </a:solidFill>
                  </a:rPr>
                  <a:t> - 23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1D858FA1-6967-5FC7-05C6-5EE0BDB5ACDD}"/>
                  </a:ext>
                </a:extLst>
              </p:cNvPr>
              <p:cNvSpPr txBox="1"/>
              <p:nvPr/>
            </p:nvSpPr>
            <p:spPr>
              <a:xfrm>
                <a:off x="6164949" y="4057244"/>
                <a:ext cx="604687" cy="2485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err="1">
                    <a:solidFill>
                      <a:schemeClr val="accent6"/>
                    </a:solidFill>
                  </a:rPr>
                  <a:t>fp</a:t>
                </a:r>
                <a:r>
                  <a:rPr lang="en-US" sz="1400" dirty="0">
                    <a:solidFill>
                      <a:schemeClr val="accent6"/>
                    </a:solidFill>
                  </a:rPr>
                  <a:t> - 22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F24D0933-DC1E-DC21-C704-6E87E46EDEDB}"/>
                  </a:ext>
                </a:extLst>
              </p:cNvPr>
              <p:cNvSpPr txBox="1"/>
              <p:nvPr/>
            </p:nvSpPr>
            <p:spPr>
              <a:xfrm>
                <a:off x="5389842" y="4066148"/>
                <a:ext cx="604687" cy="2485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err="1">
                    <a:solidFill>
                      <a:schemeClr val="accent6"/>
                    </a:solidFill>
                  </a:rPr>
                  <a:t>fp</a:t>
                </a:r>
                <a:r>
                  <a:rPr lang="en-US" sz="1400" dirty="0">
                    <a:solidFill>
                      <a:schemeClr val="accent6"/>
                    </a:solidFill>
                  </a:rPr>
                  <a:t> - 21</a:t>
                </a: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06A9C6A2-E0BF-64D6-42AF-988E36B62FD8}"/>
                </a:ext>
              </a:extLst>
            </p:cNvPr>
            <p:cNvGrpSpPr/>
            <p:nvPr/>
          </p:nvGrpSpPr>
          <p:grpSpPr>
            <a:xfrm>
              <a:off x="9166295" y="4938494"/>
              <a:ext cx="2240445" cy="338554"/>
              <a:chOff x="3651225" y="-1681639"/>
              <a:chExt cx="2240445" cy="338554"/>
            </a:xfrm>
          </p:grpSpPr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7C2CF6B-CE76-FA1D-6336-2AED4005DE40}"/>
                  </a:ext>
                </a:extLst>
              </p:cNvPr>
              <p:cNvSpPr txBox="1"/>
              <p:nvPr/>
            </p:nvSpPr>
            <p:spPr>
              <a:xfrm>
                <a:off x="3986981" y="-1681639"/>
                <a:ext cx="1904689" cy="338554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solidFill>
                      <a:schemeClr val="accent1"/>
                    </a:solidFill>
                  </a:rPr>
                  <a:t>increasing address</a:t>
                </a:r>
              </a:p>
            </p:txBody>
          </p:sp>
          <p:sp>
            <p:nvSpPr>
              <p:cNvPr id="8" name="Left Arrow 7">
                <a:extLst>
                  <a:ext uri="{FF2B5EF4-FFF2-40B4-BE49-F238E27FC236}">
                    <a16:creationId xmlns:a16="http://schemas.microsoft.com/office/drawing/2014/main" id="{4C668D51-4287-1B38-1DB9-38C9530E0B0E}"/>
                  </a:ext>
                </a:extLst>
              </p:cNvPr>
              <p:cNvSpPr/>
              <p:nvPr/>
            </p:nvSpPr>
            <p:spPr>
              <a:xfrm>
                <a:off x="3651225" y="-1575535"/>
                <a:ext cx="392906" cy="157124"/>
              </a:xfrm>
              <a:prstGeom prst="left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15581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allAtOnce" animBg="1"/>
      <p:bldP spid="28" grpId="0"/>
      <p:bldP spid="12" grpId="0" animBg="1"/>
    </p:bld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973EF-9756-A145-B060-E203E5E580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60" y="88992"/>
            <a:ext cx="7331243" cy="261908"/>
          </a:xfrm>
        </p:spPr>
        <p:txBody>
          <a:bodyPr/>
          <a:lstStyle/>
          <a:p>
            <a:r>
              <a:rPr lang="en-US" sz="2000" dirty="0"/>
              <a:t>Best Practice: Assembler Generated FP Distance Table</a:t>
            </a:r>
          </a:p>
        </p:txBody>
      </p:sp>
      <p:sp>
        <p:nvSpPr>
          <p:cNvPr id="36" name="Content Placeholder 35">
            <a:extLst>
              <a:ext uri="{FF2B5EF4-FFF2-40B4-BE49-F238E27FC236}">
                <a16:creationId xmlns:a16="http://schemas.microsoft.com/office/drawing/2014/main" id="{5FE914E9-E25C-7042-76C9-66FEC0580985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62920" y="4104248"/>
            <a:ext cx="11364858" cy="2536712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600" dirty="0"/>
              <a:t>For each </a:t>
            </a:r>
            <a:r>
              <a:rPr lang="en-US" sz="1600" dirty="0">
                <a:solidFill>
                  <a:srgbClr val="0070C0"/>
                </a:solidFill>
              </a:rPr>
              <a:t>stack variable</a:t>
            </a:r>
            <a:r>
              <a:rPr lang="en-US" sz="1600" dirty="0"/>
              <a:t> </a:t>
            </a:r>
            <a:r>
              <a:rPr lang="en-US" sz="1600" dirty="0">
                <a:solidFill>
                  <a:srgbClr val="7030A0"/>
                </a:solidFill>
              </a:rPr>
              <a:t>create a .</a:t>
            </a:r>
            <a:r>
              <a:rPr lang="en-US" sz="1600" dirty="0" err="1">
                <a:solidFill>
                  <a:srgbClr val="7030A0"/>
                </a:solidFill>
              </a:rPr>
              <a:t>equ</a:t>
            </a:r>
            <a:r>
              <a:rPr lang="en-US" sz="1600" dirty="0">
                <a:solidFill>
                  <a:srgbClr val="7030A0"/>
                </a:solidFill>
              </a:rPr>
              <a:t> symbol </a:t>
            </a:r>
            <a:r>
              <a:rPr lang="en-US" sz="1600" dirty="0"/>
              <a:t>whose </a:t>
            </a:r>
            <a:r>
              <a:rPr lang="en-US" sz="1600" dirty="0">
                <a:solidFill>
                  <a:srgbClr val="2C895B"/>
                </a:solidFill>
              </a:rPr>
              <a:t>value is the distance in bytes from the FP </a:t>
            </a:r>
            <a:r>
              <a:rPr lang="en-US" sz="1600" dirty="0"/>
              <a:t>after the </a:t>
            </a:r>
            <a:r>
              <a:rPr lang="en-US" sz="1600" dirty="0">
                <a:solidFill>
                  <a:schemeClr val="accent5"/>
                </a:solidFill>
              </a:rPr>
              <a:t>prologue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600" dirty="0"/>
              <a:t>After the last variable add a name PAD for the size of the frame padding (if any). if no padding, PAD will be set to the same value as the variable above it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600" dirty="0"/>
              <a:t>The </a:t>
            </a:r>
            <a:r>
              <a:rPr lang="en-US" sz="1600" dirty="0">
                <a:solidFill>
                  <a:srgbClr val="2C895B"/>
                </a:solidFill>
              </a:rPr>
              <a:t>value of the symbol </a:t>
            </a:r>
            <a:r>
              <a:rPr lang="en-US" sz="1600" dirty="0"/>
              <a:t>is an </a:t>
            </a:r>
            <a:r>
              <a:rPr lang="en-US" sz="1600" dirty="0">
                <a:solidFill>
                  <a:schemeClr val="accent1"/>
                </a:solidFill>
              </a:rPr>
              <a:t>expression that calculates the distance from the FP </a:t>
            </a:r>
            <a:r>
              <a:rPr lang="en-US" sz="1600" dirty="0"/>
              <a:t>based on the distance of the variable above it on the stack. The first variable will use SP_OFF as the starting distance</a:t>
            </a:r>
          </a:p>
          <a:p>
            <a:pPr marL="342900" lvl="1" indent="0">
              <a:buNone/>
            </a:pPr>
            <a:r>
              <a:rPr lang="en-US" sz="1600" b="1" dirty="0">
                <a:solidFill>
                  <a:srgbClr val="0070C0"/>
                </a:solidFill>
              </a:rPr>
              <a:t>.</a:t>
            </a:r>
            <a:r>
              <a:rPr lang="en-US" sz="1600" b="1" dirty="0" err="1">
                <a:solidFill>
                  <a:srgbClr val="0070C0"/>
                </a:solidFill>
              </a:rPr>
              <a:t>equ</a:t>
            </a:r>
            <a:r>
              <a:rPr lang="en-US" sz="1600" b="1" dirty="0">
                <a:solidFill>
                  <a:srgbClr val="0070C0"/>
                </a:solidFill>
              </a:rPr>
              <a:t> VAR</a:t>
            </a:r>
            <a:r>
              <a:rPr lang="en-US" sz="1600" dirty="0">
                <a:solidFill>
                  <a:srgbClr val="0070C0"/>
                </a:solidFill>
              </a:rPr>
              <a:t>, </a:t>
            </a:r>
            <a:r>
              <a:rPr lang="en-US" sz="1600" dirty="0" err="1"/>
              <a:t>size_of</a:t>
            </a:r>
            <a:r>
              <a:rPr lang="en-US" sz="1600" dirty="0"/>
              <a:t> var + </a:t>
            </a:r>
            <a:r>
              <a:rPr lang="en-US" sz="1600" dirty="0" err="1"/>
              <a:t>variable_padding</a:t>
            </a:r>
            <a:r>
              <a:rPr lang="en-US" sz="1600" dirty="0"/>
              <a:t> + </a:t>
            </a:r>
            <a:r>
              <a:rPr lang="en-US" sz="1600" dirty="0" err="1"/>
              <a:t>previous_var_symbol</a:t>
            </a:r>
            <a:r>
              <a:rPr lang="en-US" sz="1600" dirty="0"/>
              <a:t>       </a:t>
            </a:r>
            <a:r>
              <a:rPr lang="en-US" sz="1600" i="1" dirty="0">
                <a:solidFill>
                  <a:srgbClr val="2C895B"/>
                </a:solidFill>
              </a:rPr>
              <a:t>// </a:t>
            </a:r>
            <a:r>
              <a:rPr lang="en-US" sz="1600" i="1" dirty="0" err="1">
                <a:solidFill>
                  <a:srgbClr val="2C895B"/>
                </a:solidFill>
              </a:rPr>
              <a:t>previous_var_symbol</a:t>
            </a:r>
            <a:r>
              <a:rPr lang="en-US" sz="1600" i="1" dirty="0">
                <a:solidFill>
                  <a:srgbClr val="2C895B"/>
                </a:solidFill>
              </a:rPr>
              <a:t> distance of the var above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600" dirty="0"/>
              <a:t>Calculate the size of the local variable area that needs to be added to the </a:t>
            </a:r>
            <a:r>
              <a:rPr lang="en-US" sz="1600" dirty="0" err="1"/>
              <a:t>sp</a:t>
            </a:r>
            <a:r>
              <a:rPr lang="en-US" sz="1600" dirty="0"/>
              <a:t> in bytes</a:t>
            </a:r>
          </a:p>
          <a:p>
            <a:pPr marL="342900" lvl="1" indent="0">
              <a:buNone/>
            </a:pPr>
            <a:r>
              <a:rPr lang="en-US" sz="1600" dirty="0"/>
              <a:t> </a:t>
            </a:r>
            <a:r>
              <a:rPr lang="en-US" sz="1600" b="1" dirty="0">
                <a:solidFill>
                  <a:srgbClr val="0070C0"/>
                </a:solidFill>
              </a:rPr>
              <a:t>FRMADD</a:t>
            </a:r>
            <a:r>
              <a:rPr lang="en-US" sz="1600" dirty="0"/>
              <a:t> = </a:t>
            </a:r>
            <a:r>
              <a:rPr lang="en-US" sz="1600" dirty="0">
                <a:solidFill>
                  <a:schemeClr val="accent1"/>
                </a:solidFill>
              </a:rPr>
              <a:t>distance PAD </a:t>
            </a:r>
            <a:r>
              <a:rPr lang="en-US" sz="1600" dirty="0">
                <a:solidFill>
                  <a:srgbClr val="FF0000"/>
                </a:solidFill>
              </a:rPr>
              <a:t>minus</a:t>
            </a:r>
            <a:r>
              <a:rPr lang="en-US" sz="1600" dirty="0"/>
              <a:t> </a:t>
            </a:r>
            <a:r>
              <a:rPr lang="en-US" sz="1600" dirty="0">
                <a:solidFill>
                  <a:srgbClr val="7030A0"/>
                </a:solidFill>
              </a:rPr>
              <a:t>distance of the SP to the FP (FP_OFF) </a:t>
            </a:r>
            <a:r>
              <a:rPr lang="en-US" sz="1600" dirty="0"/>
              <a:t>after the prologue push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74D8B7C-D015-0989-20F2-94063E5B31F2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C340CC6-5FEF-145D-F8D8-DA28408D854A}"/>
              </a:ext>
            </a:extLst>
          </p:cNvPr>
          <p:cNvGrpSpPr/>
          <p:nvPr/>
        </p:nvGrpSpPr>
        <p:grpSpPr>
          <a:xfrm>
            <a:off x="664068" y="759976"/>
            <a:ext cx="5376889" cy="3098904"/>
            <a:chOff x="6096000" y="596848"/>
            <a:chExt cx="5376889" cy="3098904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79869D10-0E43-FE47-DCE0-830BEE31CCBE}"/>
                </a:ext>
              </a:extLst>
            </p:cNvPr>
            <p:cNvSpPr/>
            <p:nvPr/>
          </p:nvSpPr>
          <p:spPr>
            <a:xfrm>
              <a:off x="9056200" y="596848"/>
              <a:ext cx="1375959" cy="312087"/>
            </a:xfrm>
            <a:prstGeom prst="rect">
              <a:avLst/>
            </a:prstGeom>
            <a:solidFill>
              <a:srgbClr val="F37440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8BB739ED-7FC7-8956-4079-8DFF5EB2048B}"/>
                </a:ext>
              </a:extLst>
            </p:cNvPr>
            <p:cNvSpPr/>
            <p:nvPr/>
          </p:nvSpPr>
          <p:spPr>
            <a:xfrm>
              <a:off x="9056200" y="904847"/>
              <a:ext cx="1375959" cy="312087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lr</a:t>
              </a:r>
              <a:r>
                <a:rPr lang="en-US" dirty="0"/>
                <a:t> to caller</a:t>
              </a: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E55BBDFA-E582-BD25-C266-4BFB7C61EA31}"/>
                </a:ext>
              </a:extLst>
            </p:cNvPr>
            <p:cNvSpPr/>
            <p:nvPr/>
          </p:nvSpPr>
          <p:spPr>
            <a:xfrm>
              <a:off x="9056200" y="1233144"/>
              <a:ext cx="1375959" cy="312087"/>
            </a:xfrm>
            <a:prstGeom prst="rect">
              <a:avLst/>
            </a:prstGeom>
            <a:solidFill>
              <a:srgbClr val="0070C0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callers </a:t>
              </a:r>
              <a:r>
                <a:rPr lang="en-US" dirty="0" err="1"/>
                <a:t>fp</a:t>
              </a:r>
              <a:endParaRPr lang="en-US" dirty="0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2D64C7CC-62EF-2C65-412B-5021C314D76D}"/>
                </a:ext>
              </a:extLst>
            </p:cNvPr>
            <p:cNvSpPr/>
            <p:nvPr/>
          </p:nvSpPr>
          <p:spPr>
            <a:xfrm>
              <a:off x="9056200" y="1548116"/>
              <a:ext cx="1375959" cy="312087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saved r5</a:t>
              </a: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BF166826-01FA-0130-44E2-3FDB707B2133}"/>
                </a:ext>
              </a:extLst>
            </p:cNvPr>
            <p:cNvSpPr/>
            <p:nvPr/>
          </p:nvSpPr>
          <p:spPr>
            <a:xfrm>
              <a:off x="9056200" y="1853754"/>
              <a:ext cx="1375959" cy="312087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saved r4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A80240C1-9053-2D2F-7B8A-517B77A02024}"/>
                </a:ext>
              </a:extLst>
            </p:cNvPr>
            <p:cNvSpPr txBox="1"/>
            <p:nvPr/>
          </p:nvSpPr>
          <p:spPr>
            <a:xfrm>
              <a:off x="11044567" y="989631"/>
              <a:ext cx="428322" cy="33855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0"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fp</a:t>
              </a:r>
              <a:endParaRPr lang="en-US" sz="1600" dirty="0"/>
            </a:p>
          </p:txBody>
        </p:sp>
        <p:sp>
          <p:nvSpPr>
            <p:cNvPr id="76" name="Left Arrow 75">
              <a:extLst>
                <a:ext uri="{FF2B5EF4-FFF2-40B4-BE49-F238E27FC236}">
                  <a16:creationId xmlns:a16="http://schemas.microsoft.com/office/drawing/2014/main" id="{152109DA-C7AD-ABC5-FA3F-55E2FF3E0FE2}"/>
                </a:ext>
              </a:extLst>
            </p:cNvPr>
            <p:cNvSpPr/>
            <p:nvPr/>
          </p:nvSpPr>
          <p:spPr>
            <a:xfrm>
              <a:off x="10432010" y="1087302"/>
              <a:ext cx="579469" cy="127267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Left Arrow 82">
              <a:extLst>
                <a:ext uri="{FF2B5EF4-FFF2-40B4-BE49-F238E27FC236}">
                  <a16:creationId xmlns:a16="http://schemas.microsoft.com/office/drawing/2014/main" id="{7932B755-2320-50E9-EB6F-6BF6060F7BFD}"/>
                </a:ext>
              </a:extLst>
            </p:cNvPr>
            <p:cNvSpPr/>
            <p:nvPr/>
          </p:nvSpPr>
          <p:spPr>
            <a:xfrm>
              <a:off x="10392859" y="3371589"/>
              <a:ext cx="471268" cy="129632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330337EB-7899-81E1-F912-8ED7F288EBE6}"/>
                </a:ext>
              </a:extLst>
            </p:cNvPr>
            <p:cNvSpPr txBox="1"/>
            <p:nvPr/>
          </p:nvSpPr>
          <p:spPr>
            <a:xfrm>
              <a:off x="10912167" y="3357198"/>
              <a:ext cx="428322" cy="33855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0"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sp</a:t>
              </a:r>
              <a:r>
                <a:rPr lang="en-US" sz="1600" dirty="0"/>
                <a:t> </a:t>
              </a:r>
            </a:p>
          </p:txBody>
        </p: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6E2D2E0F-2847-FBE7-05C1-9242579C75DE}"/>
                </a:ext>
              </a:extLst>
            </p:cNvPr>
            <p:cNvCxnSpPr>
              <a:cxnSpLocks/>
            </p:cNvCxnSpPr>
            <p:nvPr/>
          </p:nvCxnSpPr>
          <p:spPr>
            <a:xfrm>
              <a:off x="7161239" y="1208168"/>
              <a:ext cx="1958919" cy="8766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FD3108AC-C699-64DE-3FBC-67FF6386C11C}"/>
                </a:ext>
              </a:extLst>
            </p:cNvPr>
            <p:cNvCxnSpPr>
              <a:cxnSpLocks/>
            </p:cNvCxnSpPr>
            <p:nvPr/>
          </p:nvCxnSpPr>
          <p:spPr>
            <a:xfrm>
              <a:off x="7650076" y="2785357"/>
              <a:ext cx="1370367" cy="11685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2C66F6E1-CF97-3D1D-40E7-C48B42F387DD}"/>
                </a:ext>
              </a:extLst>
            </p:cNvPr>
            <p:cNvCxnSpPr>
              <a:cxnSpLocks/>
            </p:cNvCxnSpPr>
            <p:nvPr/>
          </p:nvCxnSpPr>
          <p:spPr>
            <a:xfrm>
              <a:off x="8052505" y="2481751"/>
              <a:ext cx="1002395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Up-Down Arrow 91">
              <a:extLst>
                <a:ext uri="{FF2B5EF4-FFF2-40B4-BE49-F238E27FC236}">
                  <a16:creationId xmlns:a16="http://schemas.microsoft.com/office/drawing/2014/main" id="{1B39C7FB-68CE-A388-9A45-332E544097A6}"/>
                </a:ext>
              </a:extLst>
            </p:cNvPr>
            <p:cNvSpPr/>
            <p:nvPr/>
          </p:nvSpPr>
          <p:spPr>
            <a:xfrm>
              <a:off x="8387276" y="1233144"/>
              <a:ext cx="109012" cy="1220612"/>
            </a:xfrm>
            <a:prstGeom prst="upDownArrow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8CA030F4-DB8B-2D6E-21D9-41B5DF36256F}"/>
                </a:ext>
              </a:extLst>
            </p:cNvPr>
            <p:cNvSpPr txBox="1"/>
            <p:nvPr/>
          </p:nvSpPr>
          <p:spPr>
            <a:xfrm>
              <a:off x="8651460" y="2119666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4</a:t>
              </a: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37CAA66A-331F-70D5-64CE-0D91EA9B886F}"/>
                </a:ext>
              </a:extLst>
            </p:cNvPr>
            <p:cNvSpPr txBox="1"/>
            <p:nvPr/>
          </p:nvSpPr>
          <p:spPr>
            <a:xfrm>
              <a:off x="8622956" y="2492473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4</a:t>
              </a: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B3C8EE5D-B196-38FA-F800-86F3C59254D2}"/>
                </a:ext>
              </a:extLst>
            </p:cNvPr>
            <p:cNvSpPr/>
            <p:nvPr/>
          </p:nvSpPr>
          <p:spPr>
            <a:xfrm rot="16200000">
              <a:off x="7738232" y="1738048"/>
              <a:ext cx="899776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b="1" dirty="0" err="1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fp</a:t>
              </a:r>
              <a:r>
                <a:rPr lang="en-US" sz="1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- 16</a:t>
              </a:r>
              <a:endParaRPr lang="en-US" sz="1400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04" name="Up-Down Arrow 103">
              <a:extLst>
                <a:ext uri="{FF2B5EF4-FFF2-40B4-BE49-F238E27FC236}">
                  <a16:creationId xmlns:a16="http://schemas.microsoft.com/office/drawing/2014/main" id="{AE65B1AC-FAD1-4AC7-829B-D074F7E49EA6}"/>
                </a:ext>
              </a:extLst>
            </p:cNvPr>
            <p:cNvSpPr/>
            <p:nvPr/>
          </p:nvSpPr>
          <p:spPr>
            <a:xfrm>
              <a:off x="7801339" y="1208168"/>
              <a:ext cx="125638" cy="1538601"/>
            </a:xfrm>
            <a:prstGeom prst="upDownArrow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37959A14-F0CA-CFED-35E9-6198C0D25A2C}"/>
                </a:ext>
              </a:extLst>
            </p:cNvPr>
            <p:cNvSpPr/>
            <p:nvPr/>
          </p:nvSpPr>
          <p:spPr>
            <a:xfrm rot="16200000">
              <a:off x="7200188" y="1722594"/>
              <a:ext cx="899776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b="1" dirty="0" err="1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fp</a:t>
              </a:r>
              <a:r>
                <a:rPr lang="en-US" sz="1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- 20</a:t>
              </a:r>
              <a:endParaRPr lang="en-US" sz="1400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B6429D42-352F-C975-4F3E-2E6BBBE1E8A2}"/>
                </a:ext>
              </a:extLst>
            </p:cNvPr>
            <p:cNvCxnSpPr>
              <a:cxnSpLocks/>
            </p:cNvCxnSpPr>
            <p:nvPr/>
          </p:nvCxnSpPr>
          <p:spPr>
            <a:xfrm>
              <a:off x="8553702" y="2176638"/>
              <a:ext cx="579469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DEA221E8-67C5-314A-6C3B-26203F63068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77533" y="900169"/>
              <a:ext cx="2727590" cy="12458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" name="Up-Down Arrow 111">
              <a:extLst>
                <a:ext uri="{FF2B5EF4-FFF2-40B4-BE49-F238E27FC236}">
                  <a16:creationId xmlns:a16="http://schemas.microsoft.com/office/drawing/2014/main" id="{C4EF43BA-7A78-F6D4-71A7-12B3A200740A}"/>
                </a:ext>
              </a:extLst>
            </p:cNvPr>
            <p:cNvSpPr/>
            <p:nvPr/>
          </p:nvSpPr>
          <p:spPr>
            <a:xfrm>
              <a:off x="7305121" y="1211860"/>
              <a:ext cx="117715" cy="1904241"/>
            </a:xfrm>
            <a:prstGeom prst="upDownArrow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6EFDE06A-B238-7AB9-E902-B2DA67D01E36}"/>
                </a:ext>
              </a:extLst>
            </p:cNvPr>
            <p:cNvSpPr/>
            <p:nvPr/>
          </p:nvSpPr>
          <p:spPr>
            <a:xfrm rot="16200000">
              <a:off x="5516895" y="1873262"/>
              <a:ext cx="1896874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Total frame size</a:t>
              </a:r>
            </a:p>
            <a:p>
              <a:pPr algn="ctr"/>
              <a:r>
                <a:rPr lang="en-US" sz="1400" b="1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32 bytes</a:t>
              </a:r>
            </a:p>
            <a:p>
              <a:pPr algn="ctr"/>
              <a:r>
                <a:rPr lang="en-US" sz="1400" b="1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8-byte aligned</a:t>
              </a: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E65E3B5-441C-76FD-57C3-812E88ED9B00}"/>
                </a:ext>
              </a:extLst>
            </p:cNvPr>
            <p:cNvSpPr/>
            <p:nvPr/>
          </p:nvSpPr>
          <p:spPr>
            <a:xfrm>
              <a:off x="9458788" y="2804014"/>
              <a:ext cx="979185" cy="312087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accent6"/>
                  </a:solidFill>
                </a:rPr>
                <a:t>buf</a:t>
              </a:r>
              <a:endParaRPr lang="en-US" dirty="0">
                <a:solidFill>
                  <a:schemeClr val="accent6"/>
                </a:solidFill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C14F233-E9FD-342C-3F24-0C49A8AA6EC8}"/>
                </a:ext>
              </a:extLst>
            </p:cNvPr>
            <p:cNvSpPr/>
            <p:nvPr/>
          </p:nvSpPr>
          <p:spPr>
            <a:xfrm>
              <a:off x="9062014" y="2810648"/>
              <a:ext cx="422783" cy="312087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pad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7E1D49A-6361-B322-266C-69D94EBEF4F3}"/>
                </a:ext>
              </a:extLst>
            </p:cNvPr>
            <p:cNvSpPr/>
            <p:nvPr/>
          </p:nvSpPr>
          <p:spPr>
            <a:xfrm>
              <a:off x="9062013" y="3116913"/>
              <a:ext cx="1375959" cy="312087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frame pad</a:t>
              </a: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734E9DE3-D548-9196-977E-4FF6EA73BA22}"/>
                </a:ext>
              </a:extLst>
            </p:cNvPr>
            <p:cNvCxnSpPr>
              <a:cxnSpLocks/>
            </p:cNvCxnSpPr>
            <p:nvPr/>
          </p:nvCxnSpPr>
          <p:spPr>
            <a:xfrm>
              <a:off x="7161239" y="3122735"/>
              <a:ext cx="1893661" cy="14503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7F7E0A2-5C34-06E8-2DC5-44BA738E517F}"/>
                </a:ext>
              </a:extLst>
            </p:cNvPr>
            <p:cNvSpPr txBox="1"/>
            <p:nvPr/>
          </p:nvSpPr>
          <p:spPr>
            <a:xfrm>
              <a:off x="8315318" y="2738086"/>
              <a:ext cx="8178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 + 3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9223581-2709-D1E8-2068-4F97D9911DE3}"/>
                </a:ext>
              </a:extLst>
            </p:cNvPr>
            <p:cNvSpPr/>
            <p:nvPr/>
          </p:nvSpPr>
          <p:spPr>
            <a:xfrm rot="16200000">
              <a:off x="6693531" y="1706583"/>
              <a:ext cx="899776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b="1" dirty="0" err="1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fp</a:t>
              </a:r>
              <a:r>
                <a:rPr lang="en-US" sz="1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- 24</a:t>
              </a:r>
              <a:endParaRPr lang="en-US" sz="1400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467C8D6-5085-1138-C990-86107285AABC}"/>
                </a:ext>
              </a:extLst>
            </p:cNvPr>
            <p:cNvCxnSpPr>
              <a:cxnSpLocks/>
            </p:cNvCxnSpPr>
            <p:nvPr/>
          </p:nvCxnSpPr>
          <p:spPr>
            <a:xfrm>
              <a:off x="6249347" y="3427042"/>
              <a:ext cx="2812665" cy="778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Up-Down Arrow 20">
              <a:extLst>
                <a:ext uri="{FF2B5EF4-FFF2-40B4-BE49-F238E27FC236}">
                  <a16:creationId xmlns:a16="http://schemas.microsoft.com/office/drawing/2014/main" id="{D7A50AD4-79D8-28E6-0F6C-D78CE09491E8}"/>
                </a:ext>
              </a:extLst>
            </p:cNvPr>
            <p:cNvSpPr/>
            <p:nvPr/>
          </p:nvSpPr>
          <p:spPr>
            <a:xfrm>
              <a:off x="6831761" y="935630"/>
              <a:ext cx="45719" cy="2456699"/>
            </a:xfrm>
            <a:prstGeom prst="upDownArrow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Up-Down Arrow 21">
              <a:extLst>
                <a:ext uri="{FF2B5EF4-FFF2-40B4-BE49-F238E27FC236}">
                  <a16:creationId xmlns:a16="http://schemas.microsoft.com/office/drawing/2014/main" id="{9D78946E-1E3C-AE88-8F7D-50EF3C4FD3F0}"/>
                </a:ext>
              </a:extLst>
            </p:cNvPr>
            <p:cNvSpPr/>
            <p:nvPr/>
          </p:nvSpPr>
          <p:spPr>
            <a:xfrm>
              <a:off x="10651209" y="2202166"/>
              <a:ext cx="45719" cy="1153535"/>
            </a:xfrm>
            <a:prstGeom prst="upDownArrow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A8A9A724-7BD8-A562-0851-DCFD6A999A95}"/>
                </a:ext>
              </a:extLst>
            </p:cNvPr>
            <p:cNvSpPr/>
            <p:nvPr/>
          </p:nvSpPr>
          <p:spPr>
            <a:xfrm rot="16200000">
              <a:off x="10419261" y="2615825"/>
              <a:ext cx="740898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FRMADD</a:t>
              </a:r>
              <a:endParaRPr lang="en-US" sz="1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43E1194D-E5BB-7041-4E76-57AEA4568BB4}"/>
                </a:ext>
              </a:extLst>
            </p:cNvPr>
            <p:cNvCxnSpPr>
              <a:cxnSpLocks/>
            </p:cNvCxnSpPr>
            <p:nvPr/>
          </p:nvCxnSpPr>
          <p:spPr>
            <a:xfrm>
              <a:off x="10374316" y="2165841"/>
              <a:ext cx="579469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Up-Down Arrow 28">
              <a:extLst>
                <a:ext uri="{FF2B5EF4-FFF2-40B4-BE49-F238E27FC236}">
                  <a16:creationId xmlns:a16="http://schemas.microsoft.com/office/drawing/2014/main" id="{40842AB0-2B8B-A4DB-6F78-C338C55257E1}"/>
                </a:ext>
              </a:extLst>
            </p:cNvPr>
            <p:cNvSpPr/>
            <p:nvPr/>
          </p:nvSpPr>
          <p:spPr>
            <a:xfrm>
              <a:off x="10608762" y="1209814"/>
              <a:ext cx="94724" cy="937641"/>
            </a:xfrm>
            <a:prstGeom prst="upDownArrow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0D912F80-405E-468A-4DB4-BC2A79A64406}"/>
                </a:ext>
              </a:extLst>
            </p:cNvPr>
            <p:cNvSpPr/>
            <p:nvPr/>
          </p:nvSpPr>
          <p:spPr>
            <a:xfrm rot="16200000">
              <a:off x="10458697" y="1531101"/>
              <a:ext cx="740898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FP_OFF</a:t>
              </a:r>
              <a:endParaRPr lang="en-US" sz="1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C9DA014-FF84-5EEE-1A81-01B35BCAC608}"/>
                </a:ext>
              </a:extLst>
            </p:cNvPr>
            <p:cNvSpPr txBox="1"/>
            <p:nvPr/>
          </p:nvSpPr>
          <p:spPr>
            <a:xfrm>
              <a:off x="8594912" y="3105627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4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84EFC70-1E8B-C744-4310-89F0271B169E}"/>
                </a:ext>
              </a:extLst>
            </p:cNvPr>
            <p:cNvSpPr txBox="1"/>
            <p:nvPr/>
          </p:nvSpPr>
          <p:spPr>
            <a:xfrm>
              <a:off x="8586223" y="1562071"/>
              <a:ext cx="437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12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B01F9CE-F14C-1E7E-E766-D5EFCB13C4CD}"/>
                </a:ext>
              </a:extLst>
            </p:cNvPr>
            <p:cNvSpPr txBox="1"/>
            <p:nvPr/>
          </p:nvSpPr>
          <p:spPr>
            <a:xfrm>
              <a:off x="8672891" y="879822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4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E8D71C34-81F7-B5D9-4C5D-CFA5C86DC67D}"/>
                </a:ext>
              </a:extLst>
            </p:cNvPr>
            <p:cNvSpPr/>
            <p:nvPr/>
          </p:nvSpPr>
          <p:spPr>
            <a:xfrm>
              <a:off x="9066184" y="2477864"/>
              <a:ext cx="1375959" cy="312087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count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5BC48387-EDEA-7532-FCD5-B5C19297520B}"/>
                </a:ext>
              </a:extLst>
            </p:cNvPr>
            <p:cNvSpPr/>
            <p:nvPr/>
          </p:nvSpPr>
          <p:spPr>
            <a:xfrm>
              <a:off x="9066185" y="2165777"/>
              <a:ext cx="1375959" cy="312087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52AF966A-7DE0-5DFF-4DE0-EDF8E5E06D97}"/>
              </a:ext>
            </a:extLst>
          </p:cNvPr>
          <p:cNvGrpSpPr/>
          <p:nvPr/>
        </p:nvGrpSpPr>
        <p:grpSpPr>
          <a:xfrm>
            <a:off x="7464458" y="68768"/>
            <a:ext cx="4685706" cy="3890567"/>
            <a:chOff x="607813" y="320908"/>
            <a:chExt cx="4685706" cy="3890567"/>
          </a:xfrm>
        </p:grpSpPr>
        <p:sp>
          <p:nvSpPr>
            <p:cNvPr id="93" name="Rounded Rectangle 92">
              <a:extLst>
                <a:ext uri="{FF2B5EF4-FFF2-40B4-BE49-F238E27FC236}">
                  <a16:creationId xmlns:a16="http://schemas.microsoft.com/office/drawing/2014/main" id="{007A5243-E1D8-AAF1-0B08-87689AB4FE80}"/>
                </a:ext>
              </a:extLst>
            </p:cNvPr>
            <p:cNvSpPr/>
            <p:nvPr/>
          </p:nvSpPr>
          <p:spPr bwMode="auto">
            <a:xfrm>
              <a:off x="607813" y="696036"/>
              <a:ext cx="4342524" cy="3515439"/>
            </a:xfrm>
            <a:prstGeom prst="roundRect">
              <a:avLst>
                <a:gd name="adj" fmla="val 5733"/>
              </a:avLst>
            </a:prstGeom>
            <a:solidFill>
              <a:schemeClr val="bg1">
                <a:lumMod val="95000"/>
              </a:schemeClr>
            </a:solidFill>
            <a:ln w="25400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.type   main, %function</a:t>
              </a:r>
            </a:p>
            <a:p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.global main</a:t>
              </a:r>
            </a:p>
            <a:p>
              <a:endPara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dirty="0" err="1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equ</a:t>
              </a:r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    FP_OFF,    12</a:t>
              </a:r>
            </a:p>
            <a:p>
              <a:endPara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endPara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dirty="0" err="1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equ</a:t>
              </a:r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C,         4 + FP_OFF</a:t>
              </a:r>
            </a:p>
            <a:p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dirty="0" err="1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equ</a:t>
              </a:r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COUNT,     4 + C</a:t>
              </a:r>
            </a:p>
            <a:p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dirty="0" err="1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equ</a:t>
              </a:r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BUF,       4 + COUNT</a:t>
              </a:r>
            </a:p>
            <a:p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dirty="0" err="1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equ</a:t>
              </a:r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PAD,       4 + BUF</a:t>
              </a:r>
            </a:p>
            <a:p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dirty="0" err="1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equ</a:t>
              </a:r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    FRMADD,    PAD – FP_OFF</a:t>
              </a:r>
            </a:p>
            <a:p>
              <a:r>
                <a:rPr lang="en-US" i="1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// FRMADD =  28 - 12 = 16  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72204EF-4208-C507-74A9-6DD5FF6BA83A}"/>
                </a:ext>
              </a:extLst>
            </p:cNvPr>
            <p:cNvSpPr txBox="1"/>
            <p:nvPr/>
          </p:nvSpPr>
          <p:spPr>
            <a:xfrm>
              <a:off x="1181072" y="1962561"/>
              <a:ext cx="2104283" cy="33855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FF0000"/>
                  </a:solidFill>
                </a:rPr>
                <a:t>variable size in bytes</a:t>
              </a:r>
            </a:p>
          </p:txBody>
        </p:sp>
        <p:sp>
          <p:nvSpPr>
            <p:cNvPr id="38" name="Down Arrow 37">
              <a:extLst>
                <a:ext uri="{FF2B5EF4-FFF2-40B4-BE49-F238E27FC236}">
                  <a16:creationId xmlns:a16="http://schemas.microsoft.com/office/drawing/2014/main" id="{75F4C151-9C0C-8E95-86E3-7173CA55468E}"/>
                </a:ext>
              </a:extLst>
            </p:cNvPr>
            <p:cNvSpPr/>
            <p:nvPr/>
          </p:nvSpPr>
          <p:spPr>
            <a:xfrm>
              <a:off x="3137699" y="2305348"/>
              <a:ext cx="130804" cy="187284"/>
            </a:xfrm>
            <a:prstGeom prst="down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4837A88-1FB0-762B-BE05-6991AF9B1D7C}"/>
                </a:ext>
              </a:extLst>
            </p:cNvPr>
            <p:cNvSpPr txBox="1"/>
            <p:nvPr/>
          </p:nvSpPr>
          <p:spPr>
            <a:xfrm>
              <a:off x="3825550" y="1472816"/>
              <a:ext cx="1132600" cy="83099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FF0000"/>
                  </a:solidFill>
                </a:rPr>
                <a:t>Prior allocation distance</a:t>
              </a:r>
            </a:p>
          </p:txBody>
        </p:sp>
        <p:sp>
          <p:nvSpPr>
            <p:cNvPr id="40" name="Down Arrow 39">
              <a:extLst>
                <a:ext uri="{FF2B5EF4-FFF2-40B4-BE49-F238E27FC236}">
                  <a16:creationId xmlns:a16="http://schemas.microsoft.com/office/drawing/2014/main" id="{20ECAAA0-CEC3-9EA7-070B-F8F7DCBB1273}"/>
                </a:ext>
              </a:extLst>
            </p:cNvPr>
            <p:cNvSpPr/>
            <p:nvPr/>
          </p:nvSpPr>
          <p:spPr>
            <a:xfrm>
              <a:off x="3833735" y="2271227"/>
              <a:ext cx="130804" cy="187284"/>
            </a:xfrm>
            <a:prstGeom prst="down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12F1D71-958F-07AB-E80B-95D466BEB299}"/>
                </a:ext>
              </a:extLst>
            </p:cNvPr>
            <p:cNvSpPr txBox="1"/>
            <p:nvPr/>
          </p:nvSpPr>
          <p:spPr>
            <a:xfrm>
              <a:off x="2498160" y="1081658"/>
              <a:ext cx="2344199" cy="33855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FF0000"/>
                  </a:solidFill>
                </a:rPr>
                <a:t>pushed reg </a:t>
              </a:r>
              <a:r>
                <a:rPr lang="en-US" sz="1600" dirty="0" err="1">
                  <a:solidFill>
                    <a:srgbClr val="FF0000"/>
                  </a:solidFill>
                </a:rPr>
                <a:t>fp</a:t>
              </a:r>
              <a:r>
                <a:rPr lang="en-US" sz="1600" dirty="0">
                  <a:solidFill>
                    <a:srgbClr val="FF0000"/>
                  </a:solidFill>
                </a:rPr>
                <a:t> distance </a:t>
              </a:r>
            </a:p>
          </p:txBody>
        </p:sp>
        <p:sp>
          <p:nvSpPr>
            <p:cNvPr id="42" name="Down Arrow 41">
              <a:extLst>
                <a:ext uri="{FF2B5EF4-FFF2-40B4-BE49-F238E27FC236}">
                  <a16:creationId xmlns:a16="http://schemas.microsoft.com/office/drawing/2014/main" id="{C97CB268-DBFA-C697-02AD-F66E6CFEAEF1}"/>
                </a:ext>
              </a:extLst>
            </p:cNvPr>
            <p:cNvSpPr/>
            <p:nvPr/>
          </p:nvSpPr>
          <p:spPr>
            <a:xfrm>
              <a:off x="3224843" y="1400149"/>
              <a:ext cx="130804" cy="187284"/>
            </a:xfrm>
            <a:prstGeom prst="down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33790FE-1137-3BD5-B094-2E46991402F9}"/>
                </a:ext>
              </a:extLst>
            </p:cNvPr>
            <p:cNvSpPr txBox="1"/>
            <p:nvPr/>
          </p:nvSpPr>
          <p:spPr>
            <a:xfrm>
              <a:off x="877800" y="320908"/>
              <a:ext cx="4415719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FP Distance Table one For each function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1428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build="p" animBg="1"/>
      <p:bldP spid="28" grpId="0"/>
    </p:bld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973EF-9756-A145-B060-E203E5E580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0384" y="-121018"/>
            <a:ext cx="6951291" cy="627849"/>
          </a:xfrm>
        </p:spPr>
        <p:txBody>
          <a:bodyPr/>
          <a:lstStyle/>
          <a:p>
            <a:r>
              <a:rPr lang="en-US" sz="2000" dirty="0"/>
              <a:t>Best Practice: Assembler Generated FP Distance Table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74D8B7C-D015-0989-20F2-94063E5B31F2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aphicFrame>
        <p:nvGraphicFramePr>
          <p:cNvPr id="86" name="Table 85">
            <a:extLst>
              <a:ext uri="{FF2B5EF4-FFF2-40B4-BE49-F238E27FC236}">
                <a16:creationId xmlns:a16="http://schemas.microsoft.com/office/drawing/2014/main" id="{67EC045B-1BDB-BB1A-E8F4-162E13B4C9E2}"/>
              </a:ext>
            </a:extLst>
          </p:cNvPr>
          <p:cNvGraphicFramePr>
            <a:graphicFrameLocks/>
          </p:cNvGraphicFramePr>
          <p:nvPr/>
        </p:nvGraphicFramePr>
        <p:xfrm>
          <a:off x="83408" y="4168902"/>
          <a:ext cx="12025183" cy="2468880"/>
        </p:xfrm>
        <a:graphic>
          <a:graphicData uri="http://schemas.openxmlformats.org/drawingml/2006/table">
            <a:tbl>
              <a:tblPr firstRow="1">
                <a:tableStyleId>{FABFCF23-3B69-468F-B69F-88F6DE6A72F2}</a:tableStyleId>
              </a:tblPr>
              <a:tblGrid>
                <a:gridCol w="1611325">
                  <a:extLst>
                    <a:ext uri="{9D8B030D-6E8A-4147-A177-3AD203B41FA5}">
                      <a16:colId xmlns:a16="http://schemas.microsoft.com/office/drawing/2014/main" val="2146949649"/>
                    </a:ext>
                  </a:extLst>
                </a:gridCol>
                <a:gridCol w="1170774">
                  <a:extLst>
                    <a:ext uri="{9D8B030D-6E8A-4147-A177-3AD203B41FA5}">
                      <a16:colId xmlns:a16="http://schemas.microsoft.com/office/drawing/2014/main" val="1067220819"/>
                    </a:ext>
                  </a:extLst>
                </a:gridCol>
                <a:gridCol w="2914116">
                  <a:extLst>
                    <a:ext uri="{9D8B030D-6E8A-4147-A177-3AD203B41FA5}">
                      <a16:colId xmlns:a16="http://schemas.microsoft.com/office/drawing/2014/main" val="2822646746"/>
                    </a:ext>
                  </a:extLst>
                </a:gridCol>
                <a:gridCol w="3196127">
                  <a:extLst>
                    <a:ext uri="{9D8B030D-6E8A-4147-A177-3AD203B41FA5}">
                      <a16:colId xmlns:a16="http://schemas.microsoft.com/office/drawing/2014/main" val="2065921853"/>
                    </a:ext>
                  </a:extLst>
                </a:gridCol>
                <a:gridCol w="3132841">
                  <a:extLst>
                    <a:ext uri="{9D8B030D-6E8A-4147-A177-3AD203B41FA5}">
                      <a16:colId xmlns:a16="http://schemas.microsoft.com/office/drawing/2014/main" val="156893117"/>
                    </a:ext>
                  </a:extLst>
                </a:gridCol>
              </a:tblGrid>
              <a:tr h="514067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r>
                        <a:rPr lang="en-US" dirty="0"/>
                        <a:t>Variable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distance from </a:t>
                      </a:r>
                      <a:r>
                        <a:rPr lang="en-US" dirty="0" err="1"/>
                        <a:t>fp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Address on Stack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Read variable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Write Variable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987993257"/>
                  </a:ext>
                </a:extLst>
              </a:tr>
              <a:tr h="298333">
                <a:tc>
                  <a:txBody>
                    <a:bodyPr/>
                    <a:lstStyle/>
                    <a:p>
                      <a:r>
                        <a:rPr lang="en-US" sz="18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 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add r0, </a:t>
                      </a:r>
                      <a:r>
                        <a:rPr lang="en-US" sz="18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ldr</a:t>
                      </a: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r0, [</a:t>
                      </a:r>
                      <a:r>
                        <a:rPr lang="en-US" sz="18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-C]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 r0, [</a:t>
                      </a:r>
                      <a:r>
                        <a:rPr lang="en-US" sz="18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-C]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06785819"/>
                  </a:ext>
                </a:extLst>
              </a:tr>
              <a:tr h="29375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accent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 count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COUNT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add r0, </a:t>
                      </a:r>
                      <a:r>
                        <a:rPr lang="en-US" sz="18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-COUNT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ldr</a:t>
                      </a: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r0, [</a:t>
                      </a:r>
                      <a:r>
                        <a:rPr lang="en-US" sz="18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-COUNT]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 r0, [</a:t>
                      </a:r>
                      <a:r>
                        <a:rPr lang="en-US" sz="18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-COUNT]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700906380"/>
                  </a:ext>
                </a:extLst>
              </a:tr>
              <a:tr h="29375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accent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char </a:t>
                      </a:r>
                      <a:r>
                        <a:rPr lang="en-US" sz="1800" b="0" dirty="0" err="1">
                          <a:solidFill>
                            <a:schemeClr val="accent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buf</a:t>
                      </a:r>
                      <a:r>
                        <a:rPr lang="en-US" sz="1800" b="0" dirty="0">
                          <a:solidFill>
                            <a:schemeClr val="accent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[0]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BUF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add r0, </a:t>
                      </a:r>
                      <a:r>
                        <a:rPr lang="en-US" sz="18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-BUF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ldrb</a:t>
                      </a: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r0, [</a:t>
                      </a:r>
                      <a:r>
                        <a:rPr lang="en-US" sz="18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-BUF]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strb</a:t>
                      </a: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r0, [</a:t>
                      </a:r>
                      <a:r>
                        <a:rPr lang="en-US" sz="18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-BUF]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80735055"/>
                  </a:ext>
                </a:extLst>
              </a:tr>
              <a:tr h="29375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accent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char </a:t>
                      </a:r>
                      <a:r>
                        <a:rPr lang="en-US" sz="1800" b="0" dirty="0" err="1">
                          <a:solidFill>
                            <a:schemeClr val="accent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buf</a:t>
                      </a:r>
                      <a:r>
                        <a:rPr lang="en-US" sz="1800" b="0" dirty="0">
                          <a:solidFill>
                            <a:schemeClr val="accent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[1]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BUF-1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add r0, </a:t>
                      </a:r>
                      <a:r>
                        <a:rPr lang="en-US" sz="18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-BUF+1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ldrb</a:t>
                      </a: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r0, [</a:t>
                      </a:r>
                      <a:r>
                        <a:rPr lang="en-US" sz="18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-BUF+1]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strb</a:t>
                      </a: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r0, [</a:t>
                      </a:r>
                      <a:r>
                        <a:rPr lang="en-US" sz="18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-BUF+1]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141723941"/>
                  </a:ext>
                </a:extLst>
              </a:tr>
              <a:tr h="29375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accent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char </a:t>
                      </a:r>
                      <a:r>
                        <a:rPr lang="en-US" sz="1800" b="0" dirty="0" err="1">
                          <a:solidFill>
                            <a:schemeClr val="accent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buf</a:t>
                      </a:r>
                      <a:r>
                        <a:rPr lang="en-US" sz="1800" b="0" dirty="0">
                          <a:solidFill>
                            <a:schemeClr val="accent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[2]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BUF-2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add r0, </a:t>
                      </a:r>
                      <a:r>
                        <a:rPr lang="en-US" sz="18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-BUF+2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ldrb</a:t>
                      </a: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r0, [</a:t>
                      </a:r>
                      <a:r>
                        <a:rPr lang="en-US" sz="18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-BUF+2]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strb</a:t>
                      </a: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r0, [</a:t>
                      </a:r>
                      <a:r>
                        <a:rPr lang="en-US" sz="18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-BUF+2]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489881575"/>
                  </a:ext>
                </a:extLst>
              </a:tr>
            </a:tbl>
          </a:graphicData>
        </a:graphic>
      </p:graphicFrame>
      <p:sp>
        <p:nvSpPr>
          <p:cNvPr id="25" name="Rectangle 24">
            <a:extLst>
              <a:ext uri="{FF2B5EF4-FFF2-40B4-BE49-F238E27FC236}">
                <a16:creationId xmlns:a16="http://schemas.microsoft.com/office/drawing/2014/main" id="{6DEC82E4-DB65-05BA-CBC3-BDEA84D03F11}"/>
              </a:ext>
            </a:extLst>
          </p:cNvPr>
          <p:cNvSpPr/>
          <p:nvPr/>
        </p:nvSpPr>
        <p:spPr>
          <a:xfrm>
            <a:off x="9737439" y="2875651"/>
            <a:ext cx="1375959" cy="31208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9869D10-0E43-FE47-DCE0-830BEE31CCBE}"/>
              </a:ext>
            </a:extLst>
          </p:cNvPr>
          <p:cNvSpPr/>
          <p:nvPr/>
        </p:nvSpPr>
        <p:spPr>
          <a:xfrm>
            <a:off x="9731625" y="39963"/>
            <a:ext cx="1375959" cy="312087"/>
          </a:xfrm>
          <a:prstGeom prst="rect">
            <a:avLst/>
          </a:prstGeom>
          <a:solidFill>
            <a:srgbClr val="F3744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8BB739ED-7FC7-8956-4079-8DFF5EB2048B}"/>
              </a:ext>
            </a:extLst>
          </p:cNvPr>
          <p:cNvSpPr/>
          <p:nvPr/>
        </p:nvSpPr>
        <p:spPr>
          <a:xfrm>
            <a:off x="9731625" y="347962"/>
            <a:ext cx="1375959" cy="312087"/>
          </a:xfrm>
          <a:prstGeom prst="rect">
            <a:avLst/>
          </a:prstGeom>
          <a:solidFill>
            <a:srgbClr val="00B0F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lr</a:t>
            </a:r>
            <a:r>
              <a:rPr lang="en-US" dirty="0"/>
              <a:t> to caller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E55BBDFA-E582-BD25-C266-4BFB7C61EA31}"/>
              </a:ext>
            </a:extLst>
          </p:cNvPr>
          <p:cNvSpPr/>
          <p:nvPr/>
        </p:nvSpPr>
        <p:spPr>
          <a:xfrm>
            <a:off x="9731625" y="676259"/>
            <a:ext cx="1375959" cy="312087"/>
          </a:xfrm>
          <a:prstGeom prst="rect">
            <a:avLst/>
          </a:prstGeom>
          <a:solidFill>
            <a:srgbClr val="0070C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callers </a:t>
            </a:r>
            <a:r>
              <a:rPr lang="en-US" dirty="0" err="1"/>
              <a:t>fp</a:t>
            </a:r>
            <a:endParaRPr lang="en-US" dirty="0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2D64C7CC-62EF-2C65-412B-5021C314D76D}"/>
              </a:ext>
            </a:extLst>
          </p:cNvPr>
          <p:cNvSpPr/>
          <p:nvPr/>
        </p:nvSpPr>
        <p:spPr>
          <a:xfrm>
            <a:off x="9731625" y="991231"/>
            <a:ext cx="1375959" cy="312087"/>
          </a:xfrm>
          <a:prstGeom prst="rect">
            <a:avLst/>
          </a:prstGeom>
          <a:solidFill>
            <a:schemeClr val="accent3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saved r5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BF166826-01FA-0130-44E2-3FDB707B2133}"/>
              </a:ext>
            </a:extLst>
          </p:cNvPr>
          <p:cNvSpPr/>
          <p:nvPr/>
        </p:nvSpPr>
        <p:spPr>
          <a:xfrm>
            <a:off x="9731625" y="1296869"/>
            <a:ext cx="1375959" cy="312087"/>
          </a:xfrm>
          <a:prstGeom prst="rect">
            <a:avLst/>
          </a:prstGeom>
          <a:solidFill>
            <a:schemeClr val="accent3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saved r4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A80240C1-9053-2D2F-7B8A-517B77A02024}"/>
              </a:ext>
            </a:extLst>
          </p:cNvPr>
          <p:cNvSpPr txBox="1"/>
          <p:nvPr/>
        </p:nvSpPr>
        <p:spPr>
          <a:xfrm>
            <a:off x="11719992" y="432746"/>
            <a:ext cx="428322" cy="33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err="1"/>
              <a:t>fp</a:t>
            </a:r>
            <a:endParaRPr lang="en-US" sz="1600" dirty="0"/>
          </a:p>
        </p:txBody>
      </p:sp>
      <p:sp>
        <p:nvSpPr>
          <p:cNvPr id="76" name="Left Arrow 75">
            <a:extLst>
              <a:ext uri="{FF2B5EF4-FFF2-40B4-BE49-F238E27FC236}">
                <a16:creationId xmlns:a16="http://schemas.microsoft.com/office/drawing/2014/main" id="{152109DA-C7AD-ABC5-FA3F-55E2FF3E0FE2}"/>
              </a:ext>
            </a:extLst>
          </p:cNvPr>
          <p:cNvSpPr/>
          <p:nvPr/>
        </p:nvSpPr>
        <p:spPr>
          <a:xfrm>
            <a:off x="11107435" y="530417"/>
            <a:ext cx="579469" cy="127267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Down Arrow 78">
            <a:extLst>
              <a:ext uri="{FF2B5EF4-FFF2-40B4-BE49-F238E27FC236}">
                <a16:creationId xmlns:a16="http://schemas.microsoft.com/office/drawing/2014/main" id="{CC0D263F-4A53-0B5F-7C95-0BE6295CDA89}"/>
              </a:ext>
            </a:extLst>
          </p:cNvPr>
          <p:cNvSpPr/>
          <p:nvPr/>
        </p:nvSpPr>
        <p:spPr>
          <a:xfrm>
            <a:off x="10222330" y="3184174"/>
            <a:ext cx="518474" cy="32644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Left Arrow 82">
            <a:extLst>
              <a:ext uri="{FF2B5EF4-FFF2-40B4-BE49-F238E27FC236}">
                <a16:creationId xmlns:a16="http://schemas.microsoft.com/office/drawing/2014/main" id="{7932B755-2320-50E9-EB6F-6BF6060F7BFD}"/>
              </a:ext>
            </a:extLst>
          </p:cNvPr>
          <p:cNvSpPr/>
          <p:nvPr/>
        </p:nvSpPr>
        <p:spPr>
          <a:xfrm>
            <a:off x="11068284" y="2814704"/>
            <a:ext cx="471268" cy="12963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330337EB-7899-81E1-F912-8ED7F288EBE6}"/>
              </a:ext>
            </a:extLst>
          </p:cNvPr>
          <p:cNvSpPr txBox="1"/>
          <p:nvPr/>
        </p:nvSpPr>
        <p:spPr>
          <a:xfrm>
            <a:off x="11587592" y="2800313"/>
            <a:ext cx="428322" cy="33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err="1"/>
              <a:t>sp</a:t>
            </a:r>
            <a:r>
              <a:rPr lang="en-US" sz="1600" dirty="0"/>
              <a:t> </a:t>
            </a:r>
          </a:p>
        </p:txBody>
      </p: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6E2D2E0F-2847-FBE7-05C1-9242579C75DE}"/>
              </a:ext>
            </a:extLst>
          </p:cNvPr>
          <p:cNvCxnSpPr>
            <a:cxnSpLocks/>
          </p:cNvCxnSpPr>
          <p:nvPr/>
        </p:nvCxnSpPr>
        <p:spPr>
          <a:xfrm>
            <a:off x="7836664" y="651283"/>
            <a:ext cx="1958919" cy="876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FD3108AC-C699-64DE-3FBC-67FF6386C11C}"/>
              </a:ext>
            </a:extLst>
          </p:cNvPr>
          <p:cNvCxnSpPr>
            <a:cxnSpLocks/>
          </p:cNvCxnSpPr>
          <p:nvPr/>
        </p:nvCxnSpPr>
        <p:spPr>
          <a:xfrm>
            <a:off x="8325501" y="2228472"/>
            <a:ext cx="1370367" cy="1168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2C66F6E1-CF97-3D1D-40E7-C48B42F387DD}"/>
              </a:ext>
            </a:extLst>
          </p:cNvPr>
          <p:cNvCxnSpPr>
            <a:cxnSpLocks/>
          </p:cNvCxnSpPr>
          <p:nvPr/>
        </p:nvCxnSpPr>
        <p:spPr>
          <a:xfrm>
            <a:off x="8727930" y="1924866"/>
            <a:ext cx="100239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Up-Down Arrow 91">
            <a:extLst>
              <a:ext uri="{FF2B5EF4-FFF2-40B4-BE49-F238E27FC236}">
                <a16:creationId xmlns:a16="http://schemas.microsoft.com/office/drawing/2014/main" id="{1B39C7FB-68CE-A388-9A45-332E544097A6}"/>
              </a:ext>
            </a:extLst>
          </p:cNvPr>
          <p:cNvSpPr/>
          <p:nvPr/>
        </p:nvSpPr>
        <p:spPr>
          <a:xfrm>
            <a:off x="9062701" y="676259"/>
            <a:ext cx="109012" cy="1220612"/>
          </a:xfrm>
          <a:prstGeom prst="upDownArrow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ounded Rectangle 92">
            <a:extLst>
              <a:ext uri="{FF2B5EF4-FFF2-40B4-BE49-F238E27FC236}">
                <a16:creationId xmlns:a16="http://schemas.microsoft.com/office/drawing/2014/main" id="{007A5243-E1D8-AAF1-0B08-87689AB4FE80}"/>
              </a:ext>
            </a:extLst>
          </p:cNvPr>
          <p:cNvSpPr/>
          <p:nvPr/>
        </p:nvSpPr>
        <p:spPr bwMode="auto">
          <a:xfrm>
            <a:off x="275910" y="1108450"/>
            <a:ext cx="4342524" cy="266033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.type   main, %function</a:t>
            </a:r>
          </a:p>
          <a:p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.global main</a:t>
            </a:r>
          </a:p>
          <a:p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equ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FP_OFF,    12</a:t>
            </a:r>
          </a:p>
          <a:p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equ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C,         4 + FP_OFF</a:t>
            </a:r>
          </a:p>
          <a:p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equ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COUNT,     4 + C</a:t>
            </a:r>
          </a:p>
          <a:p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equ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BUF,       4 + COUNT</a:t>
            </a:r>
          </a:p>
          <a:p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equ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PAD,       4 + BUF</a:t>
            </a:r>
          </a:p>
          <a:p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equ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FRMADD,    PAD – FP_OFF</a:t>
            </a:r>
          </a:p>
          <a:p>
            <a:r>
              <a:rPr lang="en-US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FRMADD =  28 - 12 = 16  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8CA030F4-DB8B-2D6E-21D9-41B5DF36256F}"/>
              </a:ext>
            </a:extLst>
          </p:cNvPr>
          <p:cNvSpPr txBox="1"/>
          <p:nvPr/>
        </p:nvSpPr>
        <p:spPr>
          <a:xfrm>
            <a:off x="9326885" y="1562781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37CAA66A-331F-70D5-64CE-0D91EA9B886F}"/>
              </a:ext>
            </a:extLst>
          </p:cNvPr>
          <p:cNvSpPr txBox="1"/>
          <p:nvPr/>
        </p:nvSpPr>
        <p:spPr>
          <a:xfrm>
            <a:off x="9298381" y="193558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B3C8EE5D-B196-38FA-F800-86F3C59254D2}"/>
              </a:ext>
            </a:extLst>
          </p:cNvPr>
          <p:cNvSpPr/>
          <p:nvPr/>
        </p:nvSpPr>
        <p:spPr>
          <a:xfrm rot="16200000">
            <a:off x="8413657" y="1181163"/>
            <a:ext cx="89977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sz="14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- 16</a:t>
            </a:r>
            <a:endParaRPr lang="en-US" sz="1400" b="1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04" name="Up-Down Arrow 103">
            <a:extLst>
              <a:ext uri="{FF2B5EF4-FFF2-40B4-BE49-F238E27FC236}">
                <a16:creationId xmlns:a16="http://schemas.microsoft.com/office/drawing/2014/main" id="{AE65B1AC-FAD1-4AC7-829B-D074F7E49EA6}"/>
              </a:ext>
            </a:extLst>
          </p:cNvPr>
          <p:cNvSpPr/>
          <p:nvPr/>
        </p:nvSpPr>
        <p:spPr>
          <a:xfrm>
            <a:off x="8476764" y="651283"/>
            <a:ext cx="125638" cy="1538601"/>
          </a:xfrm>
          <a:prstGeom prst="upDownArrow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37959A14-F0CA-CFED-35E9-6198C0D25A2C}"/>
              </a:ext>
            </a:extLst>
          </p:cNvPr>
          <p:cNvSpPr/>
          <p:nvPr/>
        </p:nvSpPr>
        <p:spPr>
          <a:xfrm rot="16200000">
            <a:off x="7875613" y="1165709"/>
            <a:ext cx="89977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sz="14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- 20</a:t>
            </a:r>
            <a:endParaRPr lang="en-US" sz="1400" b="1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B6429D42-352F-C975-4F3E-2E6BBBE1E8A2}"/>
              </a:ext>
            </a:extLst>
          </p:cNvPr>
          <p:cNvCxnSpPr>
            <a:cxnSpLocks/>
          </p:cNvCxnSpPr>
          <p:nvPr/>
        </p:nvCxnSpPr>
        <p:spPr>
          <a:xfrm>
            <a:off x="9229127" y="1619753"/>
            <a:ext cx="57946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DEA221E8-67C5-314A-6C3B-26203F630681}"/>
              </a:ext>
            </a:extLst>
          </p:cNvPr>
          <p:cNvCxnSpPr>
            <a:cxnSpLocks/>
          </p:cNvCxnSpPr>
          <p:nvPr/>
        </p:nvCxnSpPr>
        <p:spPr>
          <a:xfrm flipV="1">
            <a:off x="7052958" y="343284"/>
            <a:ext cx="2727590" cy="1245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Up-Down Arrow 111">
            <a:extLst>
              <a:ext uri="{FF2B5EF4-FFF2-40B4-BE49-F238E27FC236}">
                <a16:creationId xmlns:a16="http://schemas.microsoft.com/office/drawing/2014/main" id="{C4EF43BA-7A78-F6D4-71A7-12B3A200740A}"/>
              </a:ext>
            </a:extLst>
          </p:cNvPr>
          <p:cNvSpPr/>
          <p:nvPr/>
        </p:nvSpPr>
        <p:spPr>
          <a:xfrm>
            <a:off x="7980546" y="654975"/>
            <a:ext cx="117715" cy="1904241"/>
          </a:xfrm>
          <a:prstGeom prst="upDownArrow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6EFDE06A-B238-7AB9-E902-B2DA67D01E36}"/>
              </a:ext>
            </a:extLst>
          </p:cNvPr>
          <p:cNvSpPr/>
          <p:nvPr/>
        </p:nvSpPr>
        <p:spPr>
          <a:xfrm rot="16200000">
            <a:off x="6192320" y="1316377"/>
            <a:ext cx="189687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Total frame size</a:t>
            </a:r>
          </a:p>
          <a:p>
            <a:pPr algn="ctr"/>
            <a:r>
              <a:rPr lang="en-US" sz="14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32 bytes</a:t>
            </a:r>
          </a:p>
          <a:p>
            <a:pPr algn="ctr"/>
            <a:r>
              <a:rPr lang="en-US" sz="14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8-byte aligned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65E3B5-441C-76FD-57C3-812E88ED9B00}"/>
              </a:ext>
            </a:extLst>
          </p:cNvPr>
          <p:cNvSpPr/>
          <p:nvPr/>
        </p:nvSpPr>
        <p:spPr>
          <a:xfrm>
            <a:off x="10134213" y="2247129"/>
            <a:ext cx="979185" cy="312087"/>
          </a:xfrm>
          <a:prstGeom prst="rect">
            <a:avLst/>
          </a:prstGeom>
          <a:solidFill>
            <a:srgbClr val="FFC00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accent6"/>
                </a:solidFill>
              </a:rPr>
              <a:t>buf</a:t>
            </a:r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C14F233-E9FD-342C-3F24-0C49A8AA6EC8}"/>
              </a:ext>
            </a:extLst>
          </p:cNvPr>
          <p:cNvSpPr/>
          <p:nvPr/>
        </p:nvSpPr>
        <p:spPr>
          <a:xfrm>
            <a:off x="9737439" y="2253763"/>
            <a:ext cx="422783" cy="31208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pad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E1D49A-6361-B322-266C-69D94EBEF4F3}"/>
              </a:ext>
            </a:extLst>
          </p:cNvPr>
          <p:cNvSpPr/>
          <p:nvPr/>
        </p:nvSpPr>
        <p:spPr>
          <a:xfrm>
            <a:off x="9737438" y="2560028"/>
            <a:ext cx="1375959" cy="31208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frame pad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34E9DE3-D548-9196-977E-4FF6EA73BA22}"/>
              </a:ext>
            </a:extLst>
          </p:cNvPr>
          <p:cNvCxnSpPr>
            <a:cxnSpLocks/>
          </p:cNvCxnSpPr>
          <p:nvPr/>
        </p:nvCxnSpPr>
        <p:spPr>
          <a:xfrm>
            <a:off x="7836664" y="2565850"/>
            <a:ext cx="1893661" cy="1450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7F7E0A2-5C34-06E8-2DC5-44BA738E517F}"/>
              </a:ext>
            </a:extLst>
          </p:cNvPr>
          <p:cNvSpPr txBox="1"/>
          <p:nvPr/>
        </p:nvSpPr>
        <p:spPr>
          <a:xfrm>
            <a:off x="8990743" y="2181201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 + 3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9223581-2709-D1E8-2068-4F97D9911DE3}"/>
              </a:ext>
            </a:extLst>
          </p:cNvPr>
          <p:cNvSpPr/>
          <p:nvPr/>
        </p:nvSpPr>
        <p:spPr>
          <a:xfrm rot="16200000">
            <a:off x="7368956" y="1149698"/>
            <a:ext cx="89977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sz="14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- 24</a:t>
            </a:r>
            <a:endParaRPr lang="en-US" sz="1400" b="1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467C8D6-5085-1138-C990-86107285AABC}"/>
              </a:ext>
            </a:extLst>
          </p:cNvPr>
          <p:cNvCxnSpPr>
            <a:cxnSpLocks/>
          </p:cNvCxnSpPr>
          <p:nvPr/>
        </p:nvCxnSpPr>
        <p:spPr>
          <a:xfrm>
            <a:off x="6924772" y="2870157"/>
            <a:ext cx="2812665" cy="778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Up-Down Arrow 20">
            <a:extLst>
              <a:ext uri="{FF2B5EF4-FFF2-40B4-BE49-F238E27FC236}">
                <a16:creationId xmlns:a16="http://schemas.microsoft.com/office/drawing/2014/main" id="{D7A50AD4-79D8-28E6-0F6C-D78CE09491E8}"/>
              </a:ext>
            </a:extLst>
          </p:cNvPr>
          <p:cNvSpPr/>
          <p:nvPr/>
        </p:nvSpPr>
        <p:spPr>
          <a:xfrm>
            <a:off x="7507186" y="378745"/>
            <a:ext cx="45719" cy="2456699"/>
          </a:xfrm>
          <a:prstGeom prst="upDownArrow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Up-Down Arrow 21">
            <a:extLst>
              <a:ext uri="{FF2B5EF4-FFF2-40B4-BE49-F238E27FC236}">
                <a16:creationId xmlns:a16="http://schemas.microsoft.com/office/drawing/2014/main" id="{9D78946E-1E3C-AE88-8F7D-50EF3C4FD3F0}"/>
              </a:ext>
            </a:extLst>
          </p:cNvPr>
          <p:cNvSpPr/>
          <p:nvPr/>
        </p:nvSpPr>
        <p:spPr>
          <a:xfrm>
            <a:off x="11326634" y="1645281"/>
            <a:ext cx="45719" cy="1153535"/>
          </a:xfrm>
          <a:prstGeom prst="upDownArrow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8A9A724-7BD8-A562-0851-DCFD6A999A95}"/>
              </a:ext>
            </a:extLst>
          </p:cNvPr>
          <p:cNvSpPr/>
          <p:nvPr/>
        </p:nvSpPr>
        <p:spPr>
          <a:xfrm rot="16200000">
            <a:off x="11094686" y="2058940"/>
            <a:ext cx="74089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FRMADD</a:t>
            </a:r>
            <a:endParaRPr lang="en-US" sz="1200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3E1194D-E5BB-7041-4E76-57AEA4568BB4}"/>
              </a:ext>
            </a:extLst>
          </p:cNvPr>
          <p:cNvCxnSpPr>
            <a:cxnSpLocks/>
          </p:cNvCxnSpPr>
          <p:nvPr/>
        </p:nvCxnSpPr>
        <p:spPr>
          <a:xfrm>
            <a:off x="11049741" y="1608956"/>
            <a:ext cx="57946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Up-Down Arrow 28">
            <a:extLst>
              <a:ext uri="{FF2B5EF4-FFF2-40B4-BE49-F238E27FC236}">
                <a16:creationId xmlns:a16="http://schemas.microsoft.com/office/drawing/2014/main" id="{40842AB0-2B8B-A4DB-6F78-C338C55257E1}"/>
              </a:ext>
            </a:extLst>
          </p:cNvPr>
          <p:cNvSpPr/>
          <p:nvPr/>
        </p:nvSpPr>
        <p:spPr>
          <a:xfrm>
            <a:off x="11284187" y="652929"/>
            <a:ext cx="94724" cy="937641"/>
          </a:xfrm>
          <a:prstGeom prst="upDownArrow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D912F80-405E-468A-4DB4-BC2A79A64406}"/>
              </a:ext>
            </a:extLst>
          </p:cNvPr>
          <p:cNvSpPr/>
          <p:nvPr/>
        </p:nvSpPr>
        <p:spPr>
          <a:xfrm rot="16200000">
            <a:off x="11134122" y="974216"/>
            <a:ext cx="74089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FP_OFF</a:t>
            </a:r>
            <a:endParaRPr lang="en-US" sz="1200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9DA014-FF84-5EEE-1A81-01B35BCAC608}"/>
              </a:ext>
            </a:extLst>
          </p:cNvPr>
          <p:cNvSpPr txBox="1"/>
          <p:nvPr/>
        </p:nvSpPr>
        <p:spPr>
          <a:xfrm>
            <a:off x="9270337" y="254874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4EFC70-1E8B-C744-4310-89F0271B169E}"/>
              </a:ext>
            </a:extLst>
          </p:cNvPr>
          <p:cNvSpPr txBox="1"/>
          <p:nvPr/>
        </p:nvSpPr>
        <p:spPr>
          <a:xfrm>
            <a:off x="9261648" y="1005186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B01F9CE-F14C-1E7E-E766-D5EFCB13C4CD}"/>
              </a:ext>
            </a:extLst>
          </p:cNvPr>
          <p:cNvSpPr txBox="1"/>
          <p:nvPr/>
        </p:nvSpPr>
        <p:spPr>
          <a:xfrm>
            <a:off x="9348316" y="32293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020994C-E759-F472-B304-0FB42201E7C2}"/>
              </a:ext>
            </a:extLst>
          </p:cNvPr>
          <p:cNvGrpSpPr/>
          <p:nvPr/>
        </p:nvGrpSpPr>
        <p:grpSpPr>
          <a:xfrm>
            <a:off x="4880190" y="3346388"/>
            <a:ext cx="5052097" cy="873293"/>
            <a:chOff x="5262410" y="3767372"/>
            <a:chExt cx="3111671" cy="635128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3152A72-750F-1284-E34C-167C147A4DB1}"/>
                </a:ext>
              </a:extLst>
            </p:cNvPr>
            <p:cNvSpPr/>
            <p:nvPr/>
          </p:nvSpPr>
          <p:spPr>
            <a:xfrm>
              <a:off x="6072317" y="3777291"/>
              <a:ext cx="764331" cy="312087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accent6"/>
                  </a:solidFill>
                </a:rPr>
                <a:t>buf</a:t>
              </a:r>
              <a:r>
                <a:rPr lang="en-US" dirty="0">
                  <a:solidFill>
                    <a:schemeClr val="accent6"/>
                  </a:solidFill>
                </a:rPr>
                <a:t>[2]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AB46D69-321F-BD52-33EE-D7C6E13D03F9}"/>
                </a:ext>
              </a:extLst>
            </p:cNvPr>
            <p:cNvSpPr/>
            <p:nvPr/>
          </p:nvSpPr>
          <p:spPr>
            <a:xfrm>
              <a:off x="6841356" y="3768246"/>
              <a:ext cx="764331" cy="312087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accent6"/>
                  </a:solidFill>
                </a:rPr>
                <a:t>buf</a:t>
              </a:r>
              <a:r>
                <a:rPr lang="en-US" dirty="0">
                  <a:solidFill>
                    <a:schemeClr val="accent6"/>
                  </a:solidFill>
                </a:rPr>
                <a:t>[1]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31F2F83-1CE0-D1AF-FC5D-B38E185A5FE0}"/>
                </a:ext>
              </a:extLst>
            </p:cNvPr>
            <p:cNvSpPr/>
            <p:nvPr/>
          </p:nvSpPr>
          <p:spPr>
            <a:xfrm>
              <a:off x="7609750" y="3767372"/>
              <a:ext cx="764331" cy="312087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accent6"/>
                  </a:solidFill>
                </a:rPr>
                <a:t>buf</a:t>
              </a:r>
              <a:r>
                <a:rPr lang="en-US" dirty="0">
                  <a:solidFill>
                    <a:schemeClr val="accent6"/>
                  </a:solidFill>
                </a:rPr>
                <a:t>[0]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8835FC0-BA12-67E5-C004-0C7551F205D1}"/>
                </a:ext>
              </a:extLst>
            </p:cNvPr>
            <p:cNvSpPr/>
            <p:nvPr/>
          </p:nvSpPr>
          <p:spPr>
            <a:xfrm>
              <a:off x="5262410" y="3777290"/>
              <a:ext cx="809907" cy="312087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var pad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F6E14C7-5050-2F0D-7E98-502C9BA9779C}"/>
                </a:ext>
              </a:extLst>
            </p:cNvPr>
            <p:cNvSpPr txBox="1"/>
            <p:nvPr/>
          </p:nvSpPr>
          <p:spPr>
            <a:xfrm>
              <a:off x="7723364" y="4048950"/>
              <a:ext cx="61325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>
                  <a:solidFill>
                    <a:schemeClr val="accent6"/>
                  </a:solidFill>
                </a:rPr>
                <a:t>fp</a:t>
              </a:r>
              <a:r>
                <a:rPr lang="en-US" sz="1600" dirty="0">
                  <a:solidFill>
                    <a:schemeClr val="accent6"/>
                  </a:solidFill>
                </a:rPr>
                <a:t> -BUF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20B4A5F-3CBF-61B9-0C38-9096F935712F}"/>
                </a:ext>
              </a:extLst>
            </p:cNvPr>
            <p:cNvSpPr txBox="1"/>
            <p:nvPr/>
          </p:nvSpPr>
          <p:spPr>
            <a:xfrm>
              <a:off x="6887942" y="4044282"/>
              <a:ext cx="80509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>
                  <a:solidFill>
                    <a:schemeClr val="accent6"/>
                  </a:solidFill>
                </a:rPr>
                <a:t>fp</a:t>
              </a:r>
              <a:r>
                <a:rPr lang="en-US" sz="1600" dirty="0">
                  <a:solidFill>
                    <a:schemeClr val="accent6"/>
                  </a:solidFill>
                </a:rPr>
                <a:t> –BUF+1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2F189DA-BFD9-D4E1-630E-7C55F6B94776}"/>
                </a:ext>
              </a:extLst>
            </p:cNvPr>
            <p:cNvSpPr txBox="1"/>
            <p:nvPr/>
          </p:nvSpPr>
          <p:spPr>
            <a:xfrm>
              <a:off x="6098841" y="4063946"/>
              <a:ext cx="80509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>
                  <a:solidFill>
                    <a:schemeClr val="accent6"/>
                  </a:solidFill>
                </a:rPr>
                <a:t>fp</a:t>
              </a:r>
              <a:r>
                <a:rPr lang="en-US" sz="1600" dirty="0">
                  <a:solidFill>
                    <a:schemeClr val="accent6"/>
                  </a:solidFill>
                </a:rPr>
                <a:t> –BUF+2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1423C5B-9C45-77F8-818F-D8A14DD5EF13}"/>
                </a:ext>
              </a:extLst>
            </p:cNvPr>
            <p:cNvSpPr txBox="1"/>
            <p:nvPr/>
          </p:nvSpPr>
          <p:spPr>
            <a:xfrm>
              <a:off x="5266848" y="4051808"/>
              <a:ext cx="80509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>
                  <a:solidFill>
                    <a:schemeClr val="accent6"/>
                  </a:solidFill>
                </a:rPr>
                <a:t>fp</a:t>
              </a:r>
              <a:r>
                <a:rPr lang="en-US" sz="1600" dirty="0">
                  <a:solidFill>
                    <a:schemeClr val="accent6"/>
                  </a:solidFill>
                </a:rPr>
                <a:t> –BUF+3</a:t>
              </a:r>
            </a:p>
          </p:txBody>
        </p:sp>
      </p:grpSp>
      <p:sp>
        <p:nvSpPr>
          <p:cNvPr id="45" name="Rectangle 44">
            <a:extLst>
              <a:ext uri="{FF2B5EF4-FFF2-40B4-BE49-F238E27FC236}">
                <a16:creationId xmlns:a16="http://schemas.microsoft.com/office/drawing/2014/main" id="{E8D71C34-81F7-B5D9-4C5D-CFA5C86DC67D}"/>
              </a:ext>
            </a:extLst>
          </p:cNvPr>
          <p:cNvSpPr/>
          <p:nvPr/>
        </p:nvSpPr>
        <p:spPr>
          <a:xfrm>
            <a:off x="9741609" y="1927075"/>
            <a:ext cx="1375959" cy="312087"/>
          </a:xfrm>
          <a:prstGeom prst="rect">
            <a:avLst/>
          </a:prstGeom>
          <a:solidFill>
            <a:schemeClr val="accent5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count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BC48387-EDEA-7532-FCD5-B5C19297520B}"/>
              </a:ext>
            </a:extLst>
          </p:cNvPr>
          <p:cNvSpPr/>
          <p:nvPr/>
        </p:nvSpPr>
        <p:spPr>
          <a:xfrm>
            <a:off x="9741610" y="1614988"/>
            <a:ext cx="1375959" cy="312087"/>
          </a:xfrm>
          <a:prstGeom prst="rect">
            <a:avLst/>
          </a:prstGeom>
          <a:solidFill>
            <a:srgbClr val="92D05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186AA0E-1E53-73F6-471E-9E8D88E3694F}"/>
              </a:ext>
            </a:extLst>
          </p:cNvPr>
          <p:cNvGrpSpPr/>
          <p:nvPr/>
        </p:nvGrpSpPr>
        <p:grpSpPr>
          <a:xfrm>
            <a:off x="5932735" y="2985791"/>
            <a:ext cx="2240445" cy="338554"/>
            <a:chOff x="3836194" y="-564356"/>
            <a:chExt cx="2240445" cy="338554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8E40347-6DD7-6EF0-AA2E-FD6579369EED}"/>
                </a:ext>
              </a:extLst>
            </p:cNvPr>
            <p:cNvSpPr txBox="1"/>
            <p:nvPr/>
          </p:nvSpPr>
          <p:spPr>
            <a:xfrm>
              <a:off x="4171950" y="-564356"/>
              <a:ext cx="1904689" cy="33855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accent1"/>
                  </a:solidFill>
                </a:rPr>
                <a:t>increasing address</a:t>
              </a:r>
            </a:p>
          </p:txBody>
        </p:sp>
        <p:sp>
          <p:nvSpPr>
            <p:cNvPr id="33" name="Left Arrow 32">
              <a:extLst>
                <a:ext uri="{FF2B5EF4-FFF2-40B4-BE49-F238E27FC236}">
                  <a16:creationId xmlns:a16="http://schemas.microsoft.com/office/drawing/2014/main" id="{A75BE4DE-E0F0-75CE-7511-C0CD2DC5C39A}"/>
                </a:ext>
              </a:extLst>
            </p:cNvPr>
            <p:cNvSpPr/>
            <p:nvPr/>
          </p:nvSpPr>
          <p:spPr>
            <a:xfrm>
              <a:off x="3836194" y="-458252"/>
              <a:ext cx="392906" cy="157124"/>
            </a:xfrm>
            <a:prstGeom prst="lef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B3F9B466-BC3E-B5B2-FADE-85219D3BDC9F}"/>
              </a:ext>
            </a:extLst>
          </p:cNvPr>
          <p:cNvSpPr txBox="1"/>
          <p:nvPr/>
        </p:nvSpPr>
        <p:spPr>
          <a:xfrm>
            <a:off x="426056" y="635854"/>
            <a:ext cx="3940721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FP Distance Table For each function</a:t>
            </a:r>
          </a:p>
        </p:txBody>
      </p:sp>
    </p:spTree>
    <p:extLst>
      <p:ext uri="{BB962C8B-B14F-4D97-AF65-F5344CB8AC3E}">
        <p14:creationId xmlns:p14="http://schemas.microsoft.com/office/powerpoint/2010/main" val="825191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973EF-9756-A145-B060-E203E5E580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834" y="0"/>
            <a:ext cx="6459345" cy="438223"/>
          </a:xfrm>
        </p:spPr>
        <p:txBody>
          <a:bodyPr/>
          <a:lstStyle/>
          <a:p>
            <a:r>
              <a:rPr lang="en-US" sz="2400" dirty="0"/>
              <a:t>Initializing and Accessing Stack variables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74D8B7C-D015-0989-20F2-94063E5B31F2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DEC82E4-DB65-05BA-CBC3-BDEA84D03F11}"/>
              </a:ext>
            </a:extLst>
          </p:cNvPr>
          <p:cNvSpPr/>
          <p:nvPr/>
        </p:nvSpPr>
        <p:spPr>
          <a:xfrm>
            <a:off x="9683291" y="2620153"/>
            <a:ext cx="1375959" cy="31208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8BB739ED-7FC7-8956-4079-8DFF5EB2048B}"/>
              </a:ext>
            </a:extLst>
          </p:cNvPr>
          <p:cNvSpPr/>
          <p:nvPr/>
        </p:nvSpPr>
        <p:spPr>
          <a:xfrm>
            <a:off x="9677477" y="92464"/>
            <a:ext cx="1375959" cy="312087"/>
          </a:xfrm>
          <a:prstGeom prst="rect">
            <a:avLst/>
          </a:prstGeom>
          <a:solidFill>
            <a:srgbClr val="00B0F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lr</a:t>
            </a:r>
            <a:r>
              <a:rPr lang="en-US" dirty="0"/>
              <a:t> to caller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E55BBDFA-E582-BD25-C266-4BFB7C61EA31}"/>
              </a:ext>
            </a:extLst>
          </p:cNvPr>
          <p:cNvSpPr/>
          <p:nvPr/>
        </p:nvSpPr>
        <p:spPr>
          <a:xfrm>
            <a:off x="9677477" y="420761"/>
            <a:ext cx="1375959" cy="312087"/>
          </a:xfrm>
          <a:prstGeom prst="rect">
            <a:avLst/>
          </a:prstGeom>
          <a:solidFill>
            <a:srgbClr val="0070C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callers </a:t>
            </a:r>
            <a:r>
              <a:rPr lang="en-US" dirty="0" err="1"/>
              <a:t>fp</a:t>
            </a:r>
            <a:endParaRPr lang="en-US" dirty="0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2D64C7CC-62EF-2C65-412B-5021C314D76D}"/>
              </a:ext>
            </a:extLst>
          </p:cNvPr>
          <p:cNvSpPr/>
          <p:nvPr/>
        </p:nvSpPr>
        <p:spPr>
          <a:xfrm>
            <a:off x="9677477" y="735733"/>
            <a:ext cx="1375959" cy="312087"/>
          </a:xfrm>
          <a:prstGeom prst="rect">
            <a:avLst/>
          </a:prstGeom>
          <a:solidFill>
            <a:schemeClr val="accent3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saved r5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BF166826-01FA-0130-44E2-3FDB707B2133}"/>
              </a:ext>
            </a:extLst>
          </p:cNvPr>
          <p:cNvSpPr/>
          <p:nvPr/>
        </p:nvSpPr>
        <p:spPr>
          <a:xfrm>
            <a:off x="9677477" y="1041371"/>
            <a:ext cx="1375959" cy="312087"/>
          </a:xfrm>
          <a:prstGeom prst="rect">
            <a:avLst/>
          </a:prstGeom>
          <a:solidFill>
            <a:schemeClr val="accent3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saved r4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A80240C1-9053-2D2F-7B8A-517B77A02024}"/>
              </a:ext>
            </a:extLst>
          </p:cNvPr>
          <p:cNvSpPr txBox="1"/>
          <p:nvPr/>
        </p:nvSpPr>
        <p:spPr>
          <a:xfrm>
            <a:off x="11665844" y="177248"/>
            <a:ext cx="428322" cy="33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err="1"/>
              <a:t>fp</a:t>
            </a:r>
            <a:endParaRPr lang="en-US" sz="1600" dirty="0"/>
          </a:p>
        </p:txBody>
      </p:sp>
      <p:sp>
        <p:nvSpPr>
          <p:cNvPr id="76" name="Left Arrow 75">
            <a:extLst>
              <a:ext uri="{FF2B5EF4-FFF2-40B4-BE49-F238E27FC236}">
                <a16:creationId xmlns:a16="http://schemas.microsoft.com/office/drawing/2014/main" id="{152109DA-C7AD-ABC5-FA3F-55E2FF3E0FE2}"/>
              </a:ext>
            </a:extLst>
          </p:cNvPr>
          <p:cNvSpPr/>
          <p:nvPr/>
        </p:nvSpPr>
        <p:spPr>
          <a:xfrm>
            <a:off x="11053287" y="274919"/>
            <a:ext cx="579469" cy="127267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Down Arrow 78">
            <a:extLst>
              <a:ext uri="{FF2B5EF4-FFF2-40B4-BE49-F238E27FC236}">
                <a16:creationId xmlns:a16="http://schemas.microsoft.com/office/drawing/2014/main" id="{CC0D263F-4A53-0B5F-7C95-0BE6295CDA89}"/>
              </a:ext>
            </a:extLst>
          </p:cNvPr>
          <p:cNvSpPr/>
          <p:nvPr/>
        </p:nvSpPr>
        <p:spPr>
          <a:xfrm>
            <a:off x="10168182" y="2928676"/>
            <a:ext cx="518474" cy="32644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B6B96578-ECA7-BAC8-3D79-E7C947A47D7C}"/>
              </a:ext>
            </a:extLst>
          </p:cNvPr>
          <p:cNvSpPr/>
          <p:nvPr/>
        </p:nvSpPr>
        <p:spPr>
          <a:xfrm>
            <a:off x="9676177" y="1676342"/>
            <a:ext cx="1375959" cy="312087"/>
          </a:xfrm>
          <a:prstGeom prst="rect">
            <a:avLst/>
          </a:prstGeom>
          <a:solidFill>
            <a:schemeClr val="accent5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count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39DCDB3A-A8E1-B8F5-5924-D570E22931FE}"/>
              </a:ext>
            </a:extLst>
          </p:cNvPr>
          <p:cNvSpPr/>
          <p:nvPr/>
        </p:nvSpPr>
        <p:spPr>
          <a:xfrm>
            <a:off x="9676178" y="1364255"/>
            <a:ext cx="1375959" cy="312087"/>
          </a:xfrm>
          <a:prstGeom prst="rect">
            <a:avLst/>
          </a:prstGeom>
          <a:solidFill>
            <a:srgbClr val="92D05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83" name="Left Arrow 82">
            <a:extLst>
              <a:ext uri="{FF2B5EF4-FFF2-40B4-BE49-F238E27FC236}">
                <a16:creationId xmlns:a16="http://schemas.microsoft.com/office/drawing/2014/main" id="{7932B755-2320-50E9-EB6F-6BF6060F7BFD}"/>
              </a:ext>
            </a:extLst>
          </p:cNvPr>
          <p:cNvSpPr/>
          <p:nvPr/>
        </p:nvSpPr>
        <p:spPr>
          <a:xfrm>
            <a:off x="11014136" y="2559206"/>
            <a:ext cx="471268" cy="12963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330337EB-7899-81E1-F912-8ED7F288EBE6}"/>
              </a:ext>
            </a:extLst>
          </p:cNvPr>
          <p:cNvSpPr txBox="1"/>
          <p:nvPr/>
        </p:nvSpPr>
        <p:spPr>
          <a:xfrm>
            <a:off x="11533444" y="2544815"/>
            <a:ext cx="428322" cy="33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err="1"/>
              <a:t>sp</a:t>
            </a:r>
            <a:r>
              <a:rPr lang="en-US" sz="1600" dirty="0"/>
              <a:t> </a:t>
            </a:r>
          </a:p>
        </p:txBody>
      </p: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6E2D2E0F-2847-FBE7-05C1-9242579C75DE}"/>
              </a:ext>
            </a:extLst>
          </p:cNvPr>
          <p:cNvCxnSpPr>
            <a:cxnSpLocks/>
          </p:cNvCxnSpPr>
          <p:nvPr/>
        </p:nvCxnSpPr>
        <p:spPr>
          <a:xfrm>
            <a:off x="7782516" y="395785"/>
            <a:ext cx="1958919" cy="876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FD3108AC-C699-64DE-3FBC-67FF6386C11C}"/>
              </a:ext>
            </a:extLst>
          </p:cNvPr>
          <p:cNvCxnSpPr>
            <a:cxnSpLocks/>
          </p:cNvCxnSpPr>
          <p:nvPr/>
        </p:nvCxnSpPr>
        <p:spPr>
          <a:xfrm>
            <a:off x="8271353" y="1972974"/>
            <a:ext cx="1370367" cy="1168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2C66F6E1-CF97-3D1D-40E7-C48B42F387DD}"/>
              </a:ext>
            </a:extLst>
          </p:cNvPr>
          <p:cNvCxnSpPr>
            <a:cxnSpLocks/>
          </p:cNvCxnSpPr>
          <p:nvPr/>
        </p:nvCxnSpPr>
        <p:spPr>
          <a:xfrm>
            <a:off x="8673782" y="1669368"/>
            <a:ext cx="100239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Up-Down Arrow 91">
            <a:extLst>
              <a:ext uri="{FF2B5EF4-FFF2-40B4-BE49-F238E27FC236}">
                <a16:creationId xmlns:a16="http://schemas.microsoft.com/office/drawing/2014/main" id="{1B39C7FB-68CE-A388-9A45-332E544097A6}"/>
              </a:ext>
            </a:extLst>
          </p:cNvPr>
          <p:cNvSpPr/>
          <p:nvPr/>
        </p:nvSpPr>
        <p:spPr>
          <a:xfrm>
            <a:off x="9008553" y="420761"/>
            <a:ext cx="109012" cy="1220612"/>
          </a:xfrm>
          <a:prstGeom prst="upDownArrow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8CA030F4-DB8B-2D6E-21D9-41B5DF36256F}"/>
              </a:ext>
            </a:extLst>
          </p:cNvPr>
          <p:cNvSpPr txBox="1"/>
          <p:nvPr/>
        </p:nvSpPr>
        <p:spPr>
          <a:xfrm>
            <a:off x="9272737" y="1307283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37CAA66A-331F-70D5-64CE-0D91EA9B886F}"/>
              </a:ext>
            </a:extLst>
          </p:cNvPr>
          <p:cNvSpPr txBox="1"/>
          <p:nvPr/>
        </p:nvSpPr>
        <p:spPr>
          <a:xfrm>
            <a:off x="9244233" y="168009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B3C8EE5D-B196-38FA-F800-86F3C59254D2}"/>
              </a:ext>
            </a:extLst>
          </p:cNvPr>
          <p:cNvSpPr/>
          <p:nvPr/>
        </p:nvSpPr>
        <p:spPr>
          <a:xfrm rot="16200000">
            <a:off x="8359509" y="925665"/>
            <a:ext cx="89977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sz="14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- 16</a:t>
            </a:r>
            <a:endParaRPr lang="en-US" sz="1400" b="1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04" name="Up-Down Arrow 103">
            <a:extLst>
              <a:ext uri="{FF2B5EF4-FFF2-40B4-BE49-F238E27FC236}">
                <a16:creationId xmlns:a16="http://schemas.microsoft.com/office/drawing/2014/main" id="{AE65B1AC-FAD1-4AC7-829B-D074F7E49EA6}"/>
              </a:ext>
            </a:extLst>
          </p:cNvPr>
          <p:cNvSpPr/>
          <p:nvPr/>
        </p:nvSpPr>
        <p:spPr>
          <a:xfrm>
            <a:off x="8422616" y="395785"/>
            <a:ext cx="125638" cy="1538601"/>
          </a:xfrm>
          <a:prstGeom prst="upDownArrow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37959A14-F0CA-CFED-35E9-6198C0D25A2C}"/>
              </a:ext>
            </a:extLst>
          </p:cNvPr>
          <p:cNvSpPr/>
          <p:nvPr/>
        </p:nvSpPr>
        <p:spPr>
          <a:xfrm rot="16200000">
            <a:off x="7821465" y="910211"/>
            <a:ext cx="89977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sz="14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- 20</a:t>
            </a:r>
            <a:endParaRPr lang="en-US" sz="1400" b="1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B6429D42-352F-C975-4F3E-2E6BBBE1E8A2}"/>
              </a:ext>
            </a:extLst>
          </p:cNvPr>
          <p:cNvCxnSpPr>
            <a:cxnSpLocks/>
          </p:cNvCxnSpPr>
          <p:nvPr/>
        </p:nvCxnSpPr>
        <p:spPr>
          <a:xfrm>
            <a:off x="9174979" y="1364255"/>
            <a:ext cx="57946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DEA221E8-67C5-314A-6C3B-26203F630681}"/>
              </a:ext>
            </a:extLst>
          </p:cNvPr>
          <p:cNvCxnSpPr>
            <a:cxnSpLocks/>
          </p:cNvCxnSpPr>
          <p:nvPr/>
        </p:nvCxnSpPr>
        <p:spPr>
          <a:xfrm flipV="1">
            <a:off x="7303093" y="87786"/>
            <a:ext cx="2423307" cy="3192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Up-Down Arrow 111">
            <a:extLst>
              <a:ext uri="{FF2B5EF4-FFF2-40B4-BE49-F238E27FC236}">
                <a16:creationId xmlns:a16="http://schemas.microsoft.com/office/drawing/2014/main" id="{C4EF43BA-7A78-F6D4-71A7-12B3A200740A}"/>
              </a:ext>
            </a:extLst>
          </p:cNvPr>
          <p:cNvSpPr/>
          <p:nvPr/>
        </p:nvSpPr>
        <p:spPr>
          <a:xfrm>
            <a:off x="7926398" y="399477"/>
            <a:ext cx="117715" cy="1904241"/>
          </a:xfrm>
          <a:prstGeom prst="upDownArrow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6EFDE06A-B238-7AB9-E902-B2DA67D01E36}"/>
              </a:ext>
            </a:extLst>
          </p:cNvPr>
          <p:cNvSpPr/>
          <p:nvPr/>
        </p:nvSpPr>
        <p:spPr>
          <a:xfrm rot="16200000">
            <a:off x="6138172" y="1060879"/>
            <a:ext cx="189687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Total frame size</a:t>
            </a:r>
          </a:p>
          <a:p>
            <a:pPr algn="ctr"/>
            <a:r>
              <a:rPr lang="en-US" sz="14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32 bytes</a:t>
            </a:r>
          </a:p>
          <a:p>
            <a:pPr algn="ctr"/>
            <a:r>
              <a:rPr lang="en-US" sz="14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8-byte aligned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65E3B5-441C-76FD-57C3-812E88ED9B00}"/>
              </a:ext>
            </a:extLst>
          </p:cNvPr>
          <p:cNvSpPr/>
          <p:nvPr/>
        </p:nvSpPr>
        <p:spPr>
          <a:xfrm>
            <a:off x="10080065" y="1991631"/>
            <a:ext cx="979185" cy="312087"/>
          </a:xfrm>
          <a:prstGeom prst="rect">
            <a:avLst/>
          </a:prstGeom>
          <a:solidFill>
            <a:srgbClr val="FFC00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accent6"/>
                </a:solidFill>
              </a:rPr>
              <a:t>buf</a:t>
            </a:r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C14F233-E9FD-342C-3F24-0C49A8AA6EC8}"/>
              </a:ext>
            </a:extLst>
          </p:cNvPr>
          <p:cNvSpPr/>
          <p:nvPr/>
        </p:nvSpPr>
        <p:spPr>
          <a:xfrm>
            <a:off x="9683291" y="1998265"/>
            <a:ext cx="422783" cy="31208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pad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E1D49A-6361-B322-266C-69D94EBEF4F3}"/>
              </a:ext>
            </a:extLst>
          </p:cNvPr>
          <p:cNvSpPr/>
          <p:nvPr/>
        </p:nvSpPr>
        <p:spPr>
          <a:xfrm>
            <a:off x="9683290" y="2304530"/>
            <a:ext cx="1375959" cy="31208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frame pad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34E9DE3-D548-9196-977E-4FF6EA73BA22}"/>
              </a:ext>
            </a:extLst>
          </p:cNvPr>
          <p:cNvCxnSpPr>
            <a:cxnSpLocks/>
          </p:cNvCxnSpPr>
          <p:nvPr/>
        </p:nvCxnSpPr>
        <p:spPr>
          <a:xfrm>
            <a:off x="7782516" y="2310352"/>
            <a:ext cx="1893661" cy="1450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7F7E0A2-5C34-06E8-2DC5-44BA738E517F}"/>
              </a:ext>
            </a:extLst>
          </p:cNvPr>
          <p:cNvSpPr txBox="1"/>
          <p:nvPr/>
        </p:nvSpPr>
        <p:spPr>
          <a:xfrm>
            <a:off x="8936595" y="1925703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 + 3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9223581-2709-D1E8-2068-4F97D9911DE3}"/>
              </a:ext>
            </a:extLst>
          </p:cNvPr>
          <p:cNvSpPr/>
          <p:nvPr/>
        </p:nvSpPr>
        <p:spPr>
          <a:xfrm rot="16200000">
            <a:off x="7314808" y="894200"/>
            <a:ext cx="89977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sz="14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- 24</a:t>
            </a:r>
            <a:endParaRPr lang="en-US" sz="1400" b="1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467C8D6-5085-1138-C990-86107285AABC}"/>
              </a:ext>
            </a:extLst>
          </p:cNvPr>
          <p:cNvCxnSpPr>
            <a:cxnSpLocks/>
          </p:cNvCxnSpPr>
          <p:nvPr/>
        </p:nvCxnSpPr>
        <p:spPr>
          <a:xfrm>
            <a:off x="7246289" y="2643222"/>
            <a:ext cx="2495146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Up-Down Arrow 20">
            <a:extLst>
              <a:ext uri="{FF2B5EF4-FFF2-40B4-BE49-F238E27FC236}">
                <a16:creationId xmlns:a16="http://schemas.microsoft.com/office/drawing/2014/main" id="{D7A50AD4-79D8-28E6-0F6C-D78CE09491E8}"/>
              </a:ext>
            </a:extLst>
          </p:cNvPr>
          <p:cNvSpPr/>
          <p:nvPr/>
        </p:nvSpPr>
        <p:spPr>
          <a:xfrm>
            <a:off x="7452917" y="177248"/>
            <a:ext cx="45719" cy="2456699"/>
          </a:xfrm>
          <a:prstGeom prst="upDownArrow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Up-Down Arrow 21">
            <a:extLst>
              <a:ext uri="{FF2B5EF4-FFF2-40B4-BE49-F238E27FC236}">
                <a16:creationId xmlns:a16="http://schemas.microsoft.com/office/drawing/2014/main" id="{9D78946E-1E3C-AE88-8F7D-50EF3C4FD3F0}"/>
              </a:ext>
            </a:extLst>
          </p:cNvPr>
          <p:cNvSpPr/>
          <p:nvPr/>
        </p:nvSpPr>
        <p:spPr>
          <a:xfrm>
            <a:off x="11272486" y="1389783"/>
            <a:ext cx="45719" cy="1153535"/>
          </a:xfrm>
          <a:prstGeom prst="upDownArrow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8A9A724-7BD8-A562-0851-DCFD6A999A95}"/>
              </a:ext>
            </a:extLst>
          </p:cNvPr>
          <p:cNvSpPr/>
          <p:nvPr/>
        </p:nvSpPr>
        <p:spPr>
          <a:xfrm rot="16200000">
            <a:off x="11040538" y="1803442"/>
            <a:ext cx="74089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FRMADD</a:t>
            </a:r>
            <a:endParaRPr lang="en-US" sz="1200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3E1194D-E5BB-7041-4E76-57AEA4568BB4}"/>
              </a:ext>
            </a:extLst>
          </p:cNvPr>
          <p:cNvCxnSpPr>
            <a:cxnSpLocks/>
          </p:cNvCxnSpPr>
          <p:nvPr/>
        </p:nvCxnSpPr>
        <p:spPr>
          <a:xfrm>
            <a:off x="10995593" y="1353458"/>
            <a:ext cx="57946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Up-Down Arrow 28">
            <a:extLst>
              <a:ext uri="{FF2B5EF4-FFF2-40B4-BE49-F238E27FC236}">
                <a16:creationId xmlns:a16="http://schemas.microsoft.com/office/drawing/2014/main" id="{40842AB0-2B8B-A4DB-6F78-C338C55257E1}"/>
              </a:ext>
            </a:extLst>
          </p:cNvPr>
          <p:cNvSpPr/>
          <p:nvPr/>
        </p:nvSpPr>
        <p:spPr>
          <a:xfrm>
            <a:off x="11230039" y="397431"/>
            <a:ext cx="94724" cy="937641"/>
          </a:xfrm>
          <a:prstGeom prst="upDownArrow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D912F80-405E-468A-4DB4-BC2A79A64406}"/>
              </a:ext>
            </a:extLst>
          </p:cNvPr>
          <p:cNvSpPr/>
          <p:nvPr/>
        </p:nvSpPr>
        <p:spPr>
          <a:xfrm rot="16200000">
            <a:off x="11079974" y="718718"/>
            <a:ext cx="74089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FP_OFF</a:t>
            </a:r>
            <a:endParaRPr lang="en-US" sz="1200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9DA014-FF84-5EEE-1A81-01B35BCAC608}"/>
              </a:ext>
            </a:extLst>
          </p:cNvPr>
          <p:cNvSpPr txBox="1"/>
          <p:nvPr/>
        </p:nvSpPr>
        <p:spPr>
          <a:xfrm>
            <a:off x="9216189" y="229324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4EFC70-1E8B-C744-4310-89F0271B169E}"/>
              </a:ext>
            </a:extLst>
          </p:cNvPr>
          <p:cNvSpPr txBox="1"/>
          <p:nvPr/>
        </p:nvSpPr>
        <p:spPr>
          <a:xfrm>
            <a:off x="9207500" y="749688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B01F9CE-F14C-1E7E-E766-D5EFCB13C4CD}"/>
              </a:ext>
            </a:extLst>
          </p:cNvPr>
          <p:cNvSpPr txBox="1"/>
          <p:nvPr/>
        </p:nvSpPr>
        <p:spPr>
          <a:xfrm>
            <a:off x="9294168" y="6743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8AE1E210-93F1-2ACE-5FD0-BA30D4A65B99}"/>
              </a:ext>
            </a:extLst>
          </p:cNvPr>
          <p:cNvSpPr/>
          <p:nvPr/>
        </p:nvSpPr>
        <p:spPr bwMode="auto">
          <a:xfrm>
            <a:off x="9685572" y="3807973"/>
            <a:ext cx="2244091" cy="538401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./</a:t>
            </a:r>
            <a:r>
              <a:rPr lang="en-US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a.out</a:t>
            </a:r>
            <a:endParaRPr lang="en-US" sz="14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-136572160 0 hi</a:t>
            </a:r>
          </a:p>
        </p:txBody>
      </p:sp>
      <p:sp>
        <p:nvSpPr>
          <p:cNvPr id="108" name="Rounded Rectangle 107">
            <a:extLst>
              <a:ext uri="{FF2B5EF4-FFF2-40B4-BE49-F238E27FC236}">
                <a16:creationId xmlns:a16="http://schemas.microsoft.com/office/drawing/2014/main" id="{B8BB7762-4E39-6BC3-AE8B-B2B6FCCF6FD0}"/>
              </a:ext>
            </a:extLst>
          </p:cNvPr>
          <p:cNvSpPr/>
          <p:nvPr/>
        </p:nvSpPr>
        <p:spPr bwMode="auto">
          <a:xfrm>
            <a:off x="5026204" y="2779556"/>
            <a:ext cx="4414641" cy="164687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main(int </a:t>
            </a:r>
            <a:r>
              <a:rPr lang="en-US" sz="14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argc</a:t>
            </a:r>
            <a:r>
              <a:rPr lang="en-US" sz="1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char **</a:t>
            </a:r>
            <a:r>
              <a:rPr lang="en-US" sz="14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1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1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1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int c;</a:t>
            </a:r>
          </a:p>
          <a:p>
            <a:r>
              <a:rPr lang="en-US" sz="1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int count = 0;</a:t>
            </a:r>
          </a:p>
          <a:p>
            <a:r>
              <a:rPr lang="en-US" sz="1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char </a:t>
            </a:r>
            <a:r>
              <a:rPr lang="en-US" sz="14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lang="en-US" sz="1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[] = "hi";</a:t>
            </a:r>
          </a:p>
          <a:p>
            <a:r>
              <a:rPr lang="en-US" sz="1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("%d %d %s\n", c, count, </a:t>
            </a:r>
            <a:r>
              <a:rPr lang="en-US" sz="14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lang="en-US" sz="1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sz="1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rest of code</a:t>
            </a:r>
          </a:p>
        </p:txBody>
      </p:sp>
      <p:sp>
        <p:nvSpPr>
          <p:cNvPr id="42" name="Left Arrow 41">
            <a:extLst>
              <a:ext uri="{FF2B5EF4-FFF2-40B4-BE49-F238E27FC236}">
                <a16:creationId xmlns:a16="http://schemas.microsoft.com/office/drawing/2014/main" id="{A4641CED-269F-771B-DEED-5C25027E8528}"/>
              </a:ext>
            </a:extLst>
          </p:cNvPr>
          <p:cNvSpPr/>
          <p:nvPr/>
        </p:nvSpPr>
        <p:spPr>
          <a:xfrm rot="16200000">
            <a:off x="8621989" y="3723503"/>
            <a:ext cx="235634" cy="17663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9D073D8-B035-2529-B339-ACB28016D86E}"/>
              </a:ext>
            </a:extLst>
          </p:cNvPr>
          <p:cNvSpPr txBox="1"/>
          <p:nvPr/>
        </p:nvSpPr>
        <p:spPr>
          <a:xfrm>
            <a:off x="7346277" y="3355449"/>
            <a:ext cx="1941557" cy="33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</a:rPr>
              <a:t>pass stack address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239F143-7B91-9F87-88F4-624873FA7DDE}"/>
              </a:ext>
            </a:extLst>
          </p:cNvPr>
          <p:cNvGrpSpPr/>
          <p:nvPr/>
        </p:nvGrpSpPr>
        <p:grpSpPr>
          <a:xfrm>
            <a:off x="38496" y="1466067"/>
            <a:ext cx="4742190" cy="5179591"/>
            <a:chOff x="118431" y="2007611"/>
            <a:chExt cx="4742190" cy="5179591"/>
          </a:xfrm>
        </p:grpSpPr>
        <p:sp>
          <p:nvSpPr>
            <p:cNvPr id="93" name="Rounded Rectangle 92">
              <a:extLst>
                <a:ext uri="{FF2B5EF4-FFF2-40B4-BE49-F238E27FC236}">
                  <a16:creationId xmlns:a16="http://schemas.microsoft.com/office/drawing/2014/main" id="{007A5243-E1D8-AAF1-0B08-87689AB4FE80}"/>
                </a:ext>
              </a:extLst>
            </p:cNvPr>
            <p:cNvSpPr/>
            <p:nvPr/>
          </p:nvSpPr>
          <p:spPr bwMode="auto">
            <a:xfrm>
              <a:off x="118431" y="2007611"/>
              <a:ext cx="4374949" cy="4655582"/>
            </a:xfrm>
            <a:prstGeom prst="roundRect">
              <a:avLst>
                <a:gd name="adj" fmla="val 5733"/>
              </a:avLst>
            </a:prstGeom>
            <a:solidFill>
              <a:schemeClr val="bg1">
                <a:lumMod val="95000"/>
              </a:schemeClr>
            </a:solidFill>
            <a:ln w="25400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main:</a:t>
              </a:r>
            </a:p>
            <a:p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r>
                <a:rPr lang="en-US" sz="1600" dirty="0">
                  <a:solidFill>
                    <a:schemeClr val="accent6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 push    {r4, r5, </a:t>
              </a:r>
              <a:r>
                <a:rPr lang="en-US" sz="1600" dirty="0" err="1">
                  <a:solidFill>
                    <a:schemeClr val="accent6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fp</a:t>
              </a:r>
              <a:r>
                <a:rPr lang="en-US" sz="1600" dirty="0">
                  <a:solidFill>
                    <a:schemeClr val="accent6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 sz="1600" dirty="0" err="1">
                  <a:solidFill>
                    <a:schemeClr val="accent6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lr</a:t>
              </a:r>
              <a:r>
                <a:rPr lang="en-US" sz="1600" dirty="0">
                  <a:solidFill>
                    <a:schemeClr val="accent6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}</a:t>
              </a:r>
            </a:p>
            <a:p>
              <a:r>
                <a:rPr lang="en-US" sz="1600" dirty="0">
                  <a:solidFill>
                    <a:schemeClr val="accent6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    add     </a:t>
              </a:r>
              <a:r>
                <a:rPr lang="en-US" sz="1600" dirty="0" err="1">
                  <a:solidFill>
                    <a:schemeClr val="accent6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fp</a:t>
              </a:r>
              <a:r>
                <a:rPr lang="en-US" sz="1600" dirty="0">
                  <a:solidFill>
                    <a:schemeClr val="accent6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 sz="1600" dirty="0" err="1">
                  <a:solidFill>
                    <a:schemeClr val="accent6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sp</a:t>
              </a:r>
              <a:r>
                <a:rPr lang="en-US" sz="1600" dirty="0">
                  <a:solidFill>
                    <a:schemeClr val="accent6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, FP_OFF</a:t>
              </a:r>
            </a:p>
            <a:p>
              <a:r>
                <a:rPr lang="en-US" sz="1600" dirty="0">
                  <a:solidFill>
                    <a:schemeClr val="accent6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    add     </a:t>
              </a:r>
              <a:r>
                <a:rPr lang="en-US" sz="1600" dirty="0" err="1">
                  <a:solidFill>
                    <a:schemeClr val="accent6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sp</a:t>
              </a:r>
              <a:r>
                <a:rPr lang="en-US" sz="1600" dirty="0">
                  <a:solidFill>
                    <a:schemeClr val="accent6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 sz="1600" dirty="0" err="1">
                  <a:solidFill>
                    <a:schemeClr val="accent6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sp</a:t>
              </a:r>
              <a:r>
                <a:rPr lang="en-US" sz="1600" dirty="0">
                  <a:solidFill>
                    <a:schemeClr val="accent6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, -FRMADD</a:t>
              </a:r>
            </a:p>
            <a:p>
              <a:r>
                <a:rPr lang="en-US" sz="1600" i="1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// nothing to do for C</a:t>
              </a:r>
            </a:p>
            <a:p>
              <a:r>
                <a:rPr lang="en-US" sz="1600" i="1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mov     r2, 0</a:t>
              </a:r>
            </a:p>
            <a:p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str     r2, [</a:t>
              </a:r>
              <a:r>
                <a:rPr lang="en-US" sz="1600" dirty="0" err="1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fp</a:t>
              </a:r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, -COUNT]</a:t>
              </a:r>
            </a:p>
            <a:p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sz="1600" dirty="0" err="1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strb</a:t>
              </a:r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r2, [</a:t>
              </a:r>
              <a:r>
                <a:rPr lang="en-US" sz="1600" dirty="0" err="1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fp</a:t>
              </a:r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, -BUF+2]</a:t>
              </a:r>
            </a:p>
            <a:p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mov	    r2, 'h'</a:t>
              </a:r>
            </a:p>
            <a:p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sz="1600" dirty="0" err="1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strb</a:t>
              </a:r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r2, [</a:t>
              </a:r>
              <a:r>
                <a:rPr lang="en-US" sz="1600" dirty="0" err="1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fp</a:t>
              </a:r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, -BUF]</a:t>
              </a:r>
            </a:p>
            <a:p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mov	    r2, '</a:t>
              </a:r>
              <a:r>
                <a:rPr lang="en-US" sz="1600" dirty="0" err="1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</a:t>
              </a:r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'</a:t>
              </a:r>
            </a:p>
            <a:p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sz="1600" dirty="0" err="1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strb</a:t>
              </a:r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	    r2, [</a:t>
              </a:r>
              <a:r>
                <a:rPr lang="en-US" sz="1600" dirty="0" err="1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fp</a:t>
              </a:r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, -BUF+1]</a:t>
              </a:r>
            </a:p>
            <a:p>
              <a:r>
                <a:rPr lang="en-US" sz="160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</a:p>
            <a:p>
              <a:r>
                <a:rPr lang="en-US" sz="1600" dirty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sz="1600" dirty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ldr</a:t>
              </a:r>
              <a:r>
                <a:rPr lang="en-US" sz="160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     r0, =.</a:t>
              </a:r>
              <a:r>
                <a:rPr lang="en-US" sz="1600" dirty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Lmess</a:t>
              </a:r>
              <a:r>
                <a:rPr lang="en-US" sz="160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      // arg1</a:t>
              </a:r>
            </a:p>
            <a:p>
              <a:r>
                <a:rPr lang="en-US" sz="160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sz="1600" dirty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ldr</a:t>
              </a:r>
              <a:r>
                <a:rPr lang="en-US" sz="160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     r1, [</a:t>
              </a:r>
              <a:r>
                <a:rPr lang="en-US" sz="1600" dirty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fp</a:t>
              </a:r>
              <a:r>
                <a:rPr lang="en-US" sz="160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, -C]     // arg2</a:t>
              </a:r>
            </a:p>
            <a:p>
              <a:r>
                <a:rPr lang="en-US" sz="160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sz="1600" dirty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ldr</a:t>
              </a:r>
              <a:r>
                <a:rPr lang="en-US" sz="160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     r2, [</a:t>
              </a:r>
              <a:r>
                <a:rPr lang="en-US" sz="1600" dirty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fp</a:t>
              </a:r>
              <a:r>
                <a:rPr lang="en-US" sz="160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, -COUNT] // arg3</a:t>
              </a:r>
            </a:p>
            <a:p>
              <a:r>
                <a:rPr lang="en-US" sz="160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sz="1600" dirty="0">
                  <a:solidFill>
                    <a:srgbClr val="FF0000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add     r3, </a:t>
              </a:r>
              <a:r>
                <a:rPr lang="en-US" sz="1600" dirty="0" err="1">
                  <a:solidFill>
                    <a:srgbClr val="FF0000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fp</a:t>
              </a:r>
              <a:r>
                <a:rPr lang="en-US" sz="1600" dirty="0">
                  <a:solidFill>
                    <a:srgbClr val="FF0000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, -BUF     </a:t>
              </a:r>
              <a:r>
                <a:rPr lang="en-US" sz="1600" i="1" dirty="0">
                  <a:solidFill>
                    <a:srgbClr val="2C895B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// arg4</a:t>
              </a:r>
            </a:p>
            <a:p>
              <a:r>
                <a:rPr lang="en-US" sz="160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    bl      </a:t>
              </a:r>
              <a:r>
                <a:rPr lang="en-US" sz="1600" dirty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printf</a:t>
              </a:r>
              <a:endPara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CA4EB35-7D3A-7C68-B3F2-3525046D09A3}"/>
                </a:ext>
              </a:extLst>
            </p:cNvPr>
            <p:cNvSpPr txBox="1"/>
            <p:nvPr/>
          </p:nvSpPr>
          <p:spPr>
            <a:xfrm>
              <a:off x="577284" y="6848648"/>
              <a:ext cx="3676006" cy="33855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accent1"/>
                  </a:solidFill>
                </a:rPr>
                <a:t>passes address of a stack variable </a:t>
              </a:r>
              <a:r>
                <a:rPr lang="en-US" sz="1600" dirty="0" err="1">
                  <a:solidFill>
                    <a:schemeClr val="accent1"/>
                  </a:solidFill>
                </a:rPr>
                <a:t>buf</a:t>
              </a:r>
              <a:endParaRPr lang="en-US" sz="1600" dirty="0">
                <a:solidFill>
                  <a:schemeClr val="accent1"/>
                </a:solidFill>
              </a:endParaRPr>
            </a:p>
          </p:txBody>
        </p:sp>
        <p:sp>
          <p:nvSpPr>
            <p:cNvPr id="39" name="Left Arrow 38">
              <a:extLst>
                <a:ext uri="{FF2B5EF4-FFF2-40B4-BE49-F238E27FC236}">
                  <a16:creationId xmlns:a16="http://schemas.microsoft.com/office/drawing/2014/main" id="{CB1E5936-C34B-BA71-23F2-DA7F1EA2169F}"/>
                </a:ext>
              </a:extLst>
            </p:cNvPr>
            <p:cNvSpPr/>
            <p:nvPr/>
          </p:nvSpPr>
          <p:spPr>
            <a:xfrm rot="5400000">
              <a:off x="2554172" y="6496773"/>
              <a:ext cx="533877" cy="169876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504D8BD-CAF0-A79D-E868-25F3DC77C811}"/>
                </a:ext>
              </a:extLst>
            </p:cNvPr>
            <p:cNvSpPr txBox="1"/>
            <p:nvPr/>
          </p:nvSpPr>
          <p:spPr>
            <a:xfrm>
              <a:off x="3620815" y="2361751"/>
              <a:ext cx="1239806" cy="132343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accent1"/>
                  </a:solidFill>
                </a:rPr>
                <a:t>passes contents of stack var C and COUNT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E12C72CC-929E-7E1F-6D10-4803E7F6691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06050" y="3753532"/>
              <a:ext cx="1395816" cy="1779167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75C247E8-5843-06F4-5155-2CF448129C7F}"/>
              </a:ext>
            </a:extLst>
          </p:cNvPr>
          <p:cNvSpPr/>
          <p:nvPr/>
        </p:nvSpPr>
        <p:spPr bwMode="auto">
          <a:xfrm>
            <a:off x="213889" y="436771"/>
            <a:ext cx="4086954" cy="855107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  .section .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rodata</a:t>
            </a:r>
            <a:endParaRPr lang="en-US" sz="1600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Lmess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.string "%d %d </a:t>
            </a:r>
            <a:r>
              <a:rPr lang="en-US" sz="1600" dirty="0">
                <a:solidFill>
                  <a:srgbClr val="FF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%s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\n"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.extern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aphicFrame>
        <p:nvGraphicFramePr>
          <p:cNvPr id="40" name="Table 39">
            <a:extLst>
              <a:ext uri="{FF2B5EF4-FFF2-40B4-BE49-F238E27FC236}">
                <a16:creationId xmlns:a16="http://schemas.microsoft.com/office/drawing/2014/main" id="{01D3DA74-CAB5-1164-36D7-8EF348B478D1}"/>
              </a:ext>
            </a:extLst>
          </p:cNvPr>
          <p:cNvGraphicFramePr>
            <a:graphicFrameLocks/>
          </p:cNvGraphicFramePr>
          <p:nvPr/>
        </p:nvGraphicFramePr>
        <p:xfrm>
          <a:off x="4413445" y="4678803"/>
          <a:ext cx="7733970" cy="1828800"/>
        </p:xfrm>
        <a:graphic>
          <a:graphicData uri="http://schemas.openxmlformats.org/drawingml/2006/table">
            <a:tbl>
              <a:tblPr firstRow="1">
                <a:tableStyleId>{FABFCF23-3B69-468F-B69F-88F6DE6A72F2}</a:tableStyleId>
              </a:tblPr>
              <a:tblGrid>
                <a:gridCol w="1117353">
                  <a:extLst>
                    <a:ext uri="{9D8B030D-6E8A-4147-A177-3AD203B41FA5}">
                      <a16:colId xmlns:a16="http://schemas.microsoft.com/office/drawing/2014/main" val="2146949649"/>
                    </a:ext>
                  </a:extLst>
                </a:gridCol>
                <a:gridCol w="810228">
                  <a:extLst>
                    <a:ext uri="{9D8B030D-6E8A-4147-A177-3AD203B41FA5}">
                      <a16:colId xmlns:a16="http://schemas.microsoft.com/office/drawing/2014/main" val="1067220819"/>
                    </a:ext>
                  </a:extLst>
                </a:gridCol>
                <a:gridCol w="1735927">
                  <a:extLst>
                    <a:ext uri="{9D8B030D-6E8A-4147-A177-3AD203B41FA5}">
                      <a16:colId xmlns:a16="http://schemas.microsoft.com/office/drawing/2014/main" val="2822646746"/>
                    </a:ext>
                  </a:extLst>
                </a:gridCol>
                <a:gridCol w="2000443">
                  <a:extLst>
                    <a:ext uri="{9D8B030D-6E8A-4147-A177-3AD203B41FA5}">
                      <a16:colId xmlns:a16="http://schemas.microsoft.com/office/drawing/2014/main" val="2065921853"/>
                    </a:ext>
                  </a:extLst>
                </a:gridCol>
                <a:gridCol w="2070019">
                  <a:extLst>
                    <a:ext uri="{9D8B030D-6E8A-4147-A177-3AD203B41FA5}">
                      <a16:colId xmlns:a16="http://schemas.microsoft.com/office/drawing/2014/main" val="156893117"/>
                    </a:ext>
                  </a:extLst>
                </a:gridCol>
              </a:tblGrid>
              <a:tr h="285528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  <a:p>
                      <a:pPr algn="ctr"/>
                      <a:r>
                        <a:rPr lang="en-US" sz="1200" dirty="0"/>
                        <a:t>Variable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distance from </a:t>
                      </a:r>
                      <a:r>
                        <a:rPr lang="en-US" sz="1200" dirty="0" err="1"/>
                        <a:t>fp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Address on Stack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Read variable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Write Variable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987993257"/>
                  </a:ext>
                </a:extLst>
              </a:tr>
              <a:tr h="165703"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 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add r0, </a:t>
                      </a:r>
                      <a:r>
                        <a:rPr lang="en-US" sz="12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2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ldr</a:t>
                      </a:r>
                      <a:r>
                        <a:rPr lang="en-US" sz="12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r0, [</a:t>
                      </a:r>
                      <a:r>
                        <a:rPr lang="en-US" sz="12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2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-C]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 r0, [</a:t>
                      </a:r>
                      <a:r>
                        <a:rPr lang="en-US" sz="12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2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-C]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06785819"/>
                  </a:ext>
                </a:extLst>
              </a:tr>
              <a:tr h="16315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solidFill>
                            <a:schemeClr val="accent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 count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COUNT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add r0, </a:t>
                      </a:r>
                      <a:r>
                        <a:rPr lang="en-US" sz="12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2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-COUNT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ldr</a:t>
                      </a:r>
                      <a:r>
                        <a:rPr lang="en-US" sz="12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r0, [</a:t>
                      </a:r>
                      <a:r>
                        <a:rPr lang="en-US" sz="12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2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-COUNT]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 r0, [</a:t>
                      </a:r>
                      <a:r>
                        <a:rPr lang="en-US" sz="12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2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-COUNT]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700906380"/>
                  </a:ext>
                </a:extLst>
              </a:tr>
              <a:tr h="16315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solidFill>
                            <a:schemeClr val="accent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char </a:t>
                      </a:r>
                      <a:r>
                        <a:rPr lang="en-US" sz="1200" b="0" dirty="0" err="1">
                          <a:solidFill>
                            <a:schemeClr val="accent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buf</a:t>
                      </a:r>
                      <a:r>
                        <a:rPr lang="en-US" sz="1200" b="0" dirty="0">
                          <a:solidFill>
                            <a:schemeClr val="accent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[0]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BUF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add r0, </a:t>
                      </a:r>
                      <a:r>
                        <a:rPr lang="en-US" sz="12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2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-BUF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ldrb</a:t>
                      </a:r>
                      <a:r>
                        <a:rPr lang="en-US" sz="12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r0, [</a:t>
                      </a:r>
                      <a:r>
                        <a:rPr lang="en-US" sz="12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2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-BUF]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strb</a:t>
                      </a:r>
                      <a:r>
                        <a:rPr lang="en-US" sz="12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r0, [</a:t>
                      </a:r>
                      <a:r>
                        <a:rPr lang="en-US" sz="12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2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-BUF]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80735055"/>
                  </a:ext>
                </a:extLst>
              </a:tr>
              <a:tr h="16315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solidFill>
                            <a:schemeClr val="accent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char </a:t>
                      </a:r>
                      <a:r>
                        <a:rPr lang="en-US" sz="1200" b="0" dirty="0" err="1">
                          <a:solidFill>
                            <a:schemeClr val="accent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buf</a:t>
                      </a:r>
                      <a:r>
                        <a:rPr lang="en-US" sz="1200" b="0" dirty="0">
                          <a:solidFill>
                            <a:schemeClr val="accent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[1]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BUF-1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add r0, </a:t>
                      </a:r>
                      <a:r>
                        <a:rPr lang="en-US" sz="12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2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-BUF+1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ldrb</a:t>
                      </a:r>
                      <a:r>
                        <a:rPr lang="en-US" sz="12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r0, [</a:t>
                      </a:r>
                      <a:r>
                        <a:rPr lang="en-US" sz="12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2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-BUF+1]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strb</a:t>
                      </a:r>
                      <a:r>
                        <a:rPr lang="en-US" sz="12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r0, [</a:t>
                      </a:r>
                      <a:r>
                        <a:rPr lang="en-US" sz="12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2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-BUF+1]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141723941"/>
                  </a:ext>
                </a:extLst>
              </a:tr>
              <a:tr h="16315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solidFill>
                            <a:schemeClr val="accent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char </a:t>
                      </a:r>
                      <a:r>
                        <a:rPr lang="en-US" sz="1200" b="0" dirty="0" err="1">
                          <a:solidFill>
                            <a:schemeClr val="accent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buf</a:t>
                      </a:r>
                      <a:r>
                        <a:rPr lang="en-US" sz="1200" b="0" dirty="0">
                          <a:solidFill>
                            <a:schemeClr val="accent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[2]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BUF-2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add r0, </a:t>
                      </a:r>
                      <a:r>
                        <a:rPr lang="en-US" sz="12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2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-BUF+2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ldrb</a:t>
                      </a:r>
                      <a:r>
                        <a:rPr lang="en-US" sz="12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r0, [</a:t>
                      </a:r>
                      <a:r>
                        <a:rPr lang="en-US" sz="12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2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-BUF+2]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strb</a:t>
                      </a:r>
                      <a:r>
                        <a:rPr lang="en-US" sz="12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r0, [</a:t>
                      </a:r>
                      <a:r>
                        <a:rPr lang="en-US" sz="12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2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-BUF+2]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4898815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03588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800354E-02B0-3F05-F654-7D07C65F24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0415" y="363415"/>
            <a:ext cx="5867399" cy="5867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3280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0C8DA-0E2B-634E-8A51-C9A4B638B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909" y="296744"/>
            <a:ext cx="7131587" cy="433785"/>
          </a:xfrm>
        </p:spPr>
        <p:txBody>
          <a:bodyPr/>
          <a:lstStyle/>
          <a:p>
            <a:r>
              <a:rPr lang="en-US" dirty="0"/>
              <a:t>Pointers and Arrays - 1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1A96A5-B1A2-6D49-815A-C17D6D6C61F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229051" y="924639"/>
            <a:ext cx="8278715" cy="5018961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200" dirty="0">
                <a:solidFill>
                  <a:schemeClr val="tx2"/>
                </a:solidFill>
              </a:rPr>
              <a:t>A few slides back we stated: </a:t>
            </a:r>
            <a:r>
              <a:rPr lang="en-US" sz="2200" dirty="0">
                <a:solidFill>
                  <a:srgbClr val="2C895B"/>
                </a:solidFill>
              </a:rPr>
              <a:t>Array name </a:t>
            </a:r>
            <a:r>
              <a:rPr lang="en-US" sz="2200" dirty="0">
                <a:solidFill>
                  <a:schemeClr val="tx2"/>
                </a:solidFill>
              </a:rPr>
              <a:t>(by itself) on the </a:t>
            </a:r>
            <a:r>
              <a:rPr lang="en-US" sz="2200" dirty="0" err="1">
                <a:solidFill>
                  <a:schemeClr val="tx2"/>
                </a:solidFill>
              </a:rPr>
              <a:t>Rside</a:t>
            </a:r>
            <a:r>
              <a:rPr lang="en-US" sz="2200" dirty="0">
                <a:solidFill>
                  <a:schemeClr val="tx2"/>
                </a:solidFill>
              </a:rPr>
              <a:t> evaluates to the </a:t>
            </a:r>
            <a:r>
              <a:rPr lang="en-US" sz="2200" dirty="0">
                <a:solidFill>
                  <a:srgbClr val="2C895B"/>
                </a:solidFill>
              </a:rPr>
              <a:t>address of the first element of the array</a:t>
            </a:r>
          </a:p>
          <a:p>
            <a:pPr marL="354012" lvl="1" indent="0">
              <a:buNone/>
            </a:pPr>
            <a:endParaRPr lang="en-US" sz="2200" dirty="0">
              <a:solidFill>
                <a:srgbClr val="2C895B"/>
              </a:solidFill>
            </a:endParaRPr>
          </a:p>
          <a:p>
            <a:r>
              <a:rPr lang="en-US" sz="2200" dirty="0"/>
              <a:t>Array indexing syntax (</a:t>
            </a:r>
            <a:r>
              <a:rPr lang="en-US" sz="2200" dirty="0">
                <a:solidFill>
                  <a:schemeClr val="accent1"/>
                </a:solidFill>
              </a:rPr>
              <a:t>[ ]</a:t>
            </a:r>
            <a:r>
              <a:rPr lang="en-US" sz="2200" dirty="0"/>
              <a:t>) an operator that performs </a:t>
            </a:r>
            <a:r>
              <a:rPr lang="en-US" sz="2200" i="1" dirty="0">
                <a:solidFill>
                  <a:schemeClr val="accent1"/>
                </a:solidFill>
              </a:rPr>
              <a:t>pointer arithmetic</a:t>
            </a:r>
            <a:endParaRPr lang="en-US" sz="2200" dirty="0">
              <a:solidFill>
                <a:schemeClr val="accent1"/>
              </a:solidFill>
            </a:endParaRPr>
          </a:p>
          <a:p>
            <a:r>
              <a:rPr lang="en-US" sz="2400" b="1" dirty="0" err="1">
                <a:solidFill>
                  <a:schemeClr val="accent1"/>
                </a:solidFill>
              </a:rPr>
              <a:t>buf</a:t>
            </a:r>
            <a:r>
              <a:rPr lang="en-US" sz="2400" b="1" dirty="0">
                <a:solidFill>
                  <a:schemeClr val="accent1"/>
                </a:solidFill>
              </a:rPr>
              <a:t> </a:t>
            </a:r>
            <a:r>
              <a:rPr lang="en-US" sz="2400" b="1" dirty="0"/>
              <a:t> and </a:t>
            </a:r>
            <a:r>
              <a:rPr lang="en-US" sz="2400" b="1" dirty="0">
                <a:solidFill>
                  <a:schemeClr val="accent1"/>
                </a:solidFill>
              </a:rPr>
              <a:t>&amp;</a:t>
            </a:r>
            <a:r>
              <a:rPr lang="en-US" sz="2400" b="1" dirty="0" err="1">
                <a:solidFill>
                  <a:schemeClr val="accent1"/>
                </a:solidFill>
              </a:rPr>
              <a:t>buf</a:t>
            </a:r>
            <a:r>
              <a:rPr lang="en-US" sz="2400" b="1" dirty="0">
                <a:solidFill>
                  <a:schemeClr val="accent1"/>
                </a:solidFill>
              </a:rPr>
              <a:t>[0] </a:t>
            </a:r>
            <a:r>
              <a:rPr lang="en-US" sz="2400" dirty="0"/>
              <a:t>on the </a:t>
            </a:r>
            <a:r>
              <a:rPr lang="en-US" sz="2400" b="1" dirty="0" err="1">
                <a:solidFill>
                  <a:srgbClr val="0070C0"/>
                </a:solidFill>
              </a:rPr>
              <a:t>Rside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0070C0"/>
                </a:solidFill>
              </a:rPr>
              <a:t>are equivalent</a:t>
            </a:r>
            <a:r>
              <a:rPr lang="en-US" sz="2400" dirty="0"/>
              <a:t>, </a:t>
            </a:r>
            <a:r>
              <a:rPr lang="en-US" sz="2400" b="1" i="1" dirty="0"/>
              <a:t>both evaluate</a:t>
            </a:r>
            <a:r>
              <a:rPr lang="en-US" sz="2400" dirty="0"/>
              <a:t> to the address of the first array element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3D87940-2DDB-464E-9FAB-7C2DB4C175F8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D9ED911A-4240-6A40-A564-A2514D0C1B77}"/>
              </a:ext>
            </a:extLst>
          </p:cNvPr>
          <p:cNvSpPr/>
          <p:nvPr/>
        </p:nvSpPr>
        <p:spPr bwMode="auto">
          <a:xfrm>
            <a:off x="1663431" y="1787036"/>
            <a:ext cx="3913198" cy="368967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  <a:alpha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[] = {2, 3, 5, 6, 11};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92D7D47D-B3ED-9B4E-8678-68D21936103C}"/>
              </a:ext>
            </a:extLst>
          </p:cNvPr>
          <p:cNvGrpSpPr/>
          <p:nvPr/>
        </p:nvGrpSpPr>
        <p:grpSpPr>
          <a:xfrm>
            <a:off x="9086659" y="92204"/>
            <a:ext cx="3149862" cy="5005822"/>
            <a:chOff x="9292773" y="-128374"/>
            <a:chExt cx="3149862" cy="5005822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18398DB5-CD26-0741-8284-5BF9E264C4EA}"/>
                </a:ext>
              </a:extLst>
            </p:cNvPr>
            <p:cNvSpPr txBox="1"/>
            <p:nvPr/>
          </p:nvSpPr>
          <p:spPr>
            <a:xfrm>
              <a:off x="11119837" y="4463213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FF0000"/>
                  </a:solidFill>
                </a:rPr>
                <a:t>0x12345680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C33344C7-FE47-5E4E-915D-6DE26BB1A4C8}"/>
                </a:ext>
              </a:extLst>
            </p:cNvPr>
            <p:cNvSpPr txBox="1"/>
            <p:nvPr/>
          </p:nvSpPr>
          <p:spPr>
            <a:xfrm>
              <a:off x="11119837" y="3693597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00B050"/>
                  </a:solidFill>
                </a:rPr>
                <a:t>0x12345682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F88D39C6-1673-E447-BBFB-CC75C3038D04}"/>
                </a:ext>
              </a:extLst>
            </p:cNvPr>
            <p:cNvSpPr txBox="1"/>
            <p:nvPr/>
          </p:nvSpPr>
          <p:spPr>
            <a:xfrm>
              <a:off x="11119837" y="4072661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00B050"/>
                  </a:solidFill>
                </a:rPr>
                <a:t>0x12345681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81336CBD-632A-2946-93F7-6D05E66E5ADF}"/>
                </a:ext>
              </a:extLst>
            </p:cNvPr>
            <p:cNvSpPr txBox="1"/>
            <p:nvPr/>
          </p:nvSpPr>
          <p:spPr>
            <a:xfrm>
              <a:off x="11119837" y="3336064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00B050"/>
                  </a:solidFill>
                </a:rPr>
                <a:t>0x12345683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279AF30A-6DE9-E54A-8A9C-DF521C026681}"/>
                </a:ext>
              </a:extLst>
            </p:cNvPr>
            <p:cNvSpPr txBox="1"/>
            <p:nvPr/>
          </p:nvSpPr>
          <p:spPr>
            <a:xfrm>
              <a:off x="9910224" y="4508116"/>
              <a:ext cx="1287532" cy="3693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0x02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D01C78B5-76FE-D749-920A-AC8FD8789688}"/>
                </a:ext>
              </a:extLst>
            </p:cNvPr>
            <p:cNvSpPr txBox="1"/>
            <p:nvPr/>
          </p:nvSpPr>
          <p:spPr>
            <a:xfrm>
              <a:off x="9900689" y="4150085"/>
              <a:ext cx="1287532" cy="3693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0x00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6E4B7D27-1A23-A444-9372-F827BBDC35B1}"/>
                </a:ext>
              </a:extLst>
            </p:cNvPr>
            <p:cNvSpPr txBox="1"/>
            <p:nvPr/>
          </p:nvSpPr>
          <p:spPr>
            <a:xfrm>
              <a:off x="9900689" y="3780046"/>
              <a:ext cx="1287532" cy="3693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0x00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9C03C11E-03DA-6346-B5A6-5131E09CAC78}"/>
                </a:ext>
              </a:extLst>
            </p:cNvPr>
            <p:cNvSpPr txBox="1"/>
            <p:nvPr/>
          </p:nvSpPr>
          <p:spPr>
            <a:xfrm>
              <a:off x="9900689" y="3410714"/>
              <a:ext cx="1287532" cy="3693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0x00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B7F2C910-A25B-8449-84A1-04F84FE56868}"/>
                </a:ext>
              </a:extLst>
            </p:cNvPr>
            <p:cNvSpPr txBox="1"/>
            <p:nvPr/>
          </p:nvSpPr>
          <p:spPr>
            <a:xfrm>
              <a:off x="11119837" y="2981146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accent6"/>
                  </a:solidFill>
                </a:rPr>
                <a:t>0x12345684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728B5222-CBAF-D442-A02F-97A8F0671456}"/>
                </a:ext>
              </a:extLst>
            </p:cNvPr>
            <p:cNvSpPr txBox="1"/>
            <p:nvPr/>
          </p:nvSpPr>
          <p:spPr>
            <a:xfrm>
              <a:off x="11119837" y="2245154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7030A0"/>
                  </a:solidFill>
                </a:rPr>
                <a:t>0x12345686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6AC1AEED-4E07-A343-8963-3C0D6A66B685}"/>
                </a:ext>
              </a:extLst>
            </p:cNvPr>
            <p:cNvSpPr txBox="1"/>
            <p:nvPr/>
          </p:nvSpPr>
          <p:spPr>
            <a:xfrm>
              <a:off x="11119837" y="1854602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7030A0"/>
                  </a:solidFill>
                </a:rPr>
                <a:t>0x12345687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C79BE4E8-12D5-8D42-993E-932DB236972D}"/>
                </a:ext>
              </a:extLst>
            </p:cNvPr>
            <p:cNvSpPr txBox="1"/>
            <p:nvPr/>
          </p:nvSpPr>
          <p:spPr>
            <a:xfrm>
              <a:off x="11119837" y="2603770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7030A0"/>
                  </a:solidFill>
                </a:rPr>
                <a:t>0x12345685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3E5E9F4A-8EA1-084A-B84B-64525B6E298A}"/>
                </a:ext>
              </a:extLst>
            </p:cNvPr>
            <p:cNvSpPr txBox="1"/>
            <p:nvPr/>
          </p:nvSpPr>
          <p:spPr>
            <a:xfrm>
              <a:off x="9900689" y="2972579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0x03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2ED256A7-2F44-8A43-AFB3-697FB36E2D2E}"/>
                </a:ext>
              </a:extLst>
            </p:cNvPr>
            <p:cNvSpPr txBox="1"/>
            <p:nvPr/>
          </p:nvSpPr>
          <p:spPr>
            <a:xfrm>
              <a:off x="9908215" y="2603601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0x00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2944C27B-83CF-8F40-AF53-CFEDF63D2166}"/>
                </a:ext>
              </a:extLst>
            </p:cNvPr>
            <p:cNvSpPr txBox="1"/>
            <p:nvPr/>
          </p:nvSpPr>
          <p:spPr>
            <a:xfrm>
              <a:off x="9908215" y="2233562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0x00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9C604DAF-107F-DE49-BAE0-AB29A199EF91}"/>
                </a:ext>
              </a:extLst>
            </p:cNvPr>
            <p:cNvSpPr txBox="1"/>
            <p:nvPr/>
          </p:nvSpPr>
          <p:spPr>
            <a:xfrm>
              <a:off x="9916166" y="1863523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0x00</a:t>
              </a:r>
            </a:p>
          </p:txBody>
        </p:sp>
        <p:sp>
          <p:nvSpPr>
            <p:cNvPr id="72" name="Right Brace 71">
              <a:extLst>
                <a:ext uri="{FF2B5EF4-FFF2-40B4-BE49-F238E27FC236}">
                  <a16:creationId xmlns:a16="http://schemas.microsoft.com/office/drawing/2014/main" id="{29C1B592-EF2F-BA47-B9CE-4A659EB46060}"/>
                </a:ext>
              </a:extLst>
            </p:cNvPr>
            <p:cNvSpPr/>
            <p:nvPr/>
          </p:nvSpPr>
          <p:spPr>
            <a:xfrm rot="16200000">
              <a:off x="10370150" y="159460"/>
              <a:ext cx="396719" cy="1258492"/>
            </a:xfrm>
            <a:prstGeom prst="rightBrace">
              <a:avLst/>
            </a:prstGeom>
            <a:ln w="254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BBA1910A-4809-C240-9921-415E05618D82}"/>
                </a:ext>
              </a:extLst>
            </p:cNvPr>
            <p:cNvSpPr/>
            <p:nvPr/>
          </p:nvSpPr>
          <p:spPr>
            <a:xfrm>
              <a:off x="9292773" y="-128374"/>
              <a:ext cx="2454518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b="1" dirty="0">
                  <a:solidFill>
                    <a:schemeClr val="accent1"/>
                  </a:solidFill>
                </a:rPr>
                <a:t>1 byte Memory Content</a:t>
              </a:r>
            </a:p>
            <a:p>
              <a:r>
                <a:rPr lang="en-US" sz="1600" b="1" dirty="0">
                  <a:solidFill>
                    <a:schemeClr val="accent1"/>
                  </a:solidFill>
                </a:rPr>
                <a:t>One byte per row</a:t>
              </a:r>
              <a:endParaRPr lang="en-US" sz="1600" dirty="0">
                <a:solidFill>
                  <a:schemeClr val="accent1"/>
                </a:solidFill>
              </a:endParaRPr>
            </a:p>
          </p:txBody>
        </p: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F06569E9-5F52-9041-AB2D-77EA5404FF0E}"/>
                </a:ext>
              </a:extLst>
            </p:cNvPr>
            <p:cNvGrpSpPr/>
            <p:nvPr/>
          </p:nvGrpSpPr>
          <p:grpSpPr>
            <a:xfrm>
              <a:off x="10512620" y="867142"/>
              <a:ext cx="96408" cy="457028"/>
              <a:chOff x="10610509" y="991043"/>
              <a:chExt cx="96408" cy="457028"/>
            </a:xfrm>
          </p:grpSpPr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4F69E338-C491-1645-BB20-BF539B44541A}"/>
                  </a:ext>
                </a:extLst>
              </p:cNvPr>
              <p:cNvSpPr/>
              <p:nvPr/>
            </p:nvSpPr>
            <p:spPr>
              <a:xfrm>
                <a:off x="10617922" y="1176134"/>
                <a:ext cx="88995" cy="88995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424EE561-21F7-084C-AF8C-C327047BF4DB}"/>
                  </a:ext>
                </a:extLst>
              </p:cNvPr>
              <p:cNvSpPr/>
              <p:nvPr/>
            </p:nvSpPr>
            <p:spPr>
              <a:xfrm>
                <a:off x="10617921" y="991043"/>
                <a:ext cx="88995" cy="88995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62A0EFD6-0C92-B342-816A-EBE28ADB6DD3}"/>
                  </a:ext>
                </a:extLst>
              </p:cNvPr>
              <p:cNvSpPr/>
              <p:nvPr/>
            </p:nvSpPr>
            <p:spPr>
              <a:xfrm>
                <a:off x="10610509" y="1359076"/>
                <a:ext cx="88995" cy="88995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6B150BB5-3034-7C42-98B8-2A261B23D8EF}"/>
                </a:ext>
              </a:extLst>
            </p:cNvPr>
            <p:cNvSpPr txBox="1"/>
            <p:nvPr/>
          </p:nvSpPr>
          <p:spPr>
            <a:xfrm>
              <a:off x="11332244" y="1041630"/>
              <a:ext cx="1003801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accent5"/>
                  </a:solidFill>
                </a:rPr>
                <a:t>Byte</a:t>
              </a:r>
            </a:p>
            <a:p>
              <a:r>
                <a:rPr lang="en-US" sz="1600" b="1" dirty="0">
                  <a:solidFill>
                    <a:schemeClr val="accent5"/>
                  </a:solidFill>
                </a:rPr>
                <a:t>Memory</a:t>
              </a:r>
            </a:p>
            <a:p>
              <a:r>
                <a:rPr lang="en-US" sz="1600" b="1" dirty="0">
                  <a:solidFill>
                    <a:schemeClr val="accent5"/>
                  </a:solidFill>
                </a:rPr>
                <a:t>Address</a:t>
              </a:r>
            </a:p>
          </p:txBody>
        </p:sp>
      </p:grpSp>
      <p:sp>
        <p:nvSpPr>
          <p:cNvPr id="81" name="Rounded Rectangle 80">
            <a:extLst>
              <a:ext uri="{FF2B5EF4-FFF2-40B4-BE49-F238E27FC236}">
                <a16:creationId xmlns:a16="http://schemas.microsoft.com/office/drawing/2014/main" id="{3C91C2B5-CD85-454D-B6F6-09B4DF7F0E99}"/>
              </a:ext>
            </a:extLst>
          </p:cNvPr>
          <p:cNvSpPr/>
          <p:nvPr/>
        </p:nvSpPr>
        <p:spPr bwMode="auto">
          <a:xfrm>
            <a:off x="8675287" y="4883163"/>
            <a:ext cx="619027" cy="452564"/>
          </a:xfrm>
          <a:prstGeom prst="roundRect">
            <a:avLst>
              <a:gd name="adj" fmla="val 14824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endParaRPr lang="en-US" b="1" i="1" dirty="0">
              <a:solidFill>
                <a:srgbClr val="5A5A5A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141368-AABD-6C4E-87B1-5CB12303FF9E}"/>
              </a:ext>
            </a:extLst>
          </p:cNvPr>
          <p:cNvSpPr txBox="1"/>
          <p:nvPr/>
        </p:nvSpPr>
        <p:spPr>
          <a:xfrm>
            <a:off x="8675287" y="52642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A7C207C-6E88-DC48-84C5-E4F282745102}"/>
              </a:ext>
            </a:extLst>
          </p:cNvPr>
          <p:cNvCxnSpPr>
            <a:cxnSpLocks/>
          </p:cNvCxnSpPr>
          <p:nvPr/>
        </p:nvCxnSpPr>
        <p:spPr>
          <a:xfrm flipV="1">
            <a:off x="8963513" y="5098026"/>
            <a:ext cx="746539" cy="11419"/>
          </a:xfrm>
          <a:prstGeom prst="straightConnector1">
            <a:avLst/>
          </a:prstGeom>
          <a:ln w="381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ounded Rectangle 81">
            <a:extLst>
              <a:ext uri="{FF2B5EF4-FFF2-40B4-BE49-F238E27FC236}">
                <a16:creationId xmlns:a16="http://schemas.microsoft.com/office/drawing/2014/main" id="{BA8589B7-4035-B441-ABC0-249C0F3541D5}"/>
              </a:ext>
            </a:extLst>
          </p:cNvPr>
          <p:cNvSpPr/>
          <p:nvPr/>
        </p:nvSpPr>
        <p:spPr bwMode="auto">
          <a:xfrm>
            <a:off x="8653999" y="3264682"/>
            <a:ext cx="619027" cy="452564"/>
          </a:xfrm>
          <a:prstGeom prst="roundRect">
            <a:avLst>
              <a:gd name="adj" fmla="val 14824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endParaRPr lang="en-US" b="1" i="1" dirty="0">
              <a:solidFill>
                <a:srgbClr val="5A5A5A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A8087DCE-442B-534D-90D0-BE2C1BF5CC3F}"/>
              </a:ext>
            </a:extLst>
          </p:cNvPr>
          <p:cNvSpPr txBox="1"/>
          <p:nvPr/>
        </p:nvSpPr>
        <p:spPr>
          <a:xfrm>
            <a:off x="8653999" y="3645721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p1</a:t>
            </a: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81EADF5F-4999-2343-97DE-5704DBEC837C}"/>
              </a:ext>
            </a:extLst>
          </p:cNvPr>
          <p:cNvCxnSpPr>
            <a:cxnSpLocks/>
          </p:cNvCxnSpPr>
          <p:nvPr/>
        </p:nvCxnSpPr>
        <p:spPr>
          <a:xfrm flipV="1">
            <a:off x="8942225" y="3479545"/>
            <a:ext cx="746539" cy="11419"/>
          </a:xfrm>
          <a:prstGeom prst="straightConnector1">
            <a:avLst/>
          </a:prstGeom>
          <a:ln w="381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ounded Rectangle 84">
            <a:extLst>
              <a:ext uri="{FF2B5EF4-FFF2-40B4-BE49-F238E27FC236}">
                <a16:creationId xmlns:a16="http://schemas.microsoft.com/office/drawing/2014/main" id="{31EC655A-855D-8040-9103-D0025092631C}"/>
              </a:ext>
            </a:extLst>
          </p:cNvPr>
          <p:cNvSpPr/>
          <p:nvPr/>
        </p:nvSpPr>
        <p:spPr bwMode="auto">
          <a:xfrm>
            <a:off x="8615167" y="1709549"/>
            <a:ext cx="619027" cy="452564"/>
          </a:xfrm>
          <a:prstGeom prst="roundRect">
            <a:avLst>
              <a:gd name="adj" fmla="val 14824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endParaRPr lang="en-US" b="1" i="1" dirty="0">
              <a:solidFill>
                <a:srgbClr val="5A5A5A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479FDF13-A4CB-9C46-8425-637B9D5DCE21}"/>
              </a:ext>
            </a:extLst>
          </p:cNvPr>
          <p:cNvSpPr txBox="1"/>
          <p:nvPr/>
        </p:nvSpPr>
        <p:spPr>
          <a:xfrm>
            <a:off x="8615167" y="2090588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p2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6B16AA7D-426D-054E-96D8-20A2213D31F4}"/>
              </a:ext>
            </a:extLst>
          </p:cNvPr>
          <p:cNvCxnSpPr>
            <a:cxnSpLocks/>
          </p:cNvCxnSpPr>
          <p:nvPr/>
        </p:nvCxnSpPr>
        <p:spPr>
          <a:xfrm flipV="1">
            <a:off x="8903393" y="1924412"/>
            <a:ext cx="746539" cy="11419"/>
          </a:xfrm>
          <a:prstGeom prst="straightConnector1">
            <a:avLst/>
          </a:prstGeom>
          <a:ln w="381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C7F653FE-25AC-DB43-A464-A6A2E1354BC0}"/>
              </a:ext>
            </a:extLst>
          </p:cNvPr>
          <p:cNvSpPr txBox="1"/>
          <p:nvPr/>
        </p:nvSpPr>
        <p:spPr>
          <a:xfrm>
            <a:off x="9718629" y="1657398"/>
            <a:ext cx="1287532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15A6AC60-B5ED-6A4C-99A6-AE12A7258DE8}"/>
              </a:ext>
            </a:extLst>
          </p:cNvPr>
          <p:cNvSpPr/>
          <p:nvPr/>
        </p:nvSpPr>
        <p:spPr bwMode="auto">
          <a:xfrm>
            <a:off x="1308558" y="4188047"/>
            <a:ext cx="6080522" cy="1445487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  <a:alpha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*p =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		</a:t>
            </a:r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or int *p = &amp;</a:t>
            </a:r>
            <a:r>
              <a:rPr lang="en-US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[0]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*p1 = &amp;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[1];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*p2 = &amp;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[2];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*p3 = &amp;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[3];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F95729EA-C8EB-234A-84E8-114B358B1F38}"/>
              </a:ext>
            </a:extLst>
          </p:cNvPr>
          <p:cNvSpPr/>
          <p:nvPr/>
        </p:nvSpPr>
        <p:spPr>
          <a:xfrm>
            <a:off x="8880670" y="1241393"/>
            <a:ext cx="88995" cy="8899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B5F4A2FA-837B-C844-BC31-C41CA1729DD9}"/>
              </a:ext>
            </a:extLst>
          </p:cNvPr>
          <p:cNvSpPr/>
          <p:nvPr/>
        </p:nvSpPr>
        <p:spPr>
          <a:xfrm>
            <a:off x="8880669" y="1056302"/>
            <a:ext cx="88995" cy="8899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812E33BA-24A0-194B-A848-4C6D2F48809E}"/>
              </a:ext>
            </a:extLst>
          </p:cNvPr>
          <p:cNvSpPr/>
          <p:nvPr/>
        </p:nvSpPr>
        <p:spPr>
          <a:xfrm>
            <a:off x="8873257" y="1424335"/>
            <a:ext cx="88995" cy="8899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115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47" grpId="0"/>
      <p:bldP spid="48" grpId="0" animBg="1"/>
      <p:bldP spid="40" grpId="0" animBg="1"/>
    </p:bld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D2D0F-EF8C-822E-D886-85A4527925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27143"/>
            <a:ext cx="10515600" cy="427627"/>
          </a:xfrm>
        </p:spPr>
        <p:txBody>
          <a:bodyPr/>
          <a:lstStyle/>
          <a:p>
            <a:r>
              <a:rPr lang="en-US" dirty="0"/>
              <a:t>Stack Frame Design Practice</a:t>
            </a:r>
          </a:p>
        </p:txBody>
      </p:sp>
      <p:sp>
        <p:nvSpPr>
          <p:cNvPr id="77" name="Content Placeholder 76">
            <a:extLst>
              <a:ext uri="{FF2B5EF4-FFF2-40B4-BE49-F238E27FC236}">
                <a16:creationId xmlns:a16="http://schemas.microsoft.com/office/drawing/2014/main" id="{9780925A-0962-AA7B-0ED0-38E538D0FD48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776430" y="17410"/>
            <a:ext cx="5384493" cy="1702520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2000" dirty="0"/>
              <a:t>Write the variables in C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2000" dirty="0"/>
              <a:t>Draw a picture of the stack frame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2000" dirty="0"/>
              <a:t>Write the code to generate the offsets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2000" dirty="0"/>
              <a:t>create the distance table to the variables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19C96FC-4E58-CE6C-98C8-00E745A53A3D}"/>
              </a:ext>
            </a:extLst>
          </p:cNvPr>
          <p:cNvSpPr/>
          <p:nvPr/>
        </p:nvSpPr>
        <p:spPr bwMode="auto">
          <a:xfrm>
            <a:off x="7826941" y="2325687"/>
            <a:ext cx="4194790" cy="2375297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equ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FP_OFF,    12</a:t>
            </a:r>
          </a:p>
          <a:p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equ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C,         1 + FP_OFF</a:t>
            </a:r>
          </a:p>
          <a:p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equ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S,         3 + C</a:t>
            </a:r>
          </a:p>
          <a:p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equ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B,         8 + S</a:t>
            </a:r>
          </a:p>
          <a:p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equ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PTR,       4 + B</a:t>
            </a:r>
          </a:p>
          <a:p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equ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PAD,       0 + PTR</a:t>
            </a:r>
          </a:p>
          <a:p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equ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FRMADD,    PAD – FP_OFF</a:t>
            </a:r>
          </a:p>
          <a:p>
            <a:r>
              <a:rPr lang="en-US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FRMADD =  28 - 12 = 16  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50749CA-6C09-5FF9-D39A-249A29CD7662}"/>
              </a:ext>
            </a:extLst>
          </p:cNvPr>
          <p:cNvSpPr/>
          <p:nvPr/>
        </p:nvSpPr>
        <p:spPr bwMode="auto">
          <a:xfrm>
            <a:off x="27175" y="801876"/>
            <a:ext cx="3255015" cy="1868567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US" sz="14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sz="1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(void)</a:t>
            </a:r>
          </a:p>
          <a:p>
            <a:r>
              <a:rPr lang="en-US" sz="1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1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signed char c;</a:t>
            </a:r>
          </a:p>
          <a:p>
            <a:r>
              <a:rPr lang="en-US" sz="1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signed short s;</a:t>
            </a:r>
          </a:p>
          <a:p>
            <a:r>
              <a:rPr lang="en-US" sz="1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unsigned char b[] = "Stack";</a:t>
            </a:r>
          </a:p>
          <a:p>
            <a:r>
              <a:rPr lang="en-US" sz="1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unsigned char *</a:t>
            </a:r>
            <a:r>
              <a:rPr lang="en-US" sz="14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1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&amp;b;</a:t>
            </a:r>
          </a:p>
          <a:p>
            <a:r>
              <a:rPr lang="en-US" sz="1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rest of code</a:t>
            </a:r>
          </a:p>
          <a:p>
            <a:r>
              <a:rPr lang="en-US" sz="1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29939FA7-ABFB-1EBB-BF39-B95E8BF9BE3E}"/>
              </a:ext>
            </a:extLst>
          </p:cNvPr>
          <p:cNvGrpSpPr/>
          <p:nvPr/>
        </p:nvGrpSpPr>
        <p:grpSpPr>
          <a:xfrm>
            <a:off x="4332026" y="1590468"/>
            <a:ext cx="3462234" cy="1550675"/>
            <a:chOff x="4644618" y="1226153"/>
            <a:chExt cx="1973824" cy="1342665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C621D67-F161-C74D-9F3A-0DA672D9C15F}"/>
                </a:ext>
              </a:extLst>
            </p:cNvPr>
            <p:cNvSpPr/>
            <p:nvPr/>
          </p:nvSpPr>
          <p:spPr>
            <a:xfrm>
              <a:off x="4644618" y="1307824"/>
              <a:ext cx="1375959" cy="312087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err="1"/>
                <a:t>lr</a:t>
              </a:r>
              <a:r>
                <a:rPr lang="en-US" sz="2000" dirty="0"/>
                <a:t> to caller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00601221-7238-873B-1C70-01B7630BCB56}"/>
                </a:ext>
              </a:extLst>
            </p:cNvPr>
            <p:cNvSpPr/>
            <p:nvPr/>
          </p:nvSpPr>
          <p:spPr>
            <a:xfrm>
              <a:off x="4644618" y="1636121"/>
              <a:ext cx="1375959" cy="312087"/>
            </a:xfrm>
            <a:prstGeom prst="rect">
              <a:avLst/>
            </a:prstGeom>
            <a:solidFill>
              <a:srgbClr val="0070C0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callers </a:t>
              </a:r>
              <a:r>
                <a:rPr lang="en-US" sz="2000" dirty="0" err="1"/>
                <a:t>fp</a:t>
              </a:r>
              <a:endParaRPr lang="en-US" sz="2000" dirty="0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69CC335F-E870-9845-DED0-7965855FAB4F}"/>
                </a:ext>
              </a:extLst>
            </p:cNvPr>
            <p:cNvSpPr/>
            <p:nvPr/>
          </p:nvSpPr>
          <p:spPr>
            <a:xfrm>
              <a:off x="4644618" y="1951093"/>
              <a:ext cx="1375959" cy="312087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saved r5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030FD42E-77EF-FC36-D981-A76A70A3394D}"/>
                </a:ext>
              </a:extLst>
            </p:cNvPr>
            <p:cNvSpPr/>
            <p:nvPr/>
          </p:nvSpPr>
          <p:spPr>
            <a:xfrm>
              <a:off x="4644618" y="2256731"/>
              <a:ext cx="1375959" cy="312087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saved r4</a:t>
              </a:r>
            </a:p>
          </p:txBody>
        </p:sp>
        <p:sp>
          <p:nvSpPr>
            <p:cNvPr id="32" name="Left Arrow 31">
              <a:extLst>
                <a:ext uri="{FF2B5EF4-FFF2-40B4-BE49-F238E27FC236}">
                  <a16:creationId xmlns:a16="http://schemas.microsoft.com/office/drawing/2014/main" id="{AC62ABED-A222-642F-4B6F-9E91E9D0BD6F}"/>
                </a:ext>
              </a:extLst>
            </p:cNvPr>
            <p:cNvSpPr/>
            <p:nvPr/>
          </p:nvSpPr>
          <p:spPr>
            <a:xfrm>
              <a:off x="6020428" y="1490279"/>
              <a:ext cx="579469" cy="127267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E4F6EB1E-861B-F2A1-64AE-71FDBE5D97B7}"/>
                </a:ext>
              </a:extLst>
            </p:cNvPr>
            <p:cNvCxnSpPr>
              <a:cxnSpLocks/>
            </p:cNvCxnSpPr>
            <p:nvPr/>
          </p:nvCxnSpPr>
          <p:spPr>
            <a:xfrm>
              <a:off x="6002169" y="2568818"/>
              <a:ext cx="579469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Up-Down Arrow 49">
              <a:extLst>
                <a:ext uri="{FF2B5EF4-FFF2-40B4-BE49-F238E27FC236}">
                  <a16:creationId xmlns:a16="http://schemas.microsoft.com/office/drawing/2014/main" id="{D7E57315-0BD8-7B14-53AA-231336E02958}"/>
                </a:ext>
              </a:extLst>
            </p:cNvPr>
            <p:cNvSpPr/>
            <p:nvPr/>
          </p:nvSpPr>
          <p:spPr>
            <a:xfrm>
              <a:off x="6075468" y="1609547"/>
              <a:ext cx="94724" cy="937641"/>
            </a:xfrm>
            <a:prstGeom prst="upDownArrow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CA6EBD22-B828-9FC7-8F96-903D677016F9}"/>
                </a:ext>
              </a:extLst>
            </p:cNvPr>
            <p:cNvSpPr txBox="1"/>
            <p:nvPr/>
          </p:nvSpPr>
          <p:spPr>
            <a:xfrm>
              <a:off x="6151648" y="1882312"/>
              <a:ext cx="46679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12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7D3DC60C-63D1-B9FD-0245-ABA27ADC9174}"/>
                </a:ext>
              </a:extLst>
            </p:cNvPr>
            <p:cNvSpPr txBox="1"/>
            <p:nvPr/>
          </p:nvSpPr>
          <p:spPr>
            <a:xfrm>
              <a:off x="6074343" y="1226153"/>
              <a:ext cx="3257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4</a:t>
              </a:r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BA5A7705-CEAA-DE35-47E0-0D003C2077AA}"/>
              </a:ext>
            </a:extLst>
          </p:cNvPr>
          <p:cNvGrpSpPr/>
          <p:nvPr/>
        </p:nvGrpSpPr>
        <p:grpSpPr>
          <a:xfrm>
            <a:off x="4341773" y="3145441"/>
            <a:ext cx="3441366" cy="420224"/>
            <a:chOff x="3457879" y="2574075"/>
            <a:chExt cx="3441366" cy="420224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B0BD59E9-33E6-0FE7-9CEF-C0BBFB25523F}"/>
                </a:ext>
              </a:extLst>
            </p:cNvPr>
            <p:cNvSpPr/>
            <p:nvPr/>
          </p:nvSpPr>
          <p:spPr>
            <a:xfrm>
              <a:off x="4637001" y="2583319"/>
              <a:ext cx="1231193" cy="402696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D4A2734C-7E62-8876-417F-996CFDC2778A}"/>
                </a:ext>
              </a:extLst>
            </p:cNvPr>
            <p:cNvSpPr/>
            <p:nvPr/>
          </p:nvSpPr>
          <p:spPr>
            <a:xfrm>
              <a:off x="4024366" y="2574075"/>
              <a:ext cx="598955" cy="411227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var pad</a:t>
              </a: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6C8255E1-8719-5DAB-3F6D-C6ACE53548FA}"/>
                </a:ext>
              </a:extLst>
            </p:cNvPr>
            <p:cNvSpPr/>
            <p:nvPr/>
          </p:nvSpPr>
          <p:spPr>
            <a:xfrm>
              <a:off x="3457879" y="2575888"/>
              <a:ext cx="598955" cy="41122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accent6"/>
                  </a:solidFill>
                </a:rPr>
                <a:t>C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FABDF1CA-B5A0-0AE6-9E97-B280113D437A}"/>
                </a:ext>
              </a:extLst>
            </p:cNvPr>
            <p:cNvSpPr txBox="1"/>
            <p:nvPr/>
          </p:nvSpPr>
          <p:spPr>
            <a:xfrm>
              <a:off x="5868194" y="2594189"/>
              <a:ext cx="103105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1, 1+2</a:t>
              </a: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B5640996-1248-2A70-72A7-020318B92CE1}"/>
              </a:ext>
            </a:extLst>
          </p:cNvPr>
          <p:cNvGrpSpPr/>
          <p:nvPr/>
        </p:nvGrpSpPr>
        <p:grpSpPr>
          <a:xfrm>
            <a:off x="4332027" y="3557378"/>
            <a:ext cx="3436493" cy="830230"/>
            <a:chOff x="3448133" y="2986012"/>
            <a:chExt cx="3436493" cy="830230"/>
          </a:xfrm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354895A7-68AC-7A12-7718-2F8ECB401954}"/>
                </a:ext>
              </a:extLst>
            </p:cNvPr>
            <p:cNvSpPr/>
            <p:nvPr/>
          </p:nvSpPr>
          <p:spPr>
            <a:xfrm>
              <a:off x="3448133" y="3000303"/>
              <a:ext cx="598955" cy="411227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var pad</a:t>
              </a: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50C60CF8-723B-E7C0-C993-6C94A24147DB}"/>
                </a:ext>
              </a:extLst>
            </p:cNvPr>
            <p:cNvSpPr/>
            <p:nvPr/>
          </p:nvSpPr>
          <p:spPr>
            <a:xfrm>
              <a:off x="4038045" y="2998956"/>
              <a:ext cx="598955" cy="411227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var pad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CB8213E1-6959-F8A9-5D4E-5A0B75A23216}"/>
                </a:ext>
              </a:extLst>
            </p:cNvPr>
            <p:cNvSpPr/>
            <p:nvPr/>
          </p:nvSpPr>
          <p:spPr>
            <a:xfrm>
              <a:off x="4653642" y="2999931"/>
              <a:ext cx="598955" cy="411227"/>
            </a:xfrm>
            <a:prstGeom prst="rect">
              <a:avLst/>
            </a:prstGeom>
            <a:solidFill>
              <a:srgbClr val="2C895B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b[5]</a:t>
              </a: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311E3084-E055-F42C-D316-E82564CA432D}"/>
                </a:ext>
              </a:extLst>
            </p:cNvPr>
            <p:cNvSpPr/>
            <p:nvPr/>
          </p:nvSpPr>
          <p:spPr>
            <a:xfrm>
              <a:off x="5269239" y="2999931"/>
              <a:ext cx="598955" cy="411227"/>
            </a:xfrm>
            <a:prstGeom prst="rect">
              <a:avLst/>
            </a:prstGeom>
            <a:solidFill>
              <a:srgbClr val="2C895B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b[4]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DBE41E4C-404E-2D6F-A413-B5990F74920B}"/>
                </a:ext>
              </a:extLst>
            </p:cNvPr>
            <p:cNvSpPr/>
            <p:nvPr/>
          </p:nvSpPr>
          <p:spPr>
            <a:xfrm>
              <a:off x="3450642" y="3405015"/>
              <a:ext cx="598955" cy="411227"/>
            </a:xfrm>
            <a:prstGeom prst="rect">
              <a:avLst/>
            </a:prstGeom>
            <a:solidFill>
              <a:srgbClr val="2C895B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b[3]</a:t>
              </a: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FB3B6586-B1DC-5812-54E0-DAB236B99464}"/>
                </a:ext>
              </a:extLst>
            </p:cNvPr>
            <p:cNvSpPr/>
            <p:nvPr/>
          </p:nvSpPr>
          <p:spPr>
            <a:xfrm>
              <a:off x="4040554" y="3403668"/>
              <a:ext cx="598955" cy="411227"/>
            </a:xfrm>
            <a:prstGeom prst="rect">
              <a:avLst/>
            </a:prstGeom>
            <a:solidFill>
              <a:srgbClr val="2C895B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b[2]</a:t>
              </a: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4DE58F6D-25E4-52B7-2CCD-4F39DA36A321}"/>
                </a:ext>
              </a:extLst>
            </p:cNvPr>
            <p:cNvSpPr/>
            <p:nvPr/>
          </p:nvSpPr>
          <p:spPr>
            <a:xfrm>
              <a:off x="4656151" y="3404643"/>
              <a:ext cx="598955" cy="411227"/>
            </a:xfrm>
            <a:prstGeom prst="rect">
              <a:avLst/>
            </a:prstGeom>
            <a:solidFill>
              <a:srgbClr val="2C895B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b[1]</a:t>
              </a: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E8C46BE6-739B-C949-5FD8-A36A8AB15AE1}"/>
                </a:ext>
              </a:extLst>
            </p:cNvPr>
            <p:cNvSpPr/>
            <p:nvPr/>
          </p:nvSpPr>
          <p:spPr>
            <a:xfrm>
              <a:off x="5271748" y="3404643"/>
              <a:ext cx="598955" cy="411227"/>
            </a:xfrm>
            <a:prstGeom prst="rect">
              <a:avLst/>
            </a:prstGeom>
            <a:solidFill>
              <a:srgbClr val="2C895B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b[0]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EF3DF8F8-012D-0373-2235-ABC5E946358F}"/>
                </a:ext>
              </a:extLst>
            </p:cNvPr>
            <p:cNvSpPr txBox="1"/>
            <p:nvPr/>
          </p:nvSpPr>
          <p:spPr>
            <a:xfrm>
              <a:off x="5859503" y="3186561"/>
              <a:ext cx="88998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2 + 6</a:t>
              </a:r>
            </a:p>
          </p:txBody>
        </p: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71D6E8C2-5E93-C9C9-7BC3-B9707C5DF136}"/>
                </a:ext>
              </a:extLst>
            </p:cNvPr>
            <p:cNvCxnSpPr>
              <a:cxnSpLocks/>
            </p:cNvCxnSpPr>
            <p:nvPr/>
          </p:nvCxnSpPr>
          <p:spPr>
            <a:xfrm>
              <a:off x="5868194" y="2986012"/>
              <a:ext cx="1016432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id="{7E1BC14C-009B-F346-25AD-82CD9415AAAA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aphicFrame>
        <p:nvGraphicFramePr>
          <p:cNvPr id="78" name="Table 77">
            <a:extLst>
              <a:ext uri="{FF2B5EF4-FFF2-40B4-BE49-F238E27FC236}">
                <a16:creationId xmlns:a16="http://schemas.microsoft.com/office/drawing/2014/main" id="{F12F261F-BD41-0DC1-1499-3C3A5FCC42CB}"/>
              </a:ext>
            </a:extLst>
          </p:cNvPr>
          <p:cNvGraphicFramePr>
            <a:graphicFrameLocks/>
          </p:cNvGraphicFramePr>
          <p:nvPr/>
        </p:nvGraphicFramePr>
        <p:xfrm>
          <a:off x="505421" y="5271163"/>
          <a:ext cx="10699442" cy="1524000"/>
        </p:xfrm>
        <a:graphic>
          <a:graphicData uri="http://schemas.openxmlformats.org/drawingml/2006/table">
            <a:tbl>
              <a:tblPr firstRow="1">
                <a:tableStyleId>{FABFCF23-3B69-468F-B69F-88F6DE6A72F2}</a:tableStyleId>
              </a:tblPr>
              <a:tblGrid>
                <a:gridCol w="2228194">
                  <a:extLst>
                    <a:ext uri="{9D8B030D-6E8A-4147-A177-3AD203B41FA5}">
                      <a16:colId xmlns:a16="http://schemas.microsoft.com/office/drawing/2014/main" val="2146949649"/>
                    </a:ext>
                  </a:extLst>
                </a:gridCol>
                <a:gridCol w="1639613">
                  <a:extLst>
                    <a:ext uri="{9D8B030D-6E8A-4147-A177-3AD203B41FA5}">
                      <a16:colId xmlns:a16="http://schemas.microsoft.com/office/drawing/2014/main" val="1067220819"/>
                    </a:ext>
                  </a:extLst>
                </a:gridCol>
                <a:gridCol w="2028497">
                  <a:extLst>
                    <a:ext uri="{9D8B030D-6E8A-4147-A177-3AD203B41FA5}">
                      <a16:colId xmlns:a16="http://schemas.microsoft.com/office/drawing/2014/main" val="2822646746"/>
                    </a:ext>
                  </a:extLst>
                </a:gridCol>
                <a:gridCol w="2301765">
                  <a:extLst>
                    <a:ext uri="{9D8B030D-6E8A-4147-A177-3AD203B41FA5}">
                      <a16:colId xmlns:a16="http://schemas.microsoft.com/office/drawing/2014/main" val="2065921853"/>
                    </a:ext>
                  </a:extLst>
                </a:gridCol>
                <a:gridCol w="2501373">
                  <a:extLst>
                    <a:ext uri="{9D8B030D-6E8A-4147-A177-3AD203B41FA5}">
                      <a16:colId xmlns:a16="http://schemas.microsoft.com/office/drawing/2014/main" val="156893117"/>
                    </a:ext>
                  </a:extLst>
                </a:gridCol>
              </a:tblGrid>
              <a:tr h="28552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Variable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distance from </a:t>
                      </a:r>
                      <a:r>
                        <a:rPr lang="en-US" sz="1400" dirty="0" err="1"/>
                        <a:t>fp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Address on Stack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Read variable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Write Variable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987993257"/>
                  </a:ext>
                </a:extLst>
              </a:tr>
              <a:tr h="165703">
                <a:tc>
                  <a:txBody>
                    <a:bodyPr/>
                    <a:lstStyle/>
                    <a:p>
                      <a:pPr algn="l"/>
                      <a:r>
                        <a:rPr lang="en-US" sz="14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signed char 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add r0, </a:t>
                      </a:r>
                      <a:r>
                        <a:rPr lang="en-US" sz="14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4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ldrsb</a:t>
                      </a:r>
                      <a:r>
                        <a:rPr lang="en-US" sz="14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r0, [</a:t>
                      </a:r>
                      <a:r>
                        <a:rPr lang="en-US" sz="14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4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-C]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strsb</a:t>
                      </a:r>
                      <a:r>
                        <a:rPr lang="en-US" sz="14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r0, [</a:t>
                      </a:r>
                      <a:r>
                        <a:rPr lang="en-US" sz="14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4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-C]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06785819"/>
                  </a:ext>
                </a:extLst>
              </a:tr>
              <a:tr h="16315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chemeClr val="accent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signed short 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add r0, </a:t>
                      </a:r>
                      <a:r>
                        <a:rPr lang="en-US" sz="14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4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ldrsh</a:t>
                      </a:r>
                      <a:r>
                        <a:rPr lang="en-US" sz="14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r0, [</a:t>
                      </a:r>
                      <a:r>
                        <a:rPr lang="en-US" sz="14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4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-S]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strsh</a:t>
                      </a:r>
                      <a:r>
                        <a:rPr lang="en-US" sz="14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r0, [</a:t>
                      </a:r>
                      <a:r>
                        <a:rPr lang="en-US" sz="14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4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-S]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700906380"/>
                  </a:ext>
                </a:extLst>
              </a:tr>
              <a:tr h="16315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chemeClr val="accent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unsigned char b[0]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add r0, </a:t>
                      </a:r>
                      <a:r>
                        <a:rPr lang="en-US" sz="14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4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ldrb</a:t>
                      </a:r>
                      <a:r>
                        <a:rPr lang="en-US" sz="14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r0, [</a:t>
                      </a:r>
                      <a:r>
                        <a:rPr lang="en-US" sz="14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4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-B]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strb</a:t>
                      </a:r>
                      <a:r>
                        <a:rPr lang="en-US" sz="14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r0, [</a:t>
                      </a:r>
                      <a:r>
                        <a:rPr lang="en-US" sz="14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4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-B]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80735055"/>
                  </a:ext>
                </a:extLst>
              </a:tr>
              <a:tr h="16315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chemeClr val="accent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unsigned char *</a:t>
                      </a:r>
                      <a:r>
                        <a:rPr lang="en-US" sz="1400" b="0" dirty="0" err="1">
                          <a:solidFill>
                            <a:schemeClr val="accent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ptr</a:t>
                      </a:r>
                      <a:endParaRPr lang="en-US" sz="1400" b="0" dirty="0">
                        <a:solidFill>
                          <a:schemeClr val="accent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PTR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add r0, </a:t>
                      </a:r>
                      <a:r>
                        <a:rPr lang="en-US" sz="14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4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-PTR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ldr</a:t>
                      </a:r>
                      <a:r>
                        <a:rPr lang="en-US" sz="14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r0, [</a:t>
                      </a:r>
                      <a:r>
                        <a:rPr lang="en-US" sz="14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4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-PTR]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 r0, [</a:t>
                      </a:r>
                      <a:r>
                        <a:rPr lang="en-US" sz="14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4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-PTR]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141723941"/>
                  </a:ext>
                </a:extLst>
              </a:tr>
            </a:tbl>
          </a:graphicData>
        </a:graphic>
      </p:graphicFrame>
      <p:sp>
        <p:nvSpPr>
          <p:cNvPr id="79" name="TextBox 78">
            <a:extLst>
              <a:ext uri="{FF2B5EF4-FFF2-40B4-BE49-F238E27FC236}">
                <a16:creationId xmlns:a16="http://schemas.microsoft.com/office/drawing/2014/main" id="{9FF219A9-A8B6-59AF-0B67-441C3BDFE776}"/>
              </a:ext>
            </a:extLst>
          </p:cNvPr>
          <p:cNvSpPr txBox="1"/>
          <p:nvPr/>
        </p:nvSpPr>
        <p:spPr>
          <a:xfrm>
            <a:off x="7783139" y="1831666"/>
            <a:ext cx="428322" cy="33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err="1"/>
              <a:t>fp</a:t>
            </a:r>
            <a:endParaRPr lang="en-US" sz="1600" dirty="0"/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39EC1591-0F5D-E66F-370E-6ED6546A1D5D}"/>
              </a:ext>
            </a:extLst>
          </p:cNvPr>
          <p:cNvGrpSpPr/>
          <p:nvPr/>
        </p:nvGrpSpPr>
        <p:grpSpPr>
          <a:xfrm>
            <a:off x="4355337" y="4412076"/>
            <a:ext cx="3427802" cy="501037"/>
            <a:chOff x="3448133" y="3814895"/>
            <a:chExt cx="3427802" cy="501037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18A01858-9CAE-0E16-2DFF-64B187787315}"/>
                </a:ext>
              </a:extLst>
            </p:cNvPr>
            <p:cNvSpPr/>
            <p:nvPr/>
          </p:nvSpPr>
          <p:spPr>
            <a:xfrm>
              <a:off x="3448133" y="3827836"/>
              <a:ext cx="2413273" cy="360436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*</a:t>
              </a:r>
              <a:r>
                <a:rPr lang="en-US" sz="2000" dirty="0" err="1"/>
                <a:t>ptr</a:t>
              </a:r>
              <a:endParaRPr lang="en-US" sz="2000" dirty="0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704EC13D-FA1E-8080-F465-3328F6842D00}"/>
                </a:ext>
              </a:extLst>
            </p:cNvPr>
            <p:cNvSpPr txBox="1"/>
            <p:nvPr/>
          </p:nvSpPr>
          <p:spPr>
            <a:xfrm>
              <a:off x="6032934" y="3853836"/>
              <a:ext cx="571355" cy="4620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4</a:t>
              </a:r>
            </a:p>
          </p:txBody>
        </p: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1C027442-DAF6-6D44-8ABC-D8724CB227B2}"/>
                </a:ext>
              </a:extLst>
            </p:cNvPr>
            <p:cNvCxnSpPr>
              <a:cxnSpLocks/>
            </p:cNvCxnSpPr>
            <p:nvPr/>
          </p:nvCxnSpPr>
          <p:spPr>
            <a:xfrm>
              <a:off x="5859503" y="3814895"/>
              <a:ext cx="1016432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6D0A7D8-DC1D-5885-25BB-F504F010C9AF}"/>
              </a:ext>
            </a:extLst>
          </p:cNvPr>
          <p:cNvGrpSpPr/>
          <p:nvPr/>
        </p:nvGrpSpPr>
        <p:grpSpPr>
          <a:xfrm>
            <a:off x="3214688" y="3144876"/>
            <a:ext cx="1140649" cy="1996655"/>
            <a:chOff x="2724171" y="3257226"/>
            <a:chExt cx="1140649" cy="1996655"/>
          </a:xfrm>
        </p:grpSpPr>
        <p:sp>
          <p:nvSpPr>
            <p:cNvPr id="6" name="Up-Down Arrow 5">
              <a:extLst>
                <a:ext uri="{FF2B5EF4-FFF2-40B4-BE49-F238E27FC236}">
                  <a16:creationId xmlns:a16="http://schemas.microsoft.com/office/drawing/2014/main" id="{4B39C29E-F8A2-C598-0EEC-2947F2EDC4F9}"/>
                </a:ext>
              </a:extLst>
            </p:cNvPr>
            <p:cNvSpPr/>
            <p:nvPr/>
          </p:nvSpPr>
          <p:spPr>
            <a:xfrm>
              <a:off x="3552893" y="3282532"/>
              <a:ext cx="110452" cy="1971347"/>
            </a:xfrm>
            <a:prstGeom prst="upDownArrow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C7C7703-0668-72BB-281B-EA80DC427D76}"/>
                </a:ext>
              </a:extLst>
            </p:cNvPr>
            <p:cNvSpPr/>
            <p:nvPr/>
          </p:nvSpPr>
          <p:spPr>
            <a:xfrm rot="16200000">
              <a:off x="2873940" y="4267355"/>
              <a:ext cx="1125869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FRMADD = 16</a:t>
              </a:r>
              <a:endParaRPr lang="en-US" sz="1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EF63190E-D87E-84A7-FA67-FDC0DEDD2D5D}"/>
                </a:ext>
              </a:extLst>
            </p:cNvPr>
            <p:cNvCxnSpPr>
              <a:cxnSpLocks/>
            </p:cNvCxnSpPr>
            <p:nvPr/>
          </p:nvCxnSpPr>
          <p:spPr>
            <a:xfrm>
              <a:off x="2724171" y="5253879"/>
              <a:ext cx="1117338" cy="2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0E7D056-0BDD-FAE3-15D9-576F935939E4}"/>
                </a:ext>
              </a:extLst>
            </p:cNvPr>
            <p:cNvCxnSpPr>
              <a:cxnSpLocks/>
            </p:cNvCxnSpPr>
            <p:nvPr/>
          </p:nvCxnSpPr>
          <p:spPr>
            <a:xfrm>
              <a:off x="3518613" y="3257226"/>
              <a:ext cx="346207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55161730-6985-769F-46E7-0CBB131AA6D0}"/>
              </a:ext>
            </a:extLst>
          </p:cNvPr>
          <p:cNvGrpSpPr/>
          <p:nvPr/>
        </p:nvGrpSpPr>
        <p:grpSpPr>
          <a:xfrm>
            <a:off x="4365060" y="4801376"/>
            <a:ext cx="3427802" cy="469787"/>
            <a:chOff x="3864820" y="4524426"/>
            <a:chExt cx="3427802" cy="469787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947A6AEE-9E94-3C8C-AFA2-B67435545795}"/>
                </a:ext>
              </a:extLst>
            </p:cNvPr>
            <p:cNvGrpSpPr/>
            <p:nvPr/>
          </p:nvGrpSpPr>
          <p:grpSpPr>
            <a:xfrm>
              <a:off x="3864820" y="4524426"/>
              <a:ext cx="3427802" cy="439051"/>
              <a:chOff x="3448133" y="3814895"/>
              <a:chExt cx="3427802" cy="439051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B3D10CA8-708E-7D23-2AB6-574BCB0563BA}"/>
                  </a:ext>
                </a:extLst>
              </p:cNvPr>
              <p:cNvSpPr/>
              <p:nvPr/>
            </p:nvSpPr>
            <p:spPr>
              <a:xfrm>
                <a:off x="3448133" y="3827836"/>
                <a:ext cx="2413273" cy="360436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bg1"/>
                    </a:solidFill>
                  </a:rPr>
                  <a:t>fame PAD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154EDD4-93CD-6B2E-4799-A2D0E8AFDCA7}"/>
                  </a:ext>
                </a:extLst>
              </p:cNvPr>
              <p:cNvSpPr txBox="1"/>
              <p:nvPr/>
            </p:nvSpPr>
            <p:spPr>
              <a:xfrm>
                <a:off x="6032934" y="3853836"/>
                <a:ext cx="32573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rgbClr val="FF000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</a:t>
                </a:r>
              </a:p>
            </p:txBody>
          </p: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8999155C-4004-1FAA-24E1-D38BCDCB92A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59503" y="3814895"/>
                <a:ext cx="1016432" cy="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Left Arrow 12">
              <a:extLst>
                <a:ext uri="{FF2B5EF4-FFF2-40B4-BE49-F238E27FC236}">
                  <a16:creationId xmlns:a16="http://schemas.microsoft.com/office/drawing/2014/main" id="{DD90A39F-1FE7-370D-1134-8CAC8C1BA740}"/>
                </a:ext>
              </a:extLst>
            </p:cNvPr>
            <p:cNvSpPr/>
            <p:nvPr/>
          </p:nvSpPr>
          <p:spPr>
            <a:xfrm>
              <a:off x="6281845" y="4864581"/>
              <a:ext cx="471268" cy="129632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3B9015F-E164-1C1D-E588-3F9EE4BC002F}"/>
                </a:ext>
              </a:extLst>
            </p:cNvPr>
            <p:cNvSpPr txBox="1"/>
            <p:nvPr/>
          </p:nvSpPr>
          <p:spPr>
            <a:xfrm>
              <a:off x="6784406" y="4631977"/>
              <a:ext cx="428322" cy="33855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0"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sp</a:t>
              </a:r>
              <a:r>
                <a:rPr lang="en-US" sz="1600" dirty="0"/>
                <a:t> 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B1C97AF-C563-62A6-87A7-0E5B9DD1008F}"/>
              </a:ext>
            </a:extLst>
          </p:cNvPr>
          <p:cNvGrpSpPr/>
          <p:nvPr/>
        </p:nvGrpSpPr>
        <p:grpSpPr>
          <a:xfrm>
            <a:off x="3225288" y="1578113"/>
            <a:ext cx="1101677" cy="3576895"/>
            <a:chOff x="3225288" y="1578113"/>
            <a:chExt cx="1101677" cy="3576895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73E1E138-64C1-F400-68D8-11ADCBF7DB3C}"/>
                </a:ext>
              </a:extLst>
            </p:cNvPr>
            <p:cNvSpPr/>
            <p:nvPr/>
          </p:nvSpPr>
          <p:spPr>
            <a:xfrm rot="16200000">
              <a:off x="2507684" y="2295717"/>
              <a:ext cx="1896874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Total frame size</a:t>
              </a:r>
            </a:p>
            <a:p>
              <a:pPr algn="ctr"/>
              <a:r>
                <a:rPr lang="en-US" sz="1200" b="1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8-byte aligned</a:t>
              </a:r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611AA46-CE03-4649-7253-F8D9392A85AE}"/>
                </a:ext>
              </a:extLst>
            </p:cNvPr>
            <p:cNvCxnSpPr>
              <a:cxnSpLocks/>
            </p:cNvCxnSpPr>
            <p:nvPr/>
          </p:nvCxnSpPr>
          <p:spPr>
            <a:xfrm>
              <a:off x="3611102" y="1684791"/>
              <a:ext cx="715863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Up-Down Arrow 20">
              <a:extLst>
                <a:ext uri="{FF2B5EF4-FFF2-40B4-BE49-F238E27FC236}">
                  <a16:creationId xmlns:a16="http://schemas.microsoft.com/office/drawing/2014/main" id="{F9692FCF-41C8-39EB-FAA3-AAF7D0619F3E}"/>
                </a:ext>
              </a:extLst>
            </p:cNvPr>
            <p:cNvSpPr/>
            <p:nvPr/>
          </p:nvSpPr>
          <p:spPr>
            <a:xfrm>
              <a:off x="3685270" y="1702991"/>
              <a:ext cx="105884" cy="3452017"/>
            </a:xfrm>
            <a:prstGeom prst="upDownArrow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E5B06F21-79B3-C1CD-41D3-649653C04CDF}"/>
              </a:ext>
            </a:extLst>
          </p:cNvPr>
          <p:cNvGrpSpPr/>
          <p:nvPr/>
        </p:nvGrpSpPr>
        <p:grpSpPr>
          <a:xfrm>
            <a:off x="92122" y="3256588"/>
            <a:ext cx="3477421" cy="1868555"/>
            <a:chOff x="92122" y="3256588"/>
            <a:chExt cx="3477421" cy="1868555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1F0A432E-D735-06C1-1F2E-28021C359342}"/>
                </a:ext>
              </a:extLst>
            </p:cNvPr>
            <p:cNvSpPr/>
            <p:nvPr/>
          </p:nvSpPr>
          <p:spPr>
            <a:xfrm>
              <a:off x="92122" y="3256588"/>
              <a:ext cx="3456620" cy="186855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3294767-32D8-BF28-3A99-4CE180BBC1F2}"/>
                </a:ext>
              </a:extLst>
            </p:cNvPr>
            <p:cNvSpPr txBox="1"/>
            <p:nvPr/>
          </p:nvSpPr>
          <p:spPr>
            <a:xfrm>
              <a:off x="335684" y="3256588"/>
              <a:ext cx="21742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Alternative design</a:t>
              </a:r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86A1A682-1527-C3A7-A3B1-64B7FB23AC58}"/>
                </a:ext>
              </a:extLst>
            </p:cNvPr>
            <p:cNvGrpSpPr/>
            <p:nvPr/>
          </p:nvGrpSpPr>
          <p:grpSpPr>
            <a:xfrm>
              <a:off x="225641" y="3618300"/>
              <a:ext cx="3343902" cy="415850"/>
              <a:chOff x="3414279" y="2573124"/>
              <a:chExt cx="3343902" cy="556530"/>
            </a:xfrm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260A9191-877D-D481-020A-9521ED07C038}"/>
                  </a:ext>
                </a:extLst>
              </p:cNvPr>
              <p:cNvSpPr/>
              <p:nvPr/>
            </p:nvSpPr>
            <p:spPr>
              <a:xfrm>
                <a:off x="4637001" y="2583319"/>
                <a:ext cx="1231193" cy="402696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06A976E5-4022-7B08-90DC-033B85221CAD}"/>
                  </a:ext>
                </a:extLst>
              </p:cNvPr>
              <p:cNvSpPr/>
              <p:nvPr/>
            </p:nvSpPr>
            <p:spPr>
              <a:xfrm>
                <a:off x="3414279" y="2573124"/>
                <a:ext cx="598955" cy="411227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var pad</a:t>
                </a:r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C3D17C3B-D136-AAE5-52AE-4F8BF502CB60}"/>
                  </a:ext>
                </a:extLst>
              </p:cNvPr>
              <p:cNvSpPr/>
              <p:nvPr/>
            </p:nvSpPr>
            <p:spPr>
              <a:xfrm>
                <a:off x="4021705" y="2579053"/>
                <a:ext cx="598955" cy="411227"/>
              </a:xfrm>
              <a:prstGeom prst="rect">
                <a:avLst/>
              </a:prstGeom>
              <a:solidFill>
                <a:schemeClr val="accent4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schemeClr val="accent6"/>
                    </a:solidFill>
                  </a:rPr>
                  <a:t>C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FE7D141-F1A7-A609-1E13-C82844BDA621}"/>
                  </a:ext>
                </a:extLst>
              </p:cNvPr>
              <p:cNvSpPr txBox="1"/>
              <p:nvPr/>
            </p:nvSpPr>
            <p:spPr>
              <a:xfrm>
                <a:off x="5868194" y="2594189"/>
                <a:ext cx="889987" cy="5354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rgbClr val="FF000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1+1,2</a:t>
                </a:r>
              </a:p>
            </p:txBody>
          </p:sp>
        </p:grpSp>
      </p:grp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28B12799-D7A4-8B59-A3ED-1B0344750D80}"/>
              </a:ext>
            </a:extLst>
          </p:cNvPr>
          <p:cNvSpPr/>
          <p:nvPr/>
        </p:nvSpPr>
        <p:spPr bwMode="auto">
          <a:xfrm>
            <a:off x="208406" y="4046519"/>
            <a:ext cx="3185731" cy="981789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equ</a:t>
            </a:r>
            <a:r>
              <a:rPr lang="en-US" sz="1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FP_OFF,    12</a:t>
            </a:r>
          </a:p>
          <a:p>
            <a:r>
              <a:rPr lang="en-US" sz="1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equ</a:t>
            </a:r>
            <a:r>
              <a:rPr lang="en-US" sz="1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C,         2 + FP_OFF</a:t>
            </a:r>
          </a:p>
          <a:p>
            <a:r>
              <a:rPr lang="en-US" sz="1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equ</a:t>
            </a:r>
            <a:r>
              <a:rPr lang="en-US" sz="1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S,         2 + C</a:t>
            </a:r>
          </a:p>
          <a:p>
            <a:r>
              <a:rPr lang="en-US" sz="1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70261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6" grpId="0"/>
      <p:bldP spid="34" grpId="0" animBg="1"/>
    </p:bld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6D3020-B883-1DE7-3B56-7723E34575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477076"/>
          </a:xfrm>
        </p:spPr>
        <p:txBody>
          <a:bodyPr/>
          <a:lstStyle/>
          <a:p>
            <a:r>
              <a:rPr lang="en-US" dirty="0"/>
              <a:t>Working with Pointers on the stack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757099-4E37-9A43-21F2-D2C126307274}"/>
              </a:ext>
            </a:extLst>
          </p:cNvPr>
          <p:cNvSpPr/>
          <p:nvPr/>
        </p:nvSpPr>
        <p:spPr bwMode="auto">
          <a:xfrm>
            <a:off x="651164" y="1003975"/>
            <a:ext cx="10889672" cy="5257324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int sum(int j, int k)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{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return j + k;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void 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testp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(int j, int k, int (*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func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)(int, int), int </a:t>
            </a:r>
            <a:r>
              <a:rPr lang="en-US" dirty="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-US" dirty="0" err="1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{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*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func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j,k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return;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int main()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{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int 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 			</a:t>
            </a:r>
            <a:r>
              <a:rPr lang="en-US" sz="1600" dirty="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// NOTICE: </a:t>
            </a:r>
            <a:r>
              <a:rPr lang="en-US" sz="1600" dirty="0" err="1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sz="1600" dirty="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 must be on stack as you pass the address!</a:t>
            </a:r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int (*pf)(int, int) = sum;  </a:t>
            </a:r>
            <a:r>
              <a:rPr lang="en-US" sz="1600" dirty="0">
                <a:solidFill>
                  <a:srgbClr val="2C895B"/>
                </a:solidFill>
                <a:effectLst/>
                <a:latin typeface="Menlo" panose="020B0609030804020204" pitchFamily="49" charset="0"/>
              </a:rPr>
              <a:t>// pf could be in a register</a:t>
            </a:r>
            <a:endParaRPr lang="en-US" dirty="0">
              <a:solidFill>
                <a:srgbClr val="2C895B"/>
              </a:solidFill>
              <a:effectLst/>
              <a:latin typeface="Menlo" panose="020B0609030804020204" pitchFamily="49" charset="0"/>
            </a:endParaRPr>
          </a:p>
          <a:p>
            <a:endParaRPr lang="en-US" sz="2000" dirty="0">
              <a:solidFill>
                <a:srgbClr val="2C895B"/>
              </a:solidFill>
              <a:effectLst/>
              <a:latin typeface="Menlo" panose="020B060903080402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testp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(1, 2, pf, </a:t>
            </a:r>
            <a:r>
              <a:rPr lang="en-US" dirty="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&amp;</a:t>
            </a:r>
            <a:r>
              <a:rPr lang="en-US" dirty="0" err="1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printf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("%d\n", 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return EXIT_SUCCESS;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9EC843-36AB-FDEF-BFE6-49DFDDE1685A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AB0C455-2183-A4AF-0D1E-D57F140BD74F}"/>
              </a:ext>
            </a:extLst>
          </p:cNvPr>
          <p:cNvSpPr txBox="1"/>
          <p:nvPr/>
        </p:nvSpPr>
        <p:spPr>
          <a:xfrm>
            <a:off x="4414169" y="4987198"/>
            <a:ext cx="3541670" cy="923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Output Parameters (like </a:t>
            </a:r>
            <a:r>
              <a:rPr lang="en-US" dirty="0" err="1">
                <a:solidFill>
                  <a:schemeClr val="accent1"/>
                </a:solidFill>
              </a:rPr>
              <a:t>i</a:t>
            </a:r>
            <a:r>
              <a:rPr lang="en-US" dirty="0">
                <a:solidFill>
                  <a:schemeClr val="accent1"/>
                </a:solidFill>
              </a:rPr>
              <a:t>)  you pass a pointer to them,  </a:t>
            </a:r>
            <a:r>
              <a:rPr lang="en-US" b="1" dirty="0">
                <a:solidFill>
                  <a:schemeClr val="accent1"/>
                </a:solidFill>
              </a:rPr>
              <a:t>must be on the stack!</a:t>
            </a:r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5294480D-2E69-B584-2857-7C3D68968327}"/>
              </a:ext>
            </a:extLst>
          </p:cNvPr>
          <p:cNvSpPr/>
          <p:nvPr/>
        </p:nvSpPr>
        <p:spPr>
          <a:xfrm rot="10800000">
            <a:off x="4091879" y="5070325"/>
            <a:ext cx="278963" cy="25250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136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6D3020-B883-1DE7-3B56-7723E34575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477076"/>
          </a:xfrm>
        </p:spPr>
        <p:txBody>
          <a:bodyPr/>
          <a:lstStyle/>
          <a:p>
            <a:r>
              <a:rPr lang="en-US" dirty="0"/>
              <a:t>Working with Pointers on the stack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757099-4E37-9A43-21F2-D2C126307274}"/>
              </a:ext>
            </a:extLst>
          </p:cNvPr>
          <p:cNvSpPr/>
          <p:nvPr/>
        </p:nvSpPr>
        <p:spPr bwMode="auto">
          <a:xfrm>
            <a:off x="139959" y="691110"/>
            <a:ext cx="7214532" cy="2375297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int main()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{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int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 </a:t>
            </a:r>
            <a:r>
              <a:rPr lang="en-US" sz="1200" dirty="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// NOTICE: </a:t>
            </a:r>
            <a:r>
              <a:rPr lang="en-US" sz="1200" dirty="0" err="1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sz="1200" dirty="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 must be on stack as you pass the address!</a:t>
            </a:r>
            <a:endParaRPr lang="en-US" sz="12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int (*pf)(int, int) = sum;  </a:t>
            </a:r>
            <a:r>
              <a:rPr lang="en-US" sz="1200" dirty="0">
                <a:solidFill>
                  <a:srgbClr val="2C895B"/>
                </a:solidFill>
                <a:effectLst/>
                <a:latin typeface="Menlo" panose="020B0609030804020204" pitchFamily="49" charset="0"/>
              </a:rPr>
              <a:t>// pf could be in a register</a:t>
            </a:r>
            <a:endParaRPr lang="en-US" sz="1400" dirty="0">
              <a:solidFill>
                <a:srgbClr val="2C895B"/>
              </a:solidFill>
              <a:effectLst/>
              <a:latin typeface="Menlo" panose="020B0609030804020204" pitchFamily="49" charset="0"/>
            </a:endParaRPr>
          </a:p>
          <a:p>
            <a:endParaRPr lang="en-US" sz="1600" dirty="0">
              <a:solidFill>
                <a:srgbClr val="2C895B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testp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(1, 2, pf, </a:t>
            </a:r>
            <a:r>
              <a:rPr lang="en-US" sz="1600" dirty="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&amp;</a:t>
            </a:r>
            <a:r>
              <a:rPr lang="en-US" sz="1600" dirty="0" err="1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printf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("%d\n",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return EXIT_SUCCESS;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  <p:graphicFrame>
        <p:nvGraphicFramePr>
          <p:cNvPr id="44" name="Table 43">
            <a:extLst>
              <a:ext uri="{FF2B5EF4-FFF2-40B4-BE49-F238E27FC236}">
                <a16:creationId xmlns:a16="http://schemas.microsoft.com/office/drawing/2014/main" id="{A2061EE1-FF49-E05E-7BF2-774E8E68B300}"/>
              </a:ext>
            </a:extLst>
          </p:cNvPr>
          <p:cNvGraphicFramePr>
            <a:graphicFrameLocks/>
          </p:cNvGraphicFramePr>
          <p:nvPr/>
        </p:nvGraphicFramePr>
        <p:xfrm>
          <a:off x="937628" y="5449000"/>
          <a:ext cx="9834755" cy="1371600"/>
        </p:xfrm>
        <a:graphic>
          <a:graphicData uri="http://schemas.openxmlformats.org/drawingml/2006/table">
            <a:tbl>
              <a:tblPr firstRow="1">
                <a:tableStyleId>{FABFCF23-3B69-468F-B69F-88F6DE6A72F2}</a:tableStyleId>
              </a:tblPr>
              <a:tblGrid>
                <a:gridCol w="1621985">
                  <a:extLst>
                    <a:ext uri="{9D8B030D-6E8A-4147-A177-3AD203B41FA5}">
                      <a16:colId xmlns:a16="http://schemas.microsoft.com/office/drawing/2014/main" val="2146949649"/>
                    </a:ext>
                  </a:extLst>
                </a:gridCol>
                <a:gridCol w="1184507">
                  <a:extLst>
                    <a:ext uri="{9D8B030D-6E8A-4147-A177-3AD203B41FA5}">
                      <a16:colId xmlns:a16="http://schemas.microsoft.com/office/drawing/2014/main" val="1067220819"/>
                    </a:ext>
                  </a:extLst>
                </a:gridCol>
                <a:gridCol w="2218987">
                  <a:extLst>
                    <a:ext uri="{9D8B030D-6E8A-4147-A177-3AD203B41FA5}">
                      <a16:colId xmlns:a16="http://schemas.microsoft.com/office/drawing/2014/main" val="2822646746"/>
                    </a:ext>
                  </a:extLst>
                </a:gridCol>
                <a:gridCol w="2431357">
                  <a:extLst>
                    <a:ext uri="{9D8B030D-6E8A-4147-A177-3AD203B41FA5}">
                      <a16:colId xmlns:a16="http://schemas.microsoft.com/office/drawing/2014/main" val="2065921853"/>
                    </a:ext>
                  </a:extLst>
                </a:gridCol>
                <a:gridCol w="2377919">
                  <a:extLst>
                    <a:ext uri="{9D8B030D-6E8A-4147-A177-3AD203B41FA5}">
                      <a16:colId xmlns:a16="http://schemas.microsoft.com/office/drawing/2014/main" val="156893117"/>
                    </a:ext>
                  </a:extLst>
                </a:gridCol>
              </a:tblGrid>
              <a:tr h="285528"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  <a:p>
                      <a:pPr algn="ctr"/>
                      <a:r>
                        <a:rPr lang="en-US" sz="1800" dirty="0"/>
                        <a:t>Variable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distance from </a:t>
                      </a:r>
                      <a:r>
                        <a:rPr lang="en-US" sz="1800" dirty="0" err="1"/>
                        <a:t>fp</a:t>
                      </a:r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Address on Stack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Read variable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Write Variable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987993257"/>
                  </a:ext>
                </a:extLst>
              </a:tr>
              <a:tr h="165703">
                <a:tc>
                  <a:txBody>
                    <a:bodyPr/>
                    <a:lstStyle/>
                    <a:p>
                      <a:pPr algn="l"/>
                      <a:r>
                        <a:rPr lang="en-US" sz="18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 </a:t>
                      </a:r>
                      <a:r>
                        <a:rPr lang="en-US" sz="1800" b="0" i="0" dirty="0" err="1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</a:t>
                      </a:r>
                      <a:endParaRPr lang="en-US" sz="1800" b="0" i="0" dirty="0">
                        <a:solidFill>
                          <a:srgbClr val="0070C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add r0, </a:t>
                      </a:r>
                      <a:r>
                        <a:rPr lang="en-US" sz="18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-I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ldr</a:t>
                      </a: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r0, [</a:t>
                      </a:r>
                      <a:r>
                        <a:rPr lang="en-US" sz="18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-I]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 r0, [</a:t>
                      </a:r>
                      <a:r>
                        <a:rPr lang="en-US" sz="18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-I]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06785819"/>
                  </a:ext>
                </a:extLst>
              </a:tr>
              <a:tr h="16315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accent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 (*pf)()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PF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add r0, </a:t>
                      </a:r>
                      <a:r>
                        <a:rPr lang="en-US" sz="18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-PF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ldr</a:t>
                      </a: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r0, [</a:t>
                      </a:r>
                      <a:r>
                        <a:rPr lang="en-US" sz="18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-PF]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 r0, [</a:t>
                      </a:r>
                      <a:r>
                        <a:rPr lang="en-US" sz="18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-PF]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700906380"/>
                  </a:ext>
                </a:extLst>
              </a:tr>
            </a:tbl>
          </a:graphicData>
        </a:graphic>
      </p:graphicFrame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138D2754-6CA5-5A9E-A717-52A199B26C0D}"/>
              </a:ext>
            </a:extLst>
          </p:cNvPr>
          <p:cNvSpPr/>
          <p:nvPr/>
        </p:nvSpPr>
        <p:spPr bwMode="auto">
          <a:xfrm>
            <a:off x="7723095" y="1756117"/>
            <a:ext cx="4051017" cy="313539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.section .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rodata</a:t>
            </a:r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Lmess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.string "%d\n"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.extern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printf</a:t>
            </a:r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.text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.global main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.type   main, %function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equ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FP_OFF, 4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equ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I,      4 + FP_OFF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equ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PF,     4 + I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equ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PAD,    0 + PF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equ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FRMADD, PAD-FP_OFF</a:t>
            </a:r>
          </a:p>
          <a:p>
            <a:r>
              <a:rPr lang="en-US" sz="16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FRMADD =  12 - 4 = 8 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9EC843-36AB-FDEF-BFE6-49DFDDE1685A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B2CE351-EA33-92EA-2CE0-58ECE8CDCAB3}"/>
              </a:ext>
            </a:extLst>
          </p:cNvPr>
          <p:cNvGrpSpPr/>
          <p:nvPr/>
        </p:nvGrpSpPr>
        <p:grpSpPr>
          <a:xfrm>
            <a:off x="1466523" y="3010071"/>
            <a:ext cx="3007726" cy="2332105"/>
            <a:chOff x="7541646" y="249639"/>
            <a:chExt cx="3007726" cy="2332105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BE40E177-7146-B20E-AEC4-3F0FC8E3193D}"/>
                </a:ext>
              </a:extLst>
            </p:cNvPr>
            <p:cNvGrpSpPr/>
            <p:nvPr/>
          </p:nvGrpSpPr>
          <p:grpSpPr>
            <a:xfrm>
              <a:off x="8255845" y="249639"/>
              <a:ext cx="2288185" cy="2032132"/>
              <a:chOff x="5863328" y="1284009"/>
              <a:chExt cx="3380249" cy="1721509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C3D533B5-E92D-F112-A0FC-0C5EC261328B}"/>
                  </a:ext>
                </a:extLst>
              </p:cNvPr>
              <p:cNvGrpSpPr/>
              <p:nvPr/>
            </p:nvGrpSpPr>
            <p:grpSpPr>
              <a:xfrm>
                <a:off x="5866259" y="1284009"/>
                <a:ext cx="2807966" cy="853920"/>
                <a:chOff x="4644618" y="1226153"/>
                <a:chExt cx="1955279" cy="739374"/>
              </a:xfrm>
            </p:grpSpPr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B797AF02-260F-5282-5150-A607C729D507}"/>
                    </a:ext>
                  </a:extLst>
                </p:cNvPr>
                <p:cNvSpPr/>
                <p:nvPr/>
              </p:nvSpPr>
              <p:spPr>
                <a:xfrm>
                  <a:off x="4644618" y="1307824"/>
                  <a:ext cx="1375959" cy="312087"/>
                </a:xfrm>
                <a:prstGeom prst="rect">
                  <a:avLst/>
                </a:prstGeom>
                <a:solidFill>
                  <a:srgbClr val="00B0F0"/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 err="1"/>
                    <a:t>lr</a:t>
                  </a:r>
                  <a:r>
                    <a:rPr lang="en-US" sz="2000" dirty="0"/>
                    <a:t> to caller</a:t>
                  </a:r>
                </a:p>
              </p:txBody>
            </p:sp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7A85DAD6-9DCF-9D5D-D02C-245B6920672F}"/>
                    </a:ext>
                  </a:extLst>
                </p:cNvPr>
                <p:cNvSpPr/>
                <p:nvPr/>
              </p:nvSpPr>
              <p:spPr>
                <a:xfrm>
                  <a:off x="4644618" y="1636121"/>
                  <a:ext cx="1375959" cy="312087"/>
                </a:xfrm>
                <a:prstGeom prst="rect">
                  <a:avLst/>
                </a:prstGeom>
                <a:solidFill>
                  <a:srgbClr val="0070C0"/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/>
                    <a:t>callers </a:t>
                  </a:r>
                  <a:r>
                    <a:rPr lang="en-US" sz="2000" dirty="0" err="1"/>
                    <a:t>fp</a:t>
                  </a:r>
                  <a:endParaRPr lang="en-US" sz="2000" dirty="0"/>
                </a:p>
              </p:txBody>
            </p:sp>
            <p:sp>
              <p:nvSpPr>
                <p:cNvPr id="11" name="Left Arrow 10">
                  <a:extLst>
                    <a:ext uri="{FF2B5EF4-FFF2-40B4-BE49-F238E27FC236}">
                      <a16:creationId xmlns:a16="http://schemas.microsoft.com/office/drawing/2014/main" id="{FAEB83E2-C4B6-7CED-236F-CB2AE993DF5F}"/>
                    </a:ext>
                  </a:extLst>
                </p:cNvPr>
                <p:cNvSpPr/>
                <p:nvPr/>
              </p:nvSpPr>
              <p:spPr>
                <a:xfrm>
                  <a:off x="6020428" y="1490279"/>
                  <a:ext cx="579469" cy="127267"/>
                </a:xfrm>
                <a:prstGeom prst="leftArrow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/>
                </a:p>
              </p:txBody>
            </p:sp>
            <p:cxnSp>
              <p:nvCxnSpPr>
                <p:cNvPr id="12" name="Straight Connector 11">
                  <a:extLst>
                    <a:ext uri="{FF2B5EF4-FFF2-40B4-BE49-F238E27FC236}">
                      <a16:creationId xmlns:a16="http://schemas.microsoft.com/office/drawing/2014/main" id="{F9BEE86C-1B6E-175C-2932-A7AD23A4C17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020428" y="1965527"/>
                  <a:ext cx="579469" cy="0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" name="Up-Down Arrow 12">
                  <a:extLst>
                    <a:ext uri="{FF2B5EF4-FFF2-40B4-BE49-F238E27FC236}">
                      <a16:creationId xmlns:a16="http://schemas.microsoft.com/office/drawing/2014/main" id="{8EC77937-E748-AC62-B88D-8A3BC6D06403}"/>
                    </a:ext>
                  </a:extLst>
                </p:cNvPr>
                <p:cNvSpPr/>
                <p:nvPr/>
              </p:nvSpPr>
              <p:spPr>
                <a:xfrm>
                  <a:off x="6075468" y="1609548"/>
                  <a:ext cx="76180" cy="355979"/>
                </a:xfrm>
                <a:prstGeom prst="upDownArrow">
                  <a:avLst/>
                </a:prstGeom>
                <a:solidFill>
                  <a:schemeClr val="accent5"/>
                </a:solidFill>
                <a:ln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/>
                </a:p>
              </p:txBody>
            </p:sp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700E66C7-0BCD-8C12-3F73-98C1D63BB463}"/>
                    </a:ext>
                  </a:extLst>
                </p:cNvPr>
                <p:cNvSpPr txBox="1"/>
                <p:nvPr/>
              </p:nvSpPr>
              <p:spPr>
                <a:xfrm>
                  <a:off x="6129631" y="1617546"/>
                  <a:ext cx="185699" cy="34643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>
                      <a:solidFill>
                        <a:srgbClr val="FF0000"/>
                      </a:solidFill>
                      <a:latin typeface="Consolas" panose="020B0609020204030204" pitchFamily="49" charset="0"/>
                      <a:cs typeface="Consolas" panose="020B0609020204030204" pitchFamily="49" charset="0"/>
                    </a:rPr>
                    <a:t>4</a:t>
                  </a:r>
                </a:p>
              </p:txBody>
            </p:sp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C6057016-9CF7-403C-1F3F-899E6487B992}"/>
                    </a:ext>
                  </a:extLst>
                </p:cNvPr>
                <p:cNvSpPr txBox="1"/>
                <p:nvPr/>
              </p:nvSpPr>
              <p:spPr>
                <a:xfrm>
                  <a:off x="6074343" y="1226153"/>
                  <a:ext cx="325730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>
                      <a:solidFill>
                        <a:srgbClr val="FF0000"/>
                      </a:solidFill>
                      <a:latin typeface="Consolas" panose="020B0609020204030204" pitchFamily="49" charset="0"/>
                      <a:cs typeface="Consolas" panose="020B0609020204030204" pitchFamily="49" charset="0"/>
                    </a:rPr>
                    <a:t>4</a:t>
                  </a:r>
                </a:p>
              </p:txBody>
            </p:sp>
          </p:grpSp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F73716D7-5534-9FA6-BDDF-073326CE12FD}"/>
                  </a:ext>
                </a:extLst>
              </p:cNvPr>
              <p:cNvGrpSpPr/>
              <p:nvPr/>
            </p:nvGrpSpPr>
            <p:grpSpPr>
              <a:xfrm>
                <a:off x="5863328" y="2128489"/>
                <a:ext cx="2806408" cy="501037"/>
                <a:chOff x="3448133" y="3814895"/>
                <a:chExt cx="3427802" cy="501037"/>
              </a:xfrm>
            </p:grpSpPr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FA135EBB-0388-4E0F-F609-789A0F7543EC}"/>
                    </a:ext>
                  </a:extLst>
                </p:cNvPr>
                <p:cNvSpPr/>
                <p:nvPr/>
              </p:nvSpPr>
              <p:spPr>
                <a:xfrm>
                  <a:off x="3448133" y="3827836"/>
                  <a:ext cx="2413273" cy="360436"/>
                </a:xfrm>
                <a:prstGeom prst="rect">
                  <a:avLst/>
                </a:prstGeom>
                <a:solidFill>
                  <a:schemeClr val="accent4">
                    <a:lumMod val="75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 err="1"/>
                    <a:t>i</a:t>
                  </a:r>
                  <a:endParaRPr lang="en-US" sz="2000" dirty="0"/>
                </a:p>
              </p:txBody>
            </p:sp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70A96517-FC99-815A-35C4-F237EE927104}"/>
                    </a:ext>
                  </a:extLst>
                </p:cNvPr>
                <p:cNvSpPr txBox="1"/>
                <p:nvPr/>
              </p:nvSpPr>
              <p:spPr>
                <a:xfrm>
                  <a:off x="6032934" y="3853836"/>
                  <a:ext cx="571355" cy="46209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>
                      <a:solidFill>
                        <a:srgbClr val="FF0000"/>
                      </a:solidFill>
                      <a:latin typeface="Consolas" panose="020B0609020204030204" pitchFamily="49" charset="0"/>
                      <a:cs typeface="Consolas" panose="020B0609020204030204" pitchFamily="49" charset="0"/>
                    </a:rPr>
                    <a:t>4</a:t>
                  </a:r>
                </a:p>
              </p:txBody>
            </p:sp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37F9FD90-F81B-C1DF-DBF6-0C6233C8858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59503" y="3814895"/>
                  <a:ext cx="1016432" cy="0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A09E2071-E21E-A777-F642-9C7D4DCDE784}"/>
                  </a:ext>
                </a:extLst>
              </p:cNvPr>
              <p:cNvGrpSpPr/>
              <p:nvPr/>
            </p:nvGrpSpPr>
            <p:grpSpPr>
              <a:xfrm>
                <a:off x="5863328" y="2504481"/>
                <a:ext cx="2806408" cy="501037"/>
                <a:chOff x="3448133" y="3814895"/>
                <a:chExt cx="3427802" cy="501037"/>
              </a:xfrm>
              <a:solidFill>
                <a:schemeClr val="accent5"/>
              </a:solidFill>
            </p:grpSpPr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89E1175E-7681-5495-1E75-CD4C27BADACE}"/>
                    </a:ext>
                  </a:extLst>
                </p:cNvPr>
                <p:cNvSpPr/>
                <p:nvPr/>
              </p:nvSpPr>
              <p:spPr>
                <a:xfrm>
                  <a:off x="3448133" y="3827836"/>
                  <a:ext cx="2413273" cy="360436"/>
                </a:xfrm>
                <a:prstGeom prst="rect">
                  <a:avLst/>
                </a:prstGeom>
                <a:grpFill/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/>
                    <a:t>(*pf)()</a:t>
                  </a:r>
                </a:p>
              </p:txBody>
            </p:sp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8E2932FC-ACBE-9A44-5A59-AC9857616A9B}"/>
                    </a:ext>
                  </a:extLst>
                </p:cNvPr>
                <p:cNvSpPr txBox="1"/>
                <p:nvPr/>
              </p:nvSpPr>
              <p:spPr>
                <a:xfrm>
                  <a:off x="6032934" y="3853836"/>
                  <a:ext cx="571355" cy="46209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>
                      <a:solidFill>
                        <a:srgbClr val="FF0000"/>
                      </a:solidFill>
                      <a:latin typeface="Consolas" panose="020B0609020204030204" pitchFamily="49" charset="0"/>
                      <a:cs typeface="Consolas" panose="020B0609020204030204" pitchFamily="49" charset="0"/>
                    </a:rPr>
                    <a:t>4</a:t>
                  </a:r>
                </a:p>
              </p:txBody>
            </p:sp>
            <p:cxnSp>
              <p:nvCxnSpPr>
                <p:cNvPr id="39" name="Straight Connector 38">
                  <a:extLst>
                    <a:ext uri="{FF2B5EF4-FFF2-40B4-BE49-F238E27FC236}">
                      <a16:creationId xmlns:a16="http://schemas.microsoft.com/office/drawing/2014/main" id="{AFF00908-9FC2-ABEE-312A-04E0F52C123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59503" y="3814895"/>
                  <a:ext cx="1016432" cy="0"/>
                </a:xfrm>
                <a:prstGeom prst="line">
                  <a:avLst/>
                </a:prstGeom>
                <a:grpFill/>
                <a:ln w="2857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C5C0DDF-871F-3F8D-97DF-B89AAFC8B794}"/>
                  </a:ext>
                </a:extLst>
              </p:cNvPr>
              <p:cNvSpPr txBox="1"/>
              <p:nvPr/>
            </p:nvSpPr>
            <p:spPr>
              <a:xfrm>
                <a:off x="8675840" y="1423383"/>
                <a:ext cx="567737" cy="338554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31750">
                <a:solidFill>
                  <a:schemeClr val="accent5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 err="1"/>
                  <a:t>fp</a:t>
                </a:r>
                <a:endParaRPr lang="en-US" sz="1600" dirty="0"/>
              </a:p>
            </p:txBody>
          </p:sp>
        </p:grpSp>
        <p:sp>
          <p:nvSpPr>
            <p:cNvPr id="45" name="Left Arrow 44">
              <a:extLst>
                <a:ext uri="{FF2B5EF4-FFF2-40B4-BE49-F238E27FC236}">
                  <a16:creationId xmlns:a16="http://schemas.microsoft.com/office/drawing/2014/main" id="{35D53B25-6A26-1906-3F48-47FD3041F0AB}"/>
                </a:ext>
              </a:extLst>
            </p:cNvPr>
            <p:cNvSpPr/>
            <p:nvPr/>
          </p:nvSpPr>
          <p:spPr>
            <a:xfrm>
              <a:off x="9613216" y="2452112"/>
              <a:ext cx="471268" cy="129632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8BD42029-1515-E581-93BC-6B774447D1D3}"/>
                </a:ext>
              </a:extLst>
            </p:cNvPr>
            <p:cNvSpPr txBox="1"/>
            <p:nvPr/>
          </p:nvSpPr>
          <p:spPr>
            <a:xfrm>
              <a:off x="10121050" y="2224732"/>
              <a:ext cx="428322" cy="33855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0"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sp</a:t>
              </a:r>
              <a:r>
                <a:rPr lang="en-US" sz="1600" dirty="0"/>
                <a:t> 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F57BB83-F756-DB51-207E-79DE77D0EBE3}"/>
                </a:ext>
              </a:extLst>
            </p:cNvPr>
            <p:cNvSpPr/>
            <p:nvPr/>
          </p:nvSpPr>
          <p:spPr>
            <a:xfrm>
              <a:off x="8255845" y="2163119"/>
              <a:ext cx="1351848" cy="37337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frame pad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2F6B63F-DE54-35DC-164A-06882879FDFF}"/>
                </a:ext>
              </a:extLst>
            </p:cNvPr>
            <p:cNvSpPr txBox="1"/>
            <p:nvPr/>
          </p:nvSpPr>
          <p:spPr>
            <a:xfrm>
              <a:off x="9648162" y="2154110"/>
              <a:ext cx="3257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1C89BA7-4E93-E6A9-AC0D-906569B0B424}"/>
                </a:ext>
              </a:extLst>
            </p:cNvPr>
            <p:cNvCxnSpPr>
              <a:cxnSpLocks/>
            </p:cNvCxnSpPr>
            <p:nvPr/>
          </p:nvCxnSpPr>
          <p:spPr>
            <a:xfrm>
              <a:off x="9557729" y="2163119"/>
              <a:ext cx="563321" cy="0"/>
            </a:xfrm>
            <a:prstGeom prst="line">
              <a:avLst/>
            </a:prstGeom>
            <a:solidFill>
              <a:schemeClr val="accent5"/>
            </a:solidFill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A1184D53-C1B1-EC58-815D-9E3D40092D5E}"/>
                </a:ext>
              </a:extLst>
            </p:cNvPr>
            <p:cNvGrpSpPr/>
            <p:nvPr/>
          </p:nvGrpSpPr>
          <p:grpSpPr>
            <a:xfrm>
              <a:off x="7541646" y="1420984"/>
              <a:ext cx="714199" cy="1115510"/>
              <a:chOff x="3181760" y="4003795"/>
              <a:chExt cx="714199" cy="1115510"/>
            </a:xfrm>
          </p:grpSpPr>
          <p:sp>
            <p:nvSpPr>
              <p:cNvPr id="19" name="Up-Down Arrow 18">
                <a:extLst>
                  <a:ext uri="{FF2B5EF4-FFF2-40B4-BE49-F238E27FC236}">
                    <a16:creationId xmlns:a16="http://schemas.microsoft.com/office/drawing/2014/main" id="{A2AF134F-73A4-503C-53AD-6C1A07A5EFB6}"/>
                  </a:ext>
                </a:extLst>
              </p:cNvPr>
              <p:cNvSpPr/>
              <p:nvPr/>
            </p:nvSpPr>
            <p:spPr>
              <a:xfrm>
                <a:off x="3552893" y="4026493"/>
                <a:ext cx="76512" cy="1067972"/>
              </a:xfrm>
              <a:prstGeom prst="upDownArrow">
                <a:avLst/>
              </a:prstGeom>
              <a:solidFill>
                <a:schemeClr val="accent5"/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641EE939-D618-526C-6E62-2810E7C7C769}"/>
                  </a:ext>
                </a:extLst>
              </p:cNvPr>
              <p:cNvSpPr/>
              <p:nvPr/>
            </p:nvSpPr>
            <p:spPr>
              <a:xfrm rot="16200000">
                <a:off x="3349389" y="4412660"/>
                <a:ext cx="740898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200" dirty="0">
                    <a:solidFill>
                      <a:srgbClr val="FF000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FRMADD</a:t>
                </a:r>
                <a:endParaRPr lang="en-US" sz="12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03D98843-2365-8765-E526-DB67B446D3A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81760" y="5119305"/>
                <a:ext cx="680319" cy="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3A677381-176F-0648-05FA-E5714E46EAB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49752" y="4003795"/>
                <a:ext cx="346207" cy="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133CA6FB-A55E-F403-BAA8-06C2A3BD02D0}"/>
              </a:ext>
            </a:extLst>
          </p:cNvPr>
          <p:cNvGrpSpPr/>
          <p:nvPr/>
        </p:nvGrpSpPr>
        <p:grpSpPr>
          <a:xfrm>
            <a:off x="1044384" y="3166226"/>
            <a:ext cx="1112128" cy="2168649"/>
            <a:chOff x="3188963" y="2986359"/>
            <a:chExt cx="1112128" cy="2168649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FF2C7B0-AD6B-9678-DF06-FF346461B438}"/>
                </a:ext>
              </a:extLst>
            </p:cNvPr>
            <p:cNvSpPr/>
            <p:nvPr/>
          </p:nvSpPr>
          <p:spPr>
            <a:xfrm rot="16200000">
              <a:off x="2471359" y="3861752"/>
              <a:ext cx="1896874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Total frame size</a:t>
              </a:r>
            </a:p>
            <a:p>
              <a:pPr algn="ctr"/>
              <a:r>
                <a:rPr lang="en-US" sz="1200" b="1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8-byte aligned</a:t>
              </a:r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8D4046D2-01F8-3B5A-467C-3250CD4330AE}"/>
                </a:ext>
              </a:extLst>
            </p:cNvPr>
            <p:cNvCxnSpPr>
              <a:cxnSpLocks/>
            </p:cNvCxnSpPr>
            <p:nvPr/>
          </p:nvCxnSpPr>
          <p:spPr>
            <a:xfrm>
              <a:off x="3585228" y="2986359"/>
              <a:ext cx="715863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Up-Down Arrow 24">
              <a:extLst>
                <a:ext uri="{FF2B5EF4-FFF2-40B4-BE49-F238E27FC236}">
                  <a16:creationId xmlns:a16="http://schemas.microsoft.com/office/drawing/2014/main" id="{AEF9A2E8-6295-EC3B-2BC6-AB1CF1E8EC05}"/>
                </a:ext>
              </a:extLst>
            </p:cNvPr>
            <p:cNvSpPr/>
            <p:nvPr/>
          </p:nvSpPr>
          <p:spPr>
            <a:xfrm flipH="1">
              <a:off x="3685192" y="2993364"/>
              <a:ext cx="59598" cy="2161644"/>
            </a:xfrm>
            <a:prstGeom prst="upDownArrow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83474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3" grpId="0"/>
    </p:bld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6D3020-B883-1DE7-3B56-7723E34575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25" y="229601"/>
            <a:ext cx="6661874" cy="477076"/>
          </a:xfrm>
        </p:spPr>
        <p:txBody>
          <a:bodyPr/>
          <a:lstStyle/>
          <a:p>
            <a:r>
              <a:rPr lang="en-US" sz="2800" dirty="0"/>
              <a:t>Working with Pointers on the stack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757099-4E37-9A43-21F2-D2C126307274}"/>
              </a:ext>
            </a:extLst>
          </p:cNvPr>
          <p:cNvSpPr/>
          <p:nvPr/>
        </p:nvSpPr>
        <p:spPr bwMode="auto">
          <a:xfrm>
            <a:off x="52277" y="747681"/>
            <a:ext cx="4204675" cy="2090261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main()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{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int </a:t>
            </a:r>
            <a:r>
              <a:rPr lang="en-US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int (*pf)(int, int) = sum;</a:t>
            </a:r>
          </a:p>
          <a:p>
            <a:endParaRPr lang="en-US" sz="14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testp</a:t>
            </a:r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(1, 2, pf, &amp;</a:t>
            </a:r>
            <a:r>
              <a:rPr lang="en-US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printf</a:t>
            </a:r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("%d\n", </a:t>
            </a:r>
            <a:r>
              <a:rPr lang="en-US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return EXIT_SUCCESS;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FFA5DD66-B49A-A029-585E-4A74D2310B5F}"/>
              </a:ext>
            </a:extLst>
          </p:cNvPr>
          <p:cNvSpPr/>
          <p:nvPr/>
        </p:nvSpPr>
        <p:spPr bwMode="auto">
          <a:xfrm>
            <a:off x="6180049" y="8383"/>
            <a:ext cx="5923441" cy="5415677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main: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push    {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fp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lr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add    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fp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sp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FP_OFF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add    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sp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sp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,-FRMADD</a:t>
            </a:r>
            <a:b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ldr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    r2, =sum        //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func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address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 str     r2, [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fp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-PF]   // store in pf</a:t>
            </a:r>
          </a:p>
          <a:p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mov     r0, 1           // </a:t>
            </a:r>
            <a:r>
              <a:rPr lang="en-US" sz="1600" dirty="0" err="1">
                <a:solidFill>
                  <a:schemeClr val="accent1"/>
                </a:solidFill>
                <a:effectLst/>
                <a:latin typeface="Menlo" panose="020B0609030804020204" pitchFamily="49" charset="0"/>
              </a:rPr>
              <a:t>arg</a:t>
            </a:r>
            <a:r>
              <a:rPr lang="en-US" sz="1600" dirty="0">
                <a:solidFill>
                  <a:schemeClr val="accent1"/>
                </a:solidFill>
                <a:effectLst/>
                <a:latin typeface="Menlo" panose="020B0609030804020204" pitchFamily="49" charset="0"/>
              </a:rPr>
              <a:t> 1: 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1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mov     r1, 2           // </a:t>
            </a:r>
            <a:r>
              <a:rPr lang="en-US" sz="1600" dirty="0" err="1">
                <a:solidFill>
                  <a:schemeClr val="accent1"/>
                </a:solidFill>
                <a:effectLst/>
                <a:latin typeface="Menlo" panose="020B0609030804020204" pitchFamily="49" charset="0"/>
              </a:rPr>
              <a:t>arg</a:t>
            </a:r>
            <a:r>
              <a:rPr lang="en-US" sz="1600" dirty="0">
                <a:solidFill>
                  <a:schemeClr val="accent1"/>
                </a:solidFill>
                <a:effectLst/>
                <a:latin typeface="Menlo" panose="020B0609030804020204" pitchFamily="49" charset="0"/>
              </a:rPr>
              <a:t> 2: 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2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ldr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    r2, [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fp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-PF]   // </a:t>
            </a:r>
            <a:r>
              <a:rPr lang="en-US" sz="1600" dirty="0" err="1">
                <a:solidFill>
                  <a:schemeClr val="accent1"/>
                </a:solidFill>
                <a:effectLst/>
                <a:latin typeface="Menlo" panose="020B0609030804020204" pitchFamily="49" charset="0"/>
              </a:rPr>
              <a:t>arg</a:t>
            </a:r>
            <a:r>
              <a:rPr lang="en-US" sz="1600" dirty="0">
                <a:solidFill>
                  <a:schemeClr val="accent1"/>
                </a:solidFill>
                <a:effectLst/>
                <a:latin typeface="Menlo" panose="020B0609030804020204" pitchFamily="49" charset="0"/>
              </a:rPr>
              <a:t> 3: 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(*pf)()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add     r3,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fp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-I      // </a:t>
            </a:r>
            <a:r>
              <a:rPr lang="en-US" sz="1600" dirty="0" err="1">
                <a:solidFill>
                  <a:schemeClr val="accent1"/>
                </a:solidFill>
                <a:effectLst/>
                <a:latin typeface="Menlo" panose="020B0609030804020204" pitchFamily="49" charset="0"/>
              </a:rPr>
              <a:t>arg</a:t>
            </a:r>
            <a:r>
              <a:rPr lang="en-US" sz="1600" dirty="0">
                <a:solidFill>
                  <a:schemeClr val="accent1"/>
                </a:solidFill>
                <a:effectLst/>
                <a:latin typeface="Menlo" panose="020B0609030804020204" pitchFamily="49" charset="0"/>
              </a:rPr>
              <a:t> 4:</a:t>
            </a:r>
            <a:r>
              <a:rPr lang="en-US" sz="1600" dirty="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 &amp;I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bl     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testp</a:t>
            </a:r>
            <a:b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ldr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    r0, =.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Lmess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    </a:t>
            </a:r>
            <a:r>
              <a:rPr lang="en-US" sz="1600" dirty="0">
                <a:solidFill>
                  <a:srgbClr val="2C895B"/>
                </a:solidFill>
                <a:effectLst/>
                <a:latin typeface="Menlo" panose="020B0609030804020204" pitchFamily="49" charset="0"/>
              </a:rPr>
              <a:t>// </a:t>
            </a:r>
            <a:r>
              <a:rPr lang="en-US" sz="1600" dirty="0" err="1">
                <a:solidFill>
                  <a:srgbClr val="2C895B"/>
                </a:solidFill>
                <a:effectLst/>
                <a:latin typeface="Menlo" panose="020B0609030804020204" pitchFamily="49" charset="0"/>
              </a:rPr>
              <a:t>arg</a:t>
            </a:r>
            <a:r>
              <a:rPr lang="en-US" sz="1600" dirty="0">
                <a:solidFill>
                  <a:srgbClr val="2C895B"/>
                </a:solidFill>
                <a:effectLst/>
                <a:latin typeface="Menlo" panose="020B0609030804020204" pitchFamily="49" charset="0"/>
              </a:rPr>
              <a:t> 1: 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"%d\n"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ldr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    r1, [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fp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-I]    </a:t>
            </a:r>
            <a:r>
              <a:rPr lang="en-US" sz="1600" dirty="0">
                <a:solidFill>
                  <a:srgbClr val="2C895B"/>
                </a:solidFill>
                <a:effectLst/>
                <a:latin typeface="Menlo" panose="020B0609030804020204" pitchFamily="49" charset="0"/>
              </a:rPr>
              <a:t>// </a:t>
            </a:r>
            <a:r>
              <a:rPr lang="en-US" sz="1600" dirty="0" err="1">
                <a:solidFill>
                  <a:srgbClr val="2C895B"/>
                </a:solidFill>
                <a:effectLst/>
                <a:latin typeface="Menlo" panose="020B0609030804020204" pitchFamily="49" charset="0"/>
              </a:rPr>
              <a:t>arg</a:t>
            </a:r>
            <a:r>
              <a:rPr lang="en-US" sz="1600" dirty="0">
                <a:solidFill>
                  <a:srgbClr val="2C895B"/>
                </a:solidFill>
                <a:effectLst/>
                <a:latin typeface="Menlo" panose="020B0609030804020204" pitchFamily="49" charset="0"/>
              </a:rPr>
              <a:t> 2: 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bl     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printf</a:t>
            </a:r>
            <a:b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sub    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sp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fp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FP_OFF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pop     {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fp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lr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bx     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lr</a:t>
            </a:r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D55D3E-37DF-D5B1-410A-7509BD01CF81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F0B5EA9-736B-9CB5-C1D1-1776418662E4}"/>
              </a:ext>
            </a:extLst>
          </p:cNvPr>
          <p:cNvSpPr/>
          <p:nvPr/>
        </p:nvSpPr>
        <p:spPr bwMode="auto">
          <a:xfrm>
            <a:off x="72017" y="2705599"/>
            <a:ext cx="3681305" cy="2755344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.section .</a:t>
            </a:r>
            <a:r>
              <a:rPr lang="en-US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rodata</a:t>
            </a:r>
            <a:endParaRPr lang="en-US" sz="14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Lmess</a:t>
            </a:r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.string "%d\n"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.extern </a:t>
            </a:r>
            <a:r>
              <a:rPr lang="en-US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printf</a:t>
            </a:r>
            <a:endParaRPr lang="en-US" sz="14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.text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.global main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.type   main, %function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</a:t>
            </a:r>
            <a:r>
              <a:rPr lang="en-US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equ</a:t>
            </a:r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FP_OFF, 4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</a:t>
            </a:r>
            <a:r>
              <a:rPr lang="en-US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equ</a:t>
            </a:r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I,      4 + FP_OFF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</a:t>
            </a:r>
            <a:r>
              <a:rPr lang="en-US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equ</a:t>
            </a:r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PF,     4 + I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</a:t>
            </a:r>
            <a:r>
              <a:rPr lang="en-US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equ</a:t>
            </a:r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PAD,    0 + PF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</a:t>
            </a:r>
            <a:r>
              <a:rPr lang="en-US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equ</a:t>
            </a:r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FRMADD, PAD-FP_OFF</a:t>
            </a:r>
          </a:p>
          <a:p>
            <a:r>
              <a:rPr lang="en-US" sz="14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FRMADD =  12 - 4 = 8  </a:t>
            </a:r>
          </a:p>
        </p:txBody>
      </p:sp>
      <p:graphicFrame>
        <p:nvGraphicFramePr>
          <p:cNvPr id="38" name="Table 37">
            <a:extLst>
              <a:ext uri="{FF2B5EF4-FFF2-40B4-BE49-F238E27FC236}">
                <a16:creationId xmlns:a16="http://schemas.microsoft.com/office/drawing/2014/main" id="{0EB61139-F133-4484-B088-396209DCFB2E}"/>
              </a:ext>
            </a:extLst>
          </p:cNvPr>
          <p:cNvGraphicFramePr>
            <a:graphicFrameLocks/>
          </p:cNvGraphicFramePr>
          <p:nvPr/>
        </p:nvGraphicFramePr>
        <p:xfrm>
          <a:off x="1363513" y="5535741"/>
          <a:ext cx="9272591" cy="1249680"/>
        </p:xfrm>
        <a:graphic>
          <a:graphicData uri="http://schemas.openxmlformats.org/drawingml/2006/table">
            <a:tbl>
              <a:tblPr firstRow="1">
                <a:tableStyleId>{FABFCF23-3B69-468F-B69F-88F6DE6A72F2}</a:tableStyleId>
              </a:tblPr>
              <a:tblGrid>
                <a:gridCol w="1529271">
                  <a:extLst>
                    <a:ext uri="{9D8B030D-6E8A-4147-A177-3AD203B41FA5}">
                      <a16:colId xmlns:a16="http://schemas.microsoft.com/office/drawing/2014/main" val="2146949649"/>
                    </a:ext>
                  </a:extLst>
                </a:gridCol>
                <a:gridCol w="1116799">
                  <a:extLst>
                    <a:ext uri="{9D8B030D-6E8A-4147-A177-3AD203B41FA5}">
                      <a16:colId xmlns:a16="http://schemas.microsoft.com/office/drawing/2014/main" val="1067220819"/>
                    </a:ext>
                  </a:extLst>
                </a:gridCol>
                <a:gridCol w="2092148">
                  <a:extLst>
                    <a:ext uri="{9D8B030D-6E8A-4147-A177-3AD203B41FA5}">
                      <a16:colId xmlns:a16="http://schemas.microsoft.com/office/drawing/2014/main" val="2822646746"/>
                    </a:ext>
                  </a:extLst>
                </a:gridCol>
                <a:gridCol w="2292378">
                  <a:extLst>
                    <a:ext uri="{9D8B030D-6E8A-4147-A177-3AD203B41FA5}">
                      <a16:colId xmlns:a16="http://schemas.microsoft.com/office/drawing/2014/main" val="2065921853"/>
                    </a:ext>
                  </a:extLst>
                </a:gridCol>
                <a:gridCol w="2241995">
                  <a:extLst>
                    <a:ext uri="{9D8B030D-6E8A-4147-A177-3AD203B41FA5}">
                      <a16:colId xmlns:a16="http://schemas.microsoft.com/office/drawing/2014/main" val="156893117"/>
                    </a:ext>
                  </a:extLst>
                </a:gridCol>
              </a:tblGrid>
              <a:tr h="285528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  <a:p>
                      <a:pPr algn="ctr"/>
                      <a:r>
                        <a:rPr lang="en-US" sz="1600" dirty="0"/>
                        <a:t>Variable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distance from </a:t>
                      </a:r>
                      <a:r>
                        <a:rPr lang="en-US" sz="1600" dirty="0" err="1"/>
                        <a:t>fp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Address on Stack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Read variable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Write Variable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987993257"/>
                  </a:ext>
                </a:extLst>
              </a:tr>
              <a:tr h="165703">
                <a:tc>
                  <a:txBody>
                    <a:bodyPr/>
                    <a:lstStyle/>
                    <a:p>
                      <a:pPr algn="l"/>
                      <a:r>
                        <a:rPr lang="en-US" sz="16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 </a:t>
                      </a:r>
                      <a:r>
                        <a:rPr lang="en-US" sz="1600" b="0" i="0" dirty="0" err="1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</a:t>
                      </a:r>
                      <a:endParaRPr lang="en-US" sz="1600" b="0" i="0" dirty="0">
                        <a:solidFill>
                          <a:srgbClr val="0070C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add r0, </a:t>
                      </a:r>
                      <a:r>
                        <a:rPr lang="en-US" sz="16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-I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ldr</a:t>
                      </a: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r0, [</a:t>
                      </a:r>
                      <a:r>
                        <a:rPr lang="en-US" sz="16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-I]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 r0, [</a:t>
                      </a:r>
                      <a:r>
                        <a:rPr lang="en-US" sz="16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-I]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06785819"/>
                  </a:ext>
                </a:extLst>
              </a:tr>
              <a:tr h="16315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accent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 (*pf)()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PF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add r0, </a:t>
                      </a:r>
                      <a:r>
                        <a:rPr lang="en-US" sz="16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-PF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ldr</a:t>
                      </a: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r0, [</a:t>
                      </a:r>
                      <a:r>
                        <a:rPr lang="en-US" sz="16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-PF]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 r0, [</a:t>
                      </a:r>
                      <a:r>
                        <a:rPr lang="en-US" sz="16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-PF]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700906380"/>
                  </a:ext>
                </a:extLst>
              </a:tr>
            </a:tbl>
          </a:graphicData>
        </a:graphic>
      </p:graphicFrame>
      <p:grpSp>
        <p:nvGrpSpPr>
          <p:cNvPr id="39" name="Group 38">
            <a:extLst>
              <a:ext uri="{FF2B5EF4-FFF2-40B4-BE49-F238E27FC236}">
                <a16:creationId xmlns:a16="http://schemas.microsoft.com/office/drawing/2014/main" id="{06A4A218-E8B1-3239-37FA-3C6C8A0F7C1D}"/>
              </a:ext>
            </a:extLst>
          </p:cNvPr>
          <p:cNvGrpSpPr/>
          <p:nvPr/>
        </p:nvGrpSpPr>
        <p:grpSpPr>
          <a:xfrm>
            <a:off x="3903618" y="1751166"/>
            <a:ext cx="2673614" cy="2332105"/>
            <a:chOff x="7875758" y="249639"/>
            <a:chExt cx="2673614" cy="2332105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6FE31B3C-B933-7437-DC24-625F252D3193}"/>
                </a:ext>
              </a:extLst>
            </p:cNvPr>
            <p:cNvGrpSpPr/>
            <p:nvPr/>
          </p:nvGrpSpPr>
          <p:grpSpPr>
            <a:xfrm>
              <a:off x="8255845" y="249639"/>
              <a:ext cx="2288185" cy="2032132"/>
              <a:chOff x="5863328" y="1284009"/>
              <a:chExt cx="3380249" cy="1721509"/>
            </a:xfrm>
          </p:grpSpPr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0DD0B797-4BC4-CA35-A6ED-BF5D9B05FF75}"/>
                  </a:ext>
                </a:extLst>
              </p:cNvPr>
              <p:cNvGrpSpPr/>
              <p:nvPr/>
            </p:nvGrpSpPr>
            <p:grpSpPr>
              <a:xfrm>
                <a:off x="5866259" y="1284009"/>
                <a:ext cx="2807966" cy="853920"/>
                <a:chOff x="4644618" y="1226153"/>
                <a:chExt cx="1955279" cy="739374"/>
              </a:xfrm>
            </p:grpSpPr>
            <p:sp>
              <p:nvSpPr>
                <p:cNvPr id="65" name="Rectangle 64">
                  <a:extLst>
                    <a:ext uri="{FF2B5EF4-FFF2-40B4-BE49-F238E27FC236}">
                      <a16:creationId xmlns:a16="http://schemas.microsoft.com/office/drawing/2014/main" id="{C3712BD0-34E9-EE48-E679-877C1F342116}"/>
                    </a:ext>
                  </a:extLst>
                </p:cNvPr>
                <p:cNvSpPr/>
                <p:nvPr/>
              </p:nvSpPr>
              <p:spPr>
                <a:xfrm>
                  <a:off x="4644618" y="1307824"/>
                  <a:ext cx="1375959" cy="312087"/>
                </a:xfrm>
                <a:prstGeom prst="rect">
                  <a:avLst/>
                </a:prstGeom>
                <a:solidFill>
                  <a:srgbClr val="00B0F0"/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 err="1"/>
                    <a:t>lr</a:t>
                  </a:r>
                  <a:r>
                    <a:rPr lang="en-US" sz="2000" dirty="0"/>
                    <a:t> to caller</a:t>
                  </a:r>
                </a:p>
              </p:txBody>
            </p:sp>
            <p:sp>
              <p:nvSpPr>
                <p:cNvPr id="66" name="Rectangle 65">
                  <a:extLst>
                    <a:ext uri="{FF2B5EF4-FFF2-40B4-BE49-F238E27FC236}">
                      <a16:creationId xmlns:a16="http://schemas.microsoft.com/office/drawing/2014/main" id="{908BEEDB-F276-15DA-C409-78703BE67340}"/>
                    </a:ext>
                  </a:extLst>
                </p:cNvPr>
                <p:cNvSpPr/>
                <p:nvPr/>
              </p:nvSpPr>
              <p:spPr>
                <a:xfrm>
                  <a:off x="4644618" y="1636121"/>
                  <a:ext cx="1375959" cy="312087"/>
                </a:xfrm>
                <a:prstGeom prst="rect">
                  <a:avLst/>
                </a:prstGeom>
                <a:solidFill>
                  <a:srgbClr val="0070C0"/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/>
                    <a:t>callers </a:t>
                  </a:r>
                  <a:r>
                    <a:rPr lang="en-US" sz="2000" dirty="0" err="1"/>
                    <a:t>fp</a:t>
                  </a:r>
                  <a:endParaRPr lang="en-US" sz="2000" dirty="0"/>
                </a:p>
              </p:txBody>
            </p:sp>
            <p:sp>
              <p:nvSpPr>
                <p:cNvPr id="67" name="Left Arrow 66">
                  <a:extLst>
                    <a:ext uri="{FF2B5EF4-FFF2-40B4-BE49-F238E27FC236}">
                      <a16:creationId xmlns:a16="http://schemas.microsoft.com/office/drawing/2014/main" id="{1140A2BC-0A88-466A-8509-884C757060C2}"/>
                    </a:ext>
                  </a:extLst>
                </p:cNvPr>
                <p:cNvSpPr/>
                <p:nvPr/>
              </p:nvSpPr>
              <p:spPr>
                <a:xfrm>
                  <a:off x="6020428" y="1490279"/>
                  <a:ext cx="579469" cy="127267"/>
                </a:xfrm>
                <a:prstGeom prst="leftArrow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/>
                </a:p>
              </p:txBody>
            </p:sp>
            <p:cxnSp>
              <p:nvCxnSpPr>
                <p:cNvPr id="68" name="Straight Connector 67">
                  <a:extLst>
                    <a:ext uri="{FF2B5EF4-FFF2-40B4-BE49-F238E27FC236}">
                      <a16:creationId xmlns:a16="http://schemas.microsoft.com/office/drawing/2014/main" id="{F6E00BD5-2B58-6AE3-9D6C-724607C5A8A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020428" y="1965527"/>
                  <a:ext cx="579469" cy="0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9" name="Up-Down Arrow 68">
                  <a:extLst>
                    <a:ext uri="{FF2B5EF4-FFF2-40B4-BE49-F238E27FC236}">
                      <a16:creationId xmlns:a16="http://schemas.microsoft.com/office/drawing/2014/main" id="{2DF8BD87-BF6A-4038-AC0A-1839FC713237}"/>
                    </a:ext>
                  </a:extLst>
                </p:cNvPr>
                <p:cNvSpPr/>
                <p:nvPr/>
              </p:nvSpPr>
              <p:spPr>
                <a:xfrm>
                  <a:off x="6075468" y="1609548"/>
                  <a:ext cx="76180" cy="355979"/>
                </a:xfrm>
                <a:prstGeom prst="upDownArrow">
                  <a:avLst/>
                </a:prstGeom>
                <a:solidFill>
                  <a:schemeClr val="accent5"/>
                </a:solidFill>
                <a:ln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/>
                </a:p>
              </p:txBody>
            </p:sp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508DDF03-1DDA-AFB5-910F-DFF4768AD23B}"/>
                    </a:ext>
                  </a:extLst>
                </p:cNvPr>
                <p:cNvSpPr txBox="1"/>
                <p:nvPr/>
              </p:nvSpPr>
              <p:spPr>
                <a:xfrm>
                  <a:off x="6129631" y="1617546"/>
                  <a:ext cx="185699" cy="34643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>
                      <a:solidFill>
                        <a:srgbClr val="FF0000"/>
                      </a:solidFill>
                      <a:latin typeface="Consolas" panose="020B0609020204030204" pitchFamily="49" charset="0"/>
                      <a:cs typeface="Consolas" panose="020B0609020204030204" pitchFamily="49" charset="0"/>
                    </a:rPr>
                    <a:t>4</a:t>
                  </a:r>
                </a:p>
              </p:txBody>
            </p:sp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B08ED818-0370-6ABA-8C30-90B1C28BFFC4}"/>
                    </a:ext>
                  </a:extLst>
                </p:cNvPr>
                <p:cNvSpPr txBox="1"/>
                <p:nvPr/>
              </p:nvSpPr>
              <p:spPr>
                <a:xfrm>
                  <a:off x="6074343" y="1226153"/>
                  <a:ext cx="325730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>
                      <a:solidFill>
                        <a:srgbClr val="FF0000"/>
                      </a:solidFill>
                      <a:latin typeface="Consolas" panose="020B0609020204030204" pitchFamily="49" charset="0"/>
                      <a:cs typeface="Consolas" panose="020B0609020204030204" pitchFamily="49" charset="0"/>
                    </a:rPr>
                    <a:t>4</a:t>
                  </a:r>
                </a:p>
              </p:txBody>
            </p:sp>
          </p:grpSp>
          <p:grpSp>
            <p:nvGrpSpPr>
              <p:cNvPr id="56" name="Group 55">
                <a:extLst>
                  <a:ext uri="{FF2B5EF4-FFF2-40B4-BE49-F238E27FC236}">
                    <a16:creationId xmlns:a16="http://schemas.microsoft.com/office/drawing/2014/main" id="{AE4143DD-4C79-F7EC-9105-2D5ADF25D8E1}"/>
                  </a:ext>
                </a:extLst>
              </p:cNvPr>
              <p:cNvGrpSpPr/>
              <p:nvPr/>
            </p:nvGrpSpPr>
            <p:grpSpPr>
              <a:xfrm>
                <a:off x="5863328" y="2128489"/>
                <a:ext cx="2806408" cy="501037"/>
                <a:chOff x="3448133" y="3814895"/>
                <a:chExt cx="3427802" cy="501037"/>
              </a:xfrm>
            </p:grpSpPr>
            <p:sp>
              <p:nvSpPr>
                <p:cNvPr id="62" name="Rectangle 61">
                  <a:extLst>
                    <a:ext uri="{FF2B5EF4-FFF2-40B4-BE49-F238E27FC236}">
                      <a16:creationId xmlns:a16="http://schemas.microsoft.com/office/drawing/2014/main" id="{C218303A-4089-A169-59E8-B494A6ED6B3F}"/>
                    </a:ext>
                  </a:extLst>
                </p:cNvPr>
                <p:cNvSpPr/>
                <p:nvPr/>
              </p:nvSpPr>
              <p:spPr>
                <a:xfrm>
                  <a:off x="3448133" y="3827836"/>
                  <a:ext cx="2413273" cy="360436"/>
                </a:xfrm>
                <a:prstGeom prst="rect">
                  <a:avLst/>
                </a:prstGeom>
                <a:solidFill>
                  <a:schemeClr val="accent4">
                    <a:lumMod val="75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 err="1"/>
                    <a:t>i</a:t>
                  </a:r>
                  <a:endParaRPr lang="en-US" sz="2000" dirty="0"/>
                </a:p>
              </p:txBody>
            </p:sp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93825391-02FD-4248-B86D-93D735072BF5}"/>
                    </a:ext>
                  </a:extLst>
                </p:cNvPr>
                <p:cNvSpPr txBox="1"/>
                <p:nvPr/>
              </p:nvSpPr>
              <p:spPr>
                <a:xfrm>
                  <a:off x="6032934" y="3853836"/>
                  <a:ext cx="571355" cy="46209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>
                      <a:solidFill>
                        <a:srgbClr val="FF0000"/>
                      </a:solidFill>
                      <a:latin typeface="Consolas" panose="020B0609020204030204" pitchFamily="49" charset="0"/>
                      <a:cs typeface="Consolas" panose="020B0609020204030204" pitchFamily="49" charset="0"/>
                    </a:rPr>
                    <a:t>4</a:t>
                  </a:r>
                </a:p>
              </p:txBody>
            </p:sp>
            <p:cxnSp>
              <p:nvCxnSpPr>
                <p:cNvPr id="64" name="Straight Connector 63">
                  <a:extLst>
                    <a:ext uri="{FF2B5EF4-FFF2-40B4-BE49-F238E27FC236}">
                      <a16:creationId xmlns:a16="http://schemas.microsoft.com/office/drawing/2014/main" id="{6931C74D-D88A-B733-6AAA-C9776600BE1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59503" y="3814895"/>
                  <a:ext cx="1016432" cy="0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C2E7F3A6-4209-7789-1D29-83B80E94F756}"/>
                  </a:ext>
                </a:extLst>
              </p:cNvPr>
              <p:cNvGrpSpPr/>
              <p:nvPr/>
            </p:nvGrpSpPr>
            <p:grpSpPr>
              <a:xfrm>
                <a:off x="5863328" y="2504481"/>
                <a:ext cx="2806408" cy="501037"/>
                <a:chOff x="3448133" y="3814895"/>
                <a:chExt cx="3427802" cy="501037"/>
              </a:xfrm>
              <a:solidFill>
                <a:schemeClr val="accent5"/>
              </a:solidFill>
            </p:grpSpPr>
            <p:sp>
              <p:nvSpPr>
                <p:cNvPr id="59" name="Rectangle 58">
                  <a:extLst>
                    <a:ext uri="{FF2B5EF4-FFF2-40B4-BE49-F238E27FC236}">
                      <a16:creationId xmlns:a16="http://schemas.microsoft.com/office/drawing/2014/main" id="{803EA5A4-0E54-674D-418E-C64DF950249A}"/>
                    </a:ext>
                  </a:extLst>
                </p:cNvPr>
                <p:cNvSpPr/>
                <p:nvPr/>
              </p:nvSpPr>
              <p:spPr>
                <a:xfrm>
                  <a:off x="3448133" y="3827836"/>
                  <a:ext cx="2413273" cy="360436"/>
                </a:xfrm>
                <a:prstGeom prst="rect">
                  <a:avLst/>
                </a:prstGeom>
                <a:grpFill/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/>
                    <a:t>(*pf)()</a:t>
                  </a:r>
                </a:p>
              </p:txBody>
            </p:sp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A9FEB58E-9AAA-B0B9-AF76-180F269F6B7C}"/>
                    </a:ext>
                  </a:extLst>
                </p:cNvPr>
                <p:cNvSpPr txBox="1"/>
                <p:nvPr/>
              </p:nvSpPr>
              <p:spPr>
                <a:xfrm>
                  <a:off x="6032934" y="3853836"/>
                  <a:ext cx="571355" cy="46209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>
                      <a:solidFill>
                        <a:srgbClr val="FF0000"/>
                      </a:solidFill>
                      <a:latin typeface="Consolas" panose="020B0609020204030204" pitchFamily="49" charset="0"/>
                      <a:cs typeface="Consolas" panose="020B0609020204030204" pitchFamily="49" charset="0"/>
                    </a:rPr>
                    <a:t>4</a:t>
                  </a:r>
                </a:p>
              </p:txBody>
            </p:sp>
            <p:cxnSp>
              <p:nvCxnSpPr>
                <p:cNvPr id="61" name="Straight Connector 60">
                  <a:extLst>
                    <a:ext uri="{FF2B5EF4-FFF2-40B4-BE49-F238E27FC236}">
                      <a16:creationId xmlns:a16="http://schemas.microsoft.com/office/drawing/2014/main" id="{A45D17B5-DFA2-C7F3-3340-DE857141C66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59503" y="3814895"/>
                  <a:ext cx="1016432" cy="0"/>
                </a:xfrm>
                <a:prstGeom prst="line">
                  <a:avLst/>
                </a:prstGeom>
                <a:grpFill/>
                <a:ln w="2857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05B049A2-BA53-63F0-5A6A-16B210400819}"/>
                  </a:ext>
                </a:extLst>
              </p:cNvPr>
              <p:cNvSpPr txBox="1"/>
              <p:nvPr/>
            </p:nvSpPr>
            <p:spPr>
              <a:xfrm>
                <a:off x="8675840" y="1423383"/>
                <a:ext cx="567737" cy="338554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31750">
                <a:solidFill>
                  <a:schemeClr val="accent5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 err="1"/>
                  <a:t>fp</a:t>
                </a:r>
                <a:endParaRPr lang="en-US" sz="1600" dirty="0"/>
              </a:p>
            </p:txBody>
          </p:sp>
        </p:grpSp>
        <p:sp>
          <p:nvSpPr>
            <p:cNvPr id="41" name="Left Arrow 40">
              <a:extLst>
                <a:ext uri="{FF2B5EF4-FFF2-40B4-BE49-F238E27FC236}">
                  <a16:creationId xmlns:a16="http://schemas.microsoft.com/office/drawing/2014/main" id="{551BF862-77A1-A33E-236C-5C3D7BB94EC9}"/>
                </a:ext>
              </a:extLst>
            </p:cNvPr>
            <p:cNvSpPr/>
            <p:nvPr/>
          </p:nvSpPr>
          <p:spPr>
            <a:xfrm>
              <a:off x="9613216" y="2452112"/>
              <a:ext cx="471268" cy="129632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A683739-88DF-2FA3-C5E8-158DB6D8B2A4}"/>
                </a:ext>
              </a:extLst>
            </p:cNvPr>
            <p:cNvSpPr txBox="1"/>
            <p:nvPr/>
          </p:nvSpPr>
          <p:spPr>
            <a:xfrm>
              <a:off x="10121050" y="2224732"/>
              <a:ext cx="428322" cy="33855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0"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sp</a:t>
              </a:r>
              <a:r>
                <a:rPr lang="en-US" sz="1600" dirty="0"/>
                <a:t> 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DD1756C5-0D41-10ED-508A-DE4E3EB42370}"/>
                </a:ext>
              </a:extLst>
            </p:cNvPr>
            <p:cNvSpPr/>
            <p:nvPr/>
          </p:nvSpPr>
          <p:spPr>
            <a:xfrm>
              <a:off x="8246669" y="2163119"/>
              <a:ext cx="1361024" cy="37337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frame pad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EA6D1170-CF7C-6DE0-1CD9-56302EEEDF13}"/>
                </a:ext>
              </a:extLst>
            </p:cNvPr>
            <p:cNvSpPr txBox="1"/>
            <p:nvPr/>
          </p:nvSpPr>
          <p:spPr>
            <a:xfrm>
              <a:off x="9648162" y="2154110"/>
              <a:ext cx="3257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</p:txBody>
        </p: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4BF8597C-9089-8365-6BB8-DB80CD521412}"/>
                </a:ext>
              </a:extLst>
            </p:cNvPr>
            <p:cNvCxnSpPr>
              <a:cxnSpLocks/>
            </p:cNvCxnSpPr>
            <p:nvPr/>
          </p:nvCxnSpPr>
          <p:spPr>
            <a:xfrm>
              <a:off x="9557729" y="2163119"/>
              <a:ext cx="563321" cy="0"/>
            </a:xfrm>
            <a:prstGeom prst="line">
              <a:avLst/>
            </a:prstGeom>
            <a:solidFill>
              <a:schemeClr val="accent5"/>
            </a:solidFill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BFA68E84-A3FB-7BAC-4EBF-80005B17E157}"/>
                </a:ext>
              </a:extLst>
            </p:cNvPr>
            <p:cNvGrpSpPr/>
            <p:nvPr/>
          </p:nvGrpSpPr>
          <p:grpSpPr>
            <a:xfrm>
              <a:off x="7875758" y="1420984"/>
              <a:ext cx="380087" cy="1115510"/>
              <a:chOff x="3515872" y="4003795"/>
              <a:chExt cx="380087" cy="1115510"/>
            </a:xfrm>
          </p:grpSpPr>
          <p:sp>
            <p:nvSpPr>
              <p:cNvPr id="48" name="Up-Down Arrow 47">
                <a:extLst>
                  <a:ext uri="{FF2B5EF4-FFF2-40B4-BE49-F238E27FC236}">
                    <a16:creationId xmlns:a16="http://schemas.microsoft.com/office/drawing/2014/main" id="{FAA4C4BB-3D30-DDA1-758E-15B3CF162190}"/>
                  </a:ext>
                </a:extLst>
              </p:cNvPr>
              <p:cNvSpPr/>
              <p:nvPr/>
            </p:nvSpPr>
            <p:spPr>
              <a:xfrm>
                <a:off x="3552893" y="4026493"/>
                <a:ext cx="76512" cy="1067972"/>
              </a:xfrm>
              <a:prstGeom prst="upDownArrow">
                <a:avLst/>
              </a:prstGeom>
              <a:solidFill>
                <a:schemeClr val="accent5"/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D6704DDD-2B79-1542-17F0-7F16F35CD9F4}"/>
                  </a:ext>
                </a:extLst>
              </p:cNvPr>
              <p:cNvSpPr/>
              <p:nvPr/>
            </p:nvSpPr>
            <p:spPr>
              <a:xfrm rot="16200000">
                <a:off x="3349389" y="4412660"/>
                <a:ext cx="740898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200" dirty="0">
                    <a:solidFill>
                      <a:srgbClr val="FF000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FRMADD</a:t>
                </a:r>
                <a:endParaRPr lang="en-US" sz="12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D57F9B6D-DCC4-6C8B-A8B5-6603EBF692D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15872" y="5119305"/>
                <a:ext cx="346207" cy="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39759095-1031-7031-EFBF-C378A3DDE5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49752" y="4003795"/>
                <a:ext cx="346207" cy="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id="{D9D63066-3B7D-A7DC-373B-D57DBAAF57EB}"/>
              </a:ext>
            </a:extLst>
          </p:cNvPr>
          <p:cNvSpPr txBox="1"/>
          <p:nvPr/>
        </p:nvSpPr>
        <p:spPr>
          <a:xfrm>
            <a:off x="2928203" y="1923408"/>
            <a:ext cx="1169662" cy="5847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</a:rPr>
              <a:t>I is Output Parameter</a:t>
            </a:r>
            <a:endParaRPr lang="en-US" sz="1600" b="1" dirty="0">
              <a:solidFill>
                <a:schemeClr val="accent1"/>
              </a:solidFill>
            </a:endParaRPr>
          </a:p>
        </p:txBody>
      </p:sp>
      <p:sp>
        <p:nvSpPr>
          <p:cNvPr id="73" name="Right Arrow 72">
            <a:extLst>
              <a:ext uri="{FF2B5EF4-FFF2-40B4-BE49-F238E27FC236}">
                <a16:creationId xmlns:a16="http://schemas.microsoft.com/office/drawing/2014/main" id="{52B77AC5-677C-A01C-412E-140FF38FE153}"/>
              </a:ext>
            </a:extLst>
          </p:cNvPr>
          <p:cNvSpPr/>
          <p:nvPr/>
        </p:nvSpPr>
        <p:spPr>
          <a:xfrm rot="10800000">
            <a:off x="2631527" y="1897650"/>
            <a:ext cx="278963" cy="25250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851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6D3020-B883-1DE7-3B56-7723E34575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477076"/>
          </a:xfrm>
        </p:spPr>
        <p:txBody>
          <a:bodyPr/>
          <a:lstStyle/>
          <a:p>
            <a:r>
              <a:rPr lang="en-US" dirty="0"/>
              <a:t>Working with Pointers on the stack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757099-4E37-9A43-21F2-D2C126307274}"/>
              </a:ext>
            </a:extLst>
          </p:cNvPr>
          <p:cNvSpPr/>
          <p:nvPr/>
        </p:nvSpPr>
        <p:spPr bwMode="auto">
          <a:xfrm>
            <a:off x="2629188" y="696453"/>
            <a:ext cx="6386402" cy="161520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void </a:t>
            </a:r>
          </a:p>
          <a:p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testp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(int j, int k, int (*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func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)(int, int), int *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{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*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func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(j, k);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return;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ACDABB18-D390-AD6C-CBFE-D55D46CCFE77}"/>
              </a:ext>
            </a:extLst>
          </p:cNvPr>
          <p:cNvGrpSpPr/>
          <p:nvPr/>
        </p:nvGrpSpPr>
        <p:grpSpPr>
          <a:xfrm>
            <a:off x="4252554" y="2598602"/>
            <a:ext cx="7790565" cy="3895487"/>
            <a:chOff x="1959491" y="2756570"/>
            <a:chExt cx="7790565" cy="3895487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A88E62D7-3700-21A5-71D3-8DF437B69AB5}"/>
                </a:ext>
              </a:extLst>
            </p:cNvPr>
            <p:cNvSpPr/>
            <p:nvPr/>
          </p:nvSpPr>
          <p:spPr bwMode="auto">
            <a:xfrm>
              <a:off x="3706462" y="2756570"/>
              <a:ext cx="6043594" cy="3895487"/>
            </a:xfrm>
            <a:prstGeom prst="roundRect">
              <a:avLst>
                <a:gd name="adj" fmla="val 5733"/>
              </a:avLst>
            </a:prstGeom>
            <a:solidFill>
              <a:schemeClr val="bg1">
                <a:lumMod val="95000"/>
              </a:schemeClr>
            </a:solidFill>
            <a:ln w="25400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effectLst/>
                  <a:latin typeface="Menlo" panose="020B0609030804020204" pitchFamily="49" charset="0"/>
                </a:rPr>
                <a:t>    .global </a:t>
              </a:r>
              <a:r>
                <a:rPr lang="en-US" sz="1600" dirty="0" err="1">
                  <a:solidFill>
                    <a:srgbClr val="000000"/>
                  </a:solidFill>
                  <a:effectLst/>
                  <a:latin typeface="Menlo" panose="020B0609030804020204" pitchFamily="49" charset="0"/>
                </a:rPr>
                <a:t>testp</a:t>
              </a:r>
              <a:endPara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endParaRPr>
            </a:p>
            <a:p>
              <a:r>
                <a:rPr lang="en-US" sz="1600" dirty="0">
                  <a:solidFill>
                    <a:srgbClr val="000000"/>
                  </a:solidFill>
                  <a:effectLst/>
                  <a:latin typeface="Menlo" panose="020B0609030804020204" pitchFamily="49" charset="0"/>
                </a:rPr>
                <a:t>    .type   </a:t>
              </a:r>
              <a:r>
                <a:rPr lang="en-US" sz="1600" dirty="0" err="1">
                  <a:solidFill>
                    <a:srgbClr val="000000"/>
                  </a:solidFill>
                  <a:effectLst/>
                  <a:latin typeface="Menlo" panose="020B0609030804020204" pitchFamily="49" charset="0"/>
                </a:rPr>
                <a:t>testp</a:t>
              </a:r>
              <a:r>
                <a:rPr lang="en-US" sz="1600" dirty="0">
                  <a:solidFill>
                    <a:srgbClr val="000000"/>
                  </a:solidFill>
                  <a:effectLst/>
                  <a:latin typeface="Menlo" panose="020B0609030804020204" pitchFamily="49" charset="0"/>
                </a:rPr>
                <a:t>, %function</a:t>
              </a:r>
            </a:p>
            <a:p>
              <a:r>
                <a:rPr lang="en-US" sz="1600" dirty="0">
                  <a:solidFill>
                    <a:srgbClr val="000000"/>
                  </a:solidFill>
                  <a:effectLst/>
                  <a:latin typeface="Menlo" panose="020B0609030804020204" pitchFamily="49" charset="0"/>
                </a:rPr>
                <a:t>    .</a:t>
              </a:r>
              <a:r>
                <a:rPr lang="en-US" sz="1600" dirty="0" err="1">
                  <a:solidFill>
                    <a:srgbClr val="000000"/>
                  </a:solidFill>
                  <a:effectLst/>
                  <a:latin typeface="Menlo" panose="020B0609030804020204" pitchFamily="49" charset="0"/>
                </a:rPr>
                <a:t>equ</a:t>
              </a:r>
              <a:r>
                <a:rPr lang="en-US" sz="1600" dirty="0">
                  <a:solidFill>
                    <a:srgbClr val="000000"/>
                  </a:solidFill>
                  <a:effectLst/>
                  <a:latin typeface="Menlo" panose="020B0609030804020204" pitchFamily="49" charset="0"/>
                </a:rPr>
                <a:t>    FP_OFF, 12</a:t>
              </a:r>
            </a:p>
            <a:p>
              <a:r>
                <a:rPr lang="en-US" sz="1600" dirty="0" err="1">
                  <a:solidFill>
                    <a:srgbClr val="000000"/>
                  </a:solidFill>
                  <a:effectLst/>
                  <a:latin typeface="Menlo" panose="020B0609030804020204" pitchFamily="49" charset="0"/>
                </a:rPr>
                <a:t>testp</a:t>
              </a:r>
              <a:r>
                <a:rPr lang="en-US" sz="1600" dirty="0">
                  <a:solidFill>
                    <a:srgbClr val="000000"/>
                  </a:solidFill>
                  <a:effectLst/>
                  <a:latin typeface="Menlo" panose="020B0609030804020204" pitchFamily="49" charset="0"/>
                </a:rPr>
                <a:t>:</a:t>
              </a:r>
            </a:p>
            <a:p>
              <a:r>
                <a:rPr lang="en-US" sz="1600" dirty="0">
                  <a:solidFill>
                    <a:srgbClr val="000000"/>
                  </a:solidFill>
                  <a:effectLst/>
                  <a:latin typeface="Menlo" panose="020B0609030804020204" pitchFamily="49" charset="0"/>
                </a:rPr>
                <a:t>    push    {r4, r5, </a:t>
              </a:r>
              <a:r>
                <a:rPr lang="en-US" sz="1600" dirty="0" err="1">
                  <a:solidFill>
                    <a:srgbClr val="000000"/>
                  </a:solidFill>
                  <a:effectLst/>
                  <a:latin typeface="Menlo" panose="020B0609030804020204" pitchFamily="49" charset="0"/>
                </a:rPr>
                <a:t>fp</a:t>
              </a:r>
              <a:r>
                <a:rPr lang="en-US" sz="1600" dirty="0">
                  <a:solidFill>
                    <a:srgbClr val="000000"/>
                  </a:solidFill>
                  <a:effectLst/>
                  <a:latin typeface="Menlo" panose="020B0609030804020204" pitchFamily="49" charset="0"/>
                </a:rPr>
                <a:t>, </a:t>
              </a:r>
              <a:r>
                <a:rPr lang="en-US" sz="1600" dirty="0" err="1">
                  <a:solidFill>
                    <a:srgbClr val="000000"/>
                  </a:solidFill>
                  <a:effectLst/>
                  <a:latin typeface="Menlo" panose="020B0609030804020204" pitchFamily="49" charset="0"/>
                </a:rPr>
                <a:t>lr</a:t>
              </a:r>
              <a:r>
                <a:rPr lang="en-US" sz="1600" dirty="0">
                  <a:solidFill>
                    <a:srgbClr val="000000"/>
                  </a:solidFill>
                  <a:effectLst/>
                  <a:latin typeface="Menlo" panose="020B0609030804020204" pitchFamily="49" charset="0"/>
                </a:rPr>
                <a:t>}</a:t>
              </a:r>
            </a:p>
            <a:p>
              <a:r>
                <a:rPr lang="en-US" sz="1600" dirty="0">
                  <a:solidFill>
                    <a:srgbClr val="000000"/>
                  </a:solidFill>
                  <a:effectLst/>
                  <a:latin typeface="Menlo" panose="020B0609030804020204" pitchFamily="49" charset="0"/>
                </a:rPr>
                <a:t>    add     </a:t>
              </a:r>
              <a:r>
                <a:rPr lang="en-US" sz="1600" dirty="0" err="1">
                  <a:solidFill>
                    <a:srgbClr val="000000"/>
                  </a:solidFill>
                  <a:effectLst/>
                  <a:latin typeface="Menlo" panose="020B0609030804020204" pitchFamily="49" charset="0"/>
                </a:rPr>
                <a:t>fp</a:t>
              </a:r>
              <a:r>
                <a:rPr lang="en-US" sz="1600" dirty="0">
                  <a:solidFill>
                    <a:srgbClr val="000000"/>
                  </a:solidFill>
                  <a:effectLst/>
                  <a:latin typeface="Menlo" panose="020B0609030804020204" pitchFamily="49" charset="0"/>
                </a:rPr>
                <a:t>, </a:t>
              </a:r>
              <a:r>
                <a:rPr lang="en-US" sz="1600" dirty="0" err="1">
                  <a:solidFill>
                    <a:srgbClr val="000000"/>
                  </a:solidFill>
                  <a:effectLst/>
                  <a:latin typeface="Menlo" panose="020B0609030804020204" pitchFamily="49" charset="0"/>
                </a:rPr>
                <a:t>sp</a:t>
              </a:r>
              <a:r>
                <a:rPr lang="en-US" sz="1600" dirty="0">
                  <a:solidFill>
                    <a:srgbClr val="000000"/>
                  </a:solidFill>
                  <a:effectLst/>
                  <a:latin typeface="Menlo" panose="020B0609030804020204" pitchFamily="49" charset="0"/>
                </a:rPr>
                <a:t>, FP_OFF</a:t>
              </a:r>
            </a:p>
            <a:p>
              <a:endPara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endParaRPr>
            </a:p>
            <a:p>
              <a:r>
                <a:rPr lang="en-US" sz="1600" dirty="0">
                  <a:solidFill>
                    <a:srgbClr val="000000"/>
                  </a:solidFill>
                  <a:effectLst/>
                  <a:latin typeface="Menlo" panose="020B0609030804020204" pitchFamily="49" charset="0"/>
                </a:rPr>
                <a:t>    mov     r4, r3          // save </a:t>
              </a:r>
              <a:r>
                <a:rPr lang="en-US" sz="1600" dirty="0" err="1">
                  <a:solidFill>
                    <a:srgbClr val="000000"/>
                  </a:solidFill>
                  <a:effectLst/>
                  <a:latin typeface="Menlo" panose="020B0609030804020204" pitchFamily="49" charset="0"/>
                </a:rPr>
                <a:t>i</a:t>
              </a:r>
              <a:endPara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endParaRPr>
            </a:p>
            <a:p>
              <a:r>
                <a:rPr lang="en-US" sz="1600" dirty="0">
                  <a:solidFill>
                    <a:schemeClr val="accent1"/>
                  </a:solidFill>
                  <a:effectLst/>
                  <a:latin typeface="Menlo" panose="020B0609030804020204" pitchFamily="49" charset="0"/>
                </a:rPr>
                <a:t>    </a:t>
              </a:r>
              <a:r>
                <a:rPr lang="en-US" sz="1600" dirty="0" err="1">
                  <a:solidFill>
                    <a:schemeClr val="accent1"/>
                  </a:solidFill>
                  <a:effectLst/>
                  <a:latin typeface="Menlo" panose="020B0609030804020204" pitchFamily="49" charset="0"/>
                </a:rPr>
                <a:t>blx</a:t>
              </a:r>
              <a:r>
                <a:rPr lang="en-US" sz="1600" dirty="0">
                  <a:solidFill>
                    <a:schemeClr val="accent1"/>
                  </a:solidFill>
                  <a:effectLst/>
                  <a:latin typeface="Menlo" panose="020B0609030804020204" pitchFamily="49" charset="0"/>
                </a:rPr>
                <a:t>     r2              // r0=</a:t>
              </a:r>
              <a:r>
                <a:rPr lang="en-US" sz="1600" dirty="0" err="1">
                  <a:solidFill>
                    <a:schemeClr val="accent1"/>
                  </a:solidFill>
                  <a:effectLst/>
                  <a:latin typeface="Menlo" panose="020B0609030804020204" pitchFamily="49" charset="0"/>
                </a:rPr>
                <a:t>func</a:t>
              </a:r>
              <a:r>
                <a:rPr lang="en-US" sz="1600" dirty="0">
                  <a:solidFill>
                    <a:schemeClr val="accent1"/>
                  </a:solidFill>
                  <a:effectLst/>
                  <a:latin typeface="Menlo" panose="020B0609030804020204" pitchFamily="49" charset="0"/>
                </a:rPr>
                <a:t>(r0,r1)</a:t>
              </a:r>
            </a:p>
            <a:p>
              <a:r>
                <a:rPr lang="en-US" sz="1600" dirty="0">
                  <a:solidFill>
                    <a:srgbClr val="000000"/>
                  </a:solidFill>
                  <a:effectLst/>
                  <a:latin typeface="Menlo" panose="020B0609030804020204" pitchFamily="49" charset="0"/>
                </a:rPr>
                <a:t>    str     r0, [r4]        // *</a:t>
              </a:r>
              <a:r>
                <a:rPr lang="en-US" sz="1600" dirty="0" err="1">
                  <a:solidFill>
                    <a:srgbClr val="000000"/>
                  </a:solidFill>
                  <a:effectLst/>
                  <a:latin typeface="Menlo" panose="020B0609030804020204" pitchFamily="49" charset="0"/>
                </a:rPr>
                <a:t>i</a:t>
              </a:r>
              <a:r>
                <a:rPr lang="en-US" sz="1600" dirty="0">
                  <a:solidFill>
                    <a:srgbClr val="000000"/>
                  </a:solidFill>
                  <a:effectLst/>
                  <a:latin typeface="Menlo" panose="020B0609030804020204" pitchFamily="49" charset="0"/>
                </a:rPr>
                <a:t> =r0</a:t>
              </a:r>
              <a:br>
                <a:rPr lang="en-US" sz="1600" dirty="0">
                  <a:solidFill>
                    <a:srgbClr val="000000"/>
                  </a:solidFill>
                  <a:effectLst/>
                  <a:latin typeface="Menlo" panose="020B0609030804020204" pitchFamily="49" charset="0"/>
                </a:rPr>
              </a:br>
              <a:endPara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endParaRPr>
            </a:p>
            <a:p>
              <a:r>
                <a:rPr lang="en-US" sz="1600" dirty="0">
                  <a:solidFill>
                    <a:srgbClr val="000000"/>
                  </a:solidFill>
                  <a:effectLst/>
                  <a:latin typeface="Menlo" panose="020B0609030804020204" pitchFamily="49" charset="0"/>
                </a:rPr>
                <a:t>    sub     </a:t>
              </a:r>
              <a:r>
                <a:rPr lang="en-US" sz="1600" dirty="0" err="1">
                  <a:solidFill>
                    <a:srgbClr val="000000"/>
                  </a:solidFill>
                  <a:effectLst/>
                  <a:latin typeface="Menlo" panose="020B0609030804020204" pitchFamily="49" charset="0"/>
                </a:rPr>
                <a:t>sp</a:t>
              </a:r>
              <a:r>
                <a:rPr lang="en-US" sz="1600" dirty="0">
                  <a:solidFill>
                    <a:srgbClr val="000000"/>
                  </a:solidFill>
                  <a:effectLst/>
                  <a:latin typeface="Menlo" panose="020B0609030804020204" pitchFamily="49" charset="0"/>
                </a:rPr>
                <a:t>, </a:t>
              </a:r>
              <a:r>
                <a:rPr lang="en-US" sz="1600" dirty="0" err="1">
                  <a:solidFill>
                    <a:srgbClr val="000000"/>
                  </a:solidFill>
                  <a:effectLst/>
                  <a:latin typeface="Menlo" panose="020B0609030804020204" pitchFamily="49" charset="0"/>
                </a:rPr>
                <a:t>fp</a:t>
              </a:r>
              <a:r>
                <a:rPr lang="en-US" sz="1600" dirty="0">
                  <a:solidFill>
                    <a:srgbClr val="000000"/>
                  </a:solidFill>
                  <a:effectLst/>
                  <a:latin typeface="Menlo" panose="020B0609030804020204" pitchFamily="49" charset="0"/>
                </a:rPr>
                <a:t>, FP_OFF</a:t>
              </a:r>
            </a:p>
            <a:p>
              <a:r>
                <a:rPr lang="en-US" sz="1600" dirty="0">
                  <a:solidFill>
                    <a:srgbClr val="000000"/>
                  </a:solidFill>
                  <a:effectLst/>
                  <a:latin typeface="Menlo" panose="020B0609030804020204" pitchFamily="49" charset="0"/>
                </a:rPr>
                <a:t>    pop     {r4, r5, </a:t>
              </a:r>
              <a:r>
                <a:rPr lang="en-US" sz="1600" dirty="0" err="1">
                  <a:solidFill>
                    <a:srgbClr val="000000"/>
                  </a:solidFill>
                  <a:effectLst/>
                  <a:latin typeface="Menlo" panose="020B0609030804020204" pitchFamily="49" charset="0"/>
                </a:rPr>
                <a:t>fp</a:t>
              </a:r>
              <a:r>
                <a:rPr lang="en-US" sz="1600" dirty="0">
                  <a:solidFill>
                    <a:srgbClr val="000000"/>
                  </a:solidFill>
                  <a:effectLst/>
                  <a:latin typeface="Menlo" panose="020B0609030804020204" pitchFamily="49" charset="0"/>
                </a:rPr>
                <a:t>, </a:t>
              </a:r>
              <a:r>
                <a:rPr lang="en-US" sz="1600" dirty="0" err="1">
                  <a:solidFill>
                    <a:srgbClr val="000000"/>
                  </a:solidFill>
                  <a:effectLst/>
                  <a:latin typeface="Menlo" panose="020B0609030804020204" pitchFamily="49" charset="0"/>
                </a:rPr>
                <a:t>lr</a:t>
              </a:r>
              <a:r>
                <a:rPr lang="en-US" sz="1600" dirty="0">
                  <a:solidFill>
                    <a:srgbClr val="000000"/>
                  </a:solidFill>
                  <a:effectLst/>
                  <a:latin typeface="Menlo" panose="020B0609030804020204" pitchFamily="49" charset="0"/>
                </a:rPr>
                <a:t>}</a:t>
              </a:r>
            </a:p>
            <a:p>
              <a:r>
                <a:rPr lang="en-US" sz="1600" dirty="0">
                  <a:solidFill>
                    <a:srgbClr val="000000"/>
                  </a:solidFill>
                  <a:effectLst/>
                  <a:latin typeface="Menlo" panose="020B0609030804020204" pitchFamily="49" charset="0"/>
                </a:rPr>
                <a:t>    bx      </a:t>
              </a:r>
              <a:r>
                <a:rPr lang="en-US" sz="1600" dirty="0" err="1">
                  <a:solidFill>
                    <a:srgbClr val="000000"/>
                  </a:solidFill>
                  <a:effectLst/>
                  <a:latin typeface="Menlo" panose="020B0609030804020204" pitchFamily="49" charset="0"/>
                </a:rPr>
                <a:t>lr</a:t>
              </a:r>
              <a:endPara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endParaRPr>
            </a:p>
            <a:p>
              <a:r>
                <a:rPr lang="en-US" sz="1600" dirty="0">
                  <a:solidFill>
                    <a:srgbClr val="000000"/>
                  </a:solidFill>
                  <a:effectLst/>
                  <a:latin typeface="Menlo" panose="020B0609030804020204" pitchFamily="49" charset="0"/>
                </a:rPr>
                <a:t>.size </a:t>
              </a:r>
              <a:r>
                <a:rPr lang="en-US" sz="1600" dirty="0" err="1">
                  <a:solidFill>
                    <a:srgbClr val="000000"/>
                  </a:solidFill>
                  <a:effectLst/>
                  <a:latin typeface="Menlo" panose="020B0609030804020204" pitchFamily="49" charset="0"/>
                </a:rPr>
                <a:t>testp</a:t>
              </a:r>
              <a:r>
                <a:rPr lang="en-US" sz="1600" dirty="0">
                  <a:solidFill>
                    <a:srgbClr val="000000"/>
                  </a:solidFill>
                  <a:effectLst/>
                  <a:latin typeface="Menlo" panose="020B0609030804020204" pitchFamily="49" charset="0"/>
                </a:rPr>
                <a:t>, (. - </a:t>
              </a:r>
              <a:r>
                <a:rPr lang="en-US" sz="1600" dirty="0" err="1">
                  <a:solidFill>
                    <a:srgbClr val="000000"/>
                  </a:solidFill>
                  <a:effectLst/>
                  <a:latin typeface="Menlo" panose="020B0609030804020204" pitchFamily="49" charset="0"/>
                </a:rPr>
                <a:t>testp</a:t>
              </a:r>
              <a:r>
                <a:rPr lang="en-US" sz="1600" dirty="0">
                  <a:solidFill>
                    <a:srgbClr val="000000"/>
                  </a:solidFill>
                  <a:effectLst/>
                  <a:latin typeface="Menlo" panose="020B0609030804020204" pitchFamily="49" charset="0"/>
                </a:rPr>
                <a:t>)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6B82E676-D621-8DBD-3AB7-8A6FA1070B6E}"/>
                </a:ext>
              </a:extLst>
            </p:cNvPr>
            <p:cNvSpPr txBox="1"/>
            <p:nvPr/>
          </p:nvSpPr>
          <p:spPr>
            <a:xfrm>
              <a:off x="1959491" y="4484750"/>
              <a:ext cx="2065546" cy="33855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accent1"/>
                  </a:solidFill>
                </a:rPr>
                <a:t>r0,r1,r2 already set</a:t>
              </a:r>
            </a:p>
          </p:txBody>
        </p:sp>
        <p:sp>
          <p:nvSpPr>
            <p:cNvPr id="52" name="Right Arrow 51">
              <a:extLst>
                <a:ext uri="{FF2B5EF4-FFF2-40B4-BE49-F238E27FC236}">
                  <a16:creationId xmlns:a16="http://schemas.microsoft.com/office/drawing/2014/main" id="{20DB9267-EDCD-E188-2392-80D76ACF32FD}"/>
                </a:ext>
              </a:extLst>
            </p:cNvPr>
            <p:cNvSpPr/>
            <p:nvPr/>
          </p:nvSpPr>
          <p:spPr>
            <a:xfrm>
              <a:off x="4036550" y="4671054"/>
              <a:ext cx="195118" cy="146583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DDD55D3E-37DF-D5B1-410A-7509BD01CF81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1853FBBD-4710-35F2-80E8-B33BE4AD1288}"/>
              </a:ext>
            </a:extLst>
          </p:cNvPr>
          <p:cNvGrpSpPr/>
          <p:nvPr/>
        </p:nvGrpSpPr>
        <p:grpSpPr>
          <a:xfrm>
            <a:off x="1827611" y="2958920"/>
            <a:ext cx="2341684" cy="3108331"/>
            <a:chOff x="1524684" y="2425151"/>
            <a:chExt cx="2341684" cy="3108331"/>
          </a:xfrm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3CD18BD0-A8B0-57B7-7E8D-4377253FFF19}"/>
                </a:ext>
              </a:extLst>
            </p:cNvPr>
            <p:cNvSpPr/>
            <p:nvPr/>
          </p:nvSpPr>
          <p:spPr>
            <a:xfrm>
              <a:off x="1526668" y="2425151"/>
              <a:ext cx="1337615" cy="425472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err="1"/>
                <a:t>lr</a:t>
              </a:r>
              <a:r>
                <a:rPr lang="en-US" sz="2000" dirty="0"/>
                <a:t> to caller</a:t>
              </a: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DF5B9F06-B424-BD30-B8B3-2FDECDBEC613}"/>
                </a:ext>
              </a:extLst>
            </p:cNvPr>
            <p:cNvSpPr/>
            <p:nvPr/>
          </p:nvSpPr>
          <p:spPr>
            <a:xfrm>
              <a:off x="1526668" y="2872723"/>
              <a:ext cx="1337615" cy="425472"/>
            </a:xfrm>
            <a:prstGeom prst="rect">
              <a:avLst/>
            </a:prstGeom>
            <a:solidFill>
              <a:srgbClr val="0070C0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callers </a:t>
              </a:r>
              <a:r>
                <a:rPr lang="en-US" sz="2000" dirty="0" err="1"/>
                <a:t>fp</a:t>
              </a:r>
              <a:endParaRPr lang="en-US" sz="2000" dirty="0"/>
            </a:p>
          </p:txBody>
        </p:sp>
        <p:sp>
          <p:nvSpPr>
            <p:cNvPr id="65" name="Left Arrow 64">
              <a:extLst>
                <a:ext uri="{FF2B5EF4-FFF2-40B4-BE49-F238E27FC236}">
                  <a16:creationId xmlns:a16="http://schemas.microsoft.com/office/drawing/2014/main" id="{761D2C7C-6A04-C42A-A312-E228C67CA1EF}"/>
                </a:ext>
              </a:extLst>
            </p:cNvPr>
            <p:cNvSpPr/>
            <p:nvPr/>
          </p:nvSpPr>
          <p:spPr>
            <a:xfrm>
              <a:off x="2917637" y="4819791"/>
              <a:ext cx="563321" cy="173505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7D5AD251-7EDD-0D14-0233-B125BDF9A39B}"/>
                </a:ext>
              </a:extLst>
            </p:cNvPr>
            <p:cNvSpPr/>
            <p:nvPr/>
          </p:nvSpPr>
          <p:spPr>
            <a:xfrm>
              <a:off x="1524684" y="3325939"/>
              <a:ext cx="1337470" cy="425472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err="1"/>
                <a:t>i</a:t>
              </a:r>
              <a:endParaRPr lang="en-US" sz="2000" dirty="0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58858E6F-55AB-F01D-C5F4-3F61D7061335}"/>
                </a:ext>
              </a:extLst>
            </p:cNvPr>
            <p:cNvSpPr/>
            <p:nvPr/>
          </p:nvSpPr>
          <p:spPr>
            <a:xfrm>
              <a:off x="1524684" y="3769774"/>
              <a:ext cx="1337470" cy="425472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(*pf)()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87641F6C-9C36-726B-B65B-EA70296F8009}"/>
                </a:ext>
              </a:extLst>
            </p:cNvPr>
            <p:cNvSpPr txBox="1"/>
            <p:nvPr/>
          </p:nvSpPr>
          <p:spPr>
            <a:xfrm>
              <a:off x="3482051" y="4624227"/>
              <a:ext cx="384317" cy="39964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0"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fp</a:t>
              </a:r>
              <a:endParaRPr lang="en-US" sz="1600" dirty="0"/>
            </a:p>
          </p:txBody>
        </p:sp>
        <p:sp>
          <p:nvSpPr>
            <p:cNvPr id="39" name="Left Arrow 38">
              <a:extLst>
                <a:ext uri="{FF2B5EF4-FFF2-40B4-BE49-F238E27FC236}">
                  <a16:creationId xmlns:a16="http://schemas.microsoft.com/office/drawing/2014/main" id="{83082BC2-6151-CB46-2D90-17BB7678E2E4}"/>
                </a:ext>
              </a:extLst>
            </p:cNvPr>
            <p:cNvSpPr/>
            <p:nvPr/>
          </p:nvSpPr>
          <p:spPr>
            <a:xfrm>
              <a:off x="2893635" y="5403850"/>
              <a:ext cx="471268" cy="129632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AC15507E-5CBD-BB0E-3D2B-367E9CAADB27}"/>
                </a:ext>
              </a:extLst>
            </p:cNvPr>
            <p:cNvSpPr txBox="1"/>
            <p:nvPr/>
          </p:nvSpPr>
          <p:spPr>
            <a:xfrm>
              <a:off x="3378356" y="5130112"/>
              <a:ext cx="428322" cy="33855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0"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sp</a:t>
              </a:r>
              <a:r>
                <a:rPr lang="en-US" sz="1600" dirty="0"/>
                <a:t> 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0BF260F2-22E0-223F-95FA-1C2D9E68C75D}"/>
                </a:ext>
              </a:extLst>
            </p:cNvPr>
            <p:cNvSpPr/>
            <p:nvPr/>
          </p:nvSpPr>
          <p:spPr>
            <a:xfrm>
              <a:off x="1538917" y="4227288"/>
              <a:ext cx="1337615" cy="37337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frame pad</a:t>
              </a: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C8D37C57-CB8A-80D1-F156-DC8D27009174}"/>
                </a:ext>
              </a:extLst>
            </p:cNvPr>
            <p:cNvSpPr/>
            <p:nvPr/>
          </p:nvSpPr>
          <p:spPr>
            <a:xfrm>
              <a:off x="1541678" y="4595622"/>
              <a:ext cx="1337615" cy="425472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 </a:t>
              </a:r>
              <a:r>
                <a:rPr lang="en-US" sz="2000" dirty="0" err="1"/>
                <a:t>lr</a:t>
              </a:r>
              <a:r>
                <a:rPr lang="en-US" sz="2000" dirty="0"/>
                <a:t> to main</a:t>
              </a: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24F4935F-BE9D-D54D-E6FA-7E4A9F54DFBA}"/>
                </a:ext>
              </a:extLst>
            </p:cNvPr>
            <p:cNvSpPr/>
            <p:nvPr/>
          </p:nvSpPr>
          <p:spPr>
            <a:xfrm>
              <a:off x="1541678" y="5043194"/>
              <a:ext cx="1337615" cy="425472"/>
            </a:xfrm>
            <a:prstGeom prst="rect">
              <a:avLst/>
            </a:prstGeom>
            <a:solidFill>
              <a:srgbClr val="0070C0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main's </a:t>
              </a:r>
              <a:r>
                <a:rPr lang="en-US" sz="2000" dirty="0" err="1"/>
                <a:t>fp</a:t>
              </a:r>
              <a:endParaRPr lang="en-US" sz="2000" dirty="0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53CFD3B-2C3D-09B8-3BA9-0CF639DECC30}"/>
              </a:ext>
            </a:extLst>
          </p:cNvPr>
          <p:cNvSpPr txBox="1"/>
          <p:nvPr/>
        </p:nvSpPr>
        <p:spPr>
          <a:xfrm>
            <a:off x="540703" y="5162479"/>
            <a:ext cx="838691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accent1"/>
                </a:solidFill>
              </a:rPr>
              <a:t>testp</a:t>
            </a:r>
            <a:r>
              <a:rPr lang="en-US" dirty="0">
                <a:solidFill>
                  <a:schemeClr val="accent1"/>
                </a:solidFill>
              </a:rPr>
              <a:t>()</a:t>
            </a:r>
          </a:p>
          <a:p>
            <a:r>
              <a:rPr lang="en-US" dirty="0">
                <a:solidFill>
                  <a:schemeClr val="accent1"/>
                </a:solidFill>
              </a:rPr>
              <a:t>stack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1F85C9-D3AB-F661-675A-BA00FFB7ABD6}"/>
              </a:ext>
            </a:extLst>
          </p:cNvPr>
          <p:cNvSpPr txBox="1"/>
          <p:nvPr/>
        </p:nvSpPr>
        <p:spPr>
          <a:xfrm>
            <a:off x="520348" y="3659493"/>
            <a:ext cx="902811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main() </a:t>
            </a:r>
          </a:p>
          <a:p>
            <a:r>
              <a:rPr lang="en-US" dirty="0">
                <a:solidFill>
                  <a:schemeClr val="accent1"/>
                </a:solidFill>
              </a:rPr>
              <a:t>stack</a:t>
            </a: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867942D1-4425-ACF0-F224-B45E265BF530}"/>
              </a:ext>
            </a:extLst>
          </p:cNvPr>
          <p:cNvSpPr/>
          <p:nvPr/>
        </p:nvSpPr>
        <p:spPr>
          <a:xfrm>
            <a:off x="1435393" y="2958920"/>
            <a:ext cx="416006" cy="2199076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98E31FD6-7EE7-E9B2-D3EC-DD234F4690E9}"/>
              </a:ext>
            </a:extLst>
          </p:cNvPr>
          <p:cNvSpPr/>
          <p:nvPr/>
        </p:nvSpPr>
        <p:spPr>
          <a:xfrm>
            <a:off x="1416365" y="5152480"/>
            <a:ext cx="478132" cy="718446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0806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6D3020-B883-1DE7-3B56-7723E34575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477076"/>
          </a:xfrm>
        </p:spPr>
        <p:txBody>
          <a:bodyPr/>
          <a:lstStyle/>
          <a:p>
            <a:r>
              <a:rPr lang="en-US" dirty="0"/>
              <a:t>Working with Pointers on the stack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757099-4E37-9A43-21F2-D2C126307274}"/>
              </a:ext>
            </a:extLst>
          </p:cNvPr>
          <p:cNvSpPr/>
          <p:nvPr/>
        </p:nvSpPr>
        <p:spPr bwMode="auto">
          <a:xfrm>
            <a:off x="1635501" y="753823"/>
            <a:ext cx="3867851" cy="1805226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int 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sum(int j, int k)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{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return j + k;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endParaRPr lang="en-US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8BFA3E6D-0687-A76F-0C82-DAF626562295}"/>
              </a:ext>
            </a:extLst>
          </p:cNvPr>
          <p:cNvSpPr/>
          <p:nvPr/>
        </p:nvSpPr>
        <p:spPr bwMode="auto">
          <a:xfrm>
            <a:off x="1379852" y="2761690"/>
            <a:ext cx="4216542" cy="3800475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  .global sum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.type   sum, %function</a:t>
            </a:r>
          </a:p>
          <a:p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    .</a:t>
            </a:r>
            <a:r>
              <a:rPr lang="en-US" dirty="0" err="1">
                <a:solidFill>
                  <a:srgbClr val="000000"/>
                </a:solidFill>
                <a:latin typeface="Menlo" panose="020B0609030804020204" pitchFamily="49" charset="0"/>
              </a:rPr>
              <a:t>equ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    FP_OFF, 4</a:t>
            </a:r>
            <a:endParaRPr lang="en-US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sum: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push    {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fp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lr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add     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fp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sp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FP_OFF</a:t>
            </a:r>
            <a:b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endParaRPr lang="en-US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add     r0, r0, r1</a:t>
            </a:r>
            <a:b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endParaRPr lang="en-US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sub     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sp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fp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FP_OFF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pop     {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fp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lr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bx      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lr</a:t>
            </a:r>
            <a:endParaRPr lang="en-US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.size sum, (. - sum)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D55D3E-37DF-D5B1-410A-7509BD01CF81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80A748B-D811-BEE8-A72C-CCD2A782988F}"/>
              </a:ext>
            </a:extLst>
          </p:cNvPr>
          <p:cNvSpPr/>
          <p:nvPr/>
        </p:nvSpPr>
        <p:spPr>
          <a:xfrm>
            <a:off x="7690201" y="1465141"/>
            <a:ext cx="1337615" cy="425472"/>
          </a:xfrm>
          <a:prstGeom prst="rect">
            <a:avLst/>
          </a:prstGeom>
          <a:solidFill>
            <a:srgbClr val="00B0F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/>
              <a:t>lr</a:t>
            </a:r>
            <a:r>
              <a:rPr lang="en-US" sz="2000" dirty="0"/>
              <a:t> to caller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5C5016E-2B2B-9508-A9AD-2396467F5F67}"/>
              </a:ext>
            </a:extLst>
          </p:cNvPr>
          <p:cNvSpPr/>
          <p:nvPr/>
        </p:nvSpPr>
        <p:spPr>
          <a:xfrm>
            <a:off x="7690201" y="1912713"/>
            <a:ext cx="1337615" cy="425472"/>
          </a:xfrm>
          <a:prstGeom prst="rect">
            <a:avLst/>
          </a:prstGeom>
          <a:solidFill>
            <a:srgbClr val="0070C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callers </a:t>
            </a:r>
            <a:r>
              <a:rPr lang="en-US" sz="2000" dirty="0" err="1"/>
              <a:t>fp</a:t>
            </a:r>
            <a:endParaRPr lang="en-US" sz="20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5C5FD0-9F1F-AE1D-A4D2-56CF4C428D10}"/>
              </a:ext>
            </a:extLst>
          </p:cNvPr>
          <p:cNvSpPr/>
          <p:nvPr/>
        </p:nvSpPr>
        <p:spPr>
          <a:xfrm>
            <a:off x="7688217" y="2365929"/>
            <a:ext cx="1337470" cy="425472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/>
              <a:t>i</a:t>
            </a:r>
            <a:endParaRPr lang="en-US" sz="20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F87C93B-B763-ADA6-620A-9C717CC184FC}"/>
              </a:ext>
            </a:extLst>
          </p:cNvPr>
          <p:cNvSpPr/>
          <p:nvPr/>
        </p:nvSpPr>
        <p:spPr>
          <a:xfrm>
            <a:off x="7688217" y="2809764"/>
            <a:ext cx="1337470" cy="425472"/>
          </a:xfrm>
          <a:prstGeom prst="rect">
            <a:avLst/>
          </a:prstGeom>
          <a:solidFill>
            <a:schemeClr val="accent5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(*pf)()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B0FB257-75A1-35C5-CBCB-4E4C0FEA2131}"/>
              </a:ext>
            </a:extLst>
          </p:cNvPr>
          <p:cNvSpPr/>
          <p:nvPr/>
        </p:nvSpPr>
        <p:spPr>
          <a:xfrm>
            <a:off x="7689214" y="3242312"/>
            <a:ext cx="1336474" cy="37337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frame pad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1A88372-F919-F31C-0189-FD22AE56B986}"/>
              </a:ext>
            </a:extLst>
          </p:cNvPr>
          <p:cNvSpPr/>
          <p:nvPr/>
        </p:nvSpPr>
        <p:spPr>
          <a:xfrm>
            <a:off x="7705211" y="3635612"/>
            <a:ext cx="1337615" cy="425472"/>
          </a:xfrm>
          <a:prstGeom prst="rect">
            <a:avLst/>
          </a:prstGeom>
          <a:solidFill>
            <a:srgbClr val="00B0F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 </a:t>
            </a:r>
            <a:r>
              <a:rPr lang="en-US" sz="2000" dirty="0" err="1"/>
              <a:t>lr</a:t>
            </a:r>
            <a:r>
              <a:rPr lang="en-US" sz="2000" dirty="0"/>
              <a:t> to main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9AB23CF-63A4-5DD4-9C11-BB62F401A18F}"/>
              </a:ext>
            </a:extLst>
          </p:cNvPr>
          <p:cNvSpPr/>
          <p:nvPr/>
        </p:nvSpPr>
        <p:spPr>
          <a:xfrm>
            <a:off x="7705211" y="4083184"/>
            <a:ext cx="1337615" cy="425472"/>
          </a:xfrm>
          <a:prstGeom prst="rect">
            <a:avLst/>
          </a:prstGeom>
          <a:solidFill>
            <a:srgbClr val="0070C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main's </a:t>
            </a:r>
            <a:r>
              <a:rPr lang="en-US" sz="2000" dirty="0" err="1"/>
              <a:t>fp</a:t>
            </a:r>
            <a:endParaRPr lang="en-US" sz="2000" dirty="0"/>
          </a:p>
        </p:txBody>
      </p:sp>
      <p:sp>
        <p:nvSpPr>
          <p:cNvPr id="20" name="Left Arrow 19">
            <a:extLst>
              <a:ext uri="{FF2B5EF4-FFF2-40B4-BE49-F238E27FC236}">
                <a16:creationId xmlns:a16="http://schemas.microsoft.com/office/drawing/2014/main" id="{2B1FFA79-4912-5D58-CCFA-78ADC6CE52E4}"/>
              </a:ext>
            </a:extLst>
          </p:cNvPr>
          <p:cNvSpPr/>
          <p:nvPr/>
        </p:nvSpPr>
        <p:spPr>
          <a:xfrm>
            <a:off x="9081170" y="4716588"/>
            <a:ext cx="563321" cy="17350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D6F7308-A196-7567-B2F3-D707A155B515}"/>
              </a:ext>
            </a:extLst>
          </p:cNvPr>
          <p:cNvSpPr txBox="1"/>
          <p:nvPr/>
        </p:nvSpPr>
        <p:spPr>
          <a:xfrm>
            <a:off x="9645584" y="4521024"/>
            <a:ext cx="384317" cy="39964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err="1"/>
              <a:t>fp</a:t>
            </a:r>
            <a:endParaRPr lang="en-US" sz="1600" dirty="0"/>
          </a:p>
        </p:txBody>
      </p:sp>
      <p:sp>
        <p:nvSpPr>
          <p:cNvPr id="22" name="Left Arrow 21">
            <a:extLst>
              <a:ext uri="{FF2B5EF4-FFF2-40B4-BE49-F238E27FC236}">
                <a16:creationId xmlns:a16="http://schemas.microsoft.com/office/drawing/2014/main" id="{6C1AC590-C148-42C2-B1C7-BCE28221F97E}"/>
              </a:ext>
            </a:extLst>
          </p:cNvPr>
          <p:cNvSpPr/>
          <p:nvPr/>
        </p:nvSpPr>
        <p:spPr>
          <a:xfrm>
            <a:off x="9057168" y="5300647"/>
            <a:ext cx="471268" cy="12963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6CEE5FB-F444-7470-2946-773D4CBDDD96}"/>
              </a:ext>
            </a:extLst>
          </p:cNvPr>
          <p:cNvSpPr txBox="1"/>
          <p:nvPr/>
        </p:nvSpPr>
        <p:spPr>
          <a:xfrm>
            <a:off x="9541889" y="5026909"/>
            <a:ext cx="428322" cy="33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err="1"/>
              <a:t>sp</a:t>
            </a:r>
            <a:r>
              <a:rPr lang="en-US" sz="1600" dirty="0"/>
              <a:t> 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0738692-7504-8581-73CB-A1AC7BFA6607}"/>
              </a:ext>
            </a:extLst>
          </p:cNvPr>
          <p:cNvSpPr/>
          <p:nvPr/>
        </p:nvSpPr>
        <p:spPr>
          <a:xfrm>
            <a:off x="7705211" y="4492419"/>
            <a:ext cx="1337615" cy="425472"/>
          </a:xfrm>
          <a:prstGeom prst="rect">
            <a:avLst/>
          </a:prstGeom>
          <a:solidFill>
            <a:srgbClr val="00B0F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 </a:t>
            </a:r>
            <a:r>
              <a:rPr lang="en-US" sz="2000" dirty="0" err="1"/>
              <a:t>lr</a:t>
            </a:r>
            <a:r>
              <a:rPr lang="en-US" sz="2000" dirty="0"/>
              <a:t> to </a:t>
            </a:r>
            <a:r>
              <a:rPr lang="en-US" sz="2000" dirty="0" err="1"/>
              <a:t>testp</a:t>
            </a:r>
            <a:endParaRPr lang="en-US" sz="200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5BD307C-17F0-9E76-895C-A3F179D5FE39}"/>
              </a:ext>
            </a:extLst>
          </p:cNvPr>
          <p:cNvSpPr/>
          <p:nvPr/>
        </p:nvSpPr>
        <p:spPr>
          <a:xfrm>
            <a:off x="7705211" y="4939991"/>
            <a:ext cx="1337615" cy="425472"/>
          </a:xfrm>
          <a:prstGeom prst="rect">
            <a:avLst/>
          </a:prstGeom>
          <a:solidFill>
            <a:srgbClr val="0070C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/>
              <a:t>testp</a:t>
            </a:r>
            <a:r>
              <a:rPr lang="en-US" sz="2000" dirty="0"/>
              <a:t> </a:t>
            </a:r>
            <a:r>
              <a:rPr lang="en-US" sz="2000" dirty="0" err="1"/>
              <a:t>fp</a:t>
            </a:r>
            <a:endParaRPr lang="en-US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FE3ACB-D8BC-9D1A-808E-13B3FCB8AE3F}"/>
              </a:ext>
            </a:extLst>
          </p:cNvPr>
          <p:cNvSpPr txBox="1"/>
          <p:nvPr/>
        </p:nvSpPr>
        <p:spPr>
          <a:xfrm>
            <a:off x="6334423" y="3645611"/>
            <a:ext cx="838691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accent1"/>
                </a:solidFill>
              </a:rPr>
              <a:t>testp</a:t>
            </a:r>
            <a:r>
              <a:rPr lang="en-US" dirty="0">
                <a:solidFill>
                  <a:schemeClr val="accent1"/>
                </a:solidFill>
              </a:rPr>
              <a:t>()</a:t>
            </a:r>
          </a:p>
          <a:p>
            <a:r>
              <a:rPr lang="en-US" dirty="0">
                <a:solidFill>
                  <a:schemeClr val="accent1"/>
                </a:solidFill>
              </a:rPr>
              <a:t>stack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EAA108-68E4-B19C-A174-845B43C431A3}"/>
              </a:ext>
            </a:extLst>
          </p:cNvPr>
          <p:cNvSpPr txBox="1"/>
          <p:nvPr/>
        </p:nvSpPr>
        <p:spPr>
          <a:xfrm>
            <a:off x="6268168" y="2366030"/>
            <a:ext cx="902811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main() </a:t>
            </a:r>
          </a:p>
          <a:p>
            <a:r>
              <a:rPr lang="en-US" dirty="0">
                <a:solidFill>
                  <a:schemeClr val="accent1"/>
                </a:solidFill>
              </a:rPr>
              <a:t>stack</a:t>
            </a:r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28050E91-7433-0C8D-673A-406FB3ABA225}"/>
              </a:ext>
            </a:extLst>
          </p:cNvPr>
          <p:cNvSpPr/>
          <p:nvPr/>
        </p:nvSpPr>
        <p:spPr>
          <a:xfrm>
            <a:off x="7183213" y="1483415"/>
            <a:ext cx="459104" cy="2152198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234439F5-C337-3D48-CC32-B9DA8376333E}"/>
              </a:ext>
            </a:extLst>
          </p:cNvPr>
          <p:cNvSpPr/>
          <p:nvPr/>
        </p:nvSpPr>
        <p:spPr>
          <a:xfrm>
            <a:off x="7210085" y="3635612"/>
            <a:ext cx="478132" cy="718446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A55F797-9E72-C175-57A6-4E6D9AAF57C7}"/>
              </a:ext>
            </a:extLst>
          </p:cNvPr>
          <p:cNvSpPr txBox="1"/>
          <p:nvPr/>
        </p:nvSpPr>
        <p:spPr>
          <a:xfrm>
            <a:off x="6379678" y="4521024"/>
            <a:ext cx="774571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sum()</a:t>
            </a:r>
          </a:p>
          <a:p>
            <a:r>
              <a:rPr lang="en-US" dirty="0">
                <a:solidFill>
                  <a:schemeClr val="accent1"/>
                </a:solidFill>
              </a:rPr>
              <a:t>stack</a:t>
            </a:r>
          </a:p>
        </p:txBody>
      </p:sp>
      <p:sp>
        <p:nvSpPr>
          <p:cNvPr id="15" name="Left Brace 14">
            <a:extLst>
              <a:ext uri="{FF2B5EF4-FFF2-40B4-BE49-F238E27FC236}">
                <a16:creationId xmlns:a16="http://schemas.microsoft.com/office/drawing/2014/main" id="{A827FE08-123B-D501-F351-342AFBAE16FD}"/>
              </a:ext>
            </a:extLst>
          </p:cNvPr>
          <p:cNvSpPr/>
          <p:nvPr/>
        </p:nvSpPr>
        <p:spPr>
          <a:xfrm>
            <a:off x="7255340" y="4511025"/>
            <a:ext cx="478132" cy="718446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7847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1AE18-40FA-F149-BF05-243CB17BF9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643" y="16542"/>
            <a:ext cx="10515600" cy="498331"/>
          </a:xfrm>
        </p:spPr>
        <p:txBody>
          <a:bodyPr/>
          <a:lstStyle/>
          <a:p>
            <a:r>
              <a:rPr lang="en-US" sz="2800" dirty="0"/>
              <a:t>Passing More Than Four Arguments – At the point of Call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1597C8-A5A4-914E-8A8E-6D3E08B5E9D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1322" y="1684310"/>
            <a:ext cx="8066974" cy="4877855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chemeClr val="accent5"/>
                </a:solidFill>
              </a:rPr>
              <a:t>Approach: Increase stack frame size to include space for </a:t>
            </a:r>
            <a:r>
              <a:rPr lang="en-US" sz="1800" b="1" dirty="0" err="1">
                <a:solidFill>
                  <a:schemeClr val="accent5"/>
                </a:solidFill>
              </a:rPr>
              <a:t>args</a:t>
            </a:r>
            <a:r>
              <a:rPr lang="en-US" sz="1800" b="1" dirty="0">
                <a:solidFill>
                  <a:schemeClr val="accent5"/>
                </a:solidFill>
              </a:rPr>
              <a:t># &gt; 4</a:t>
            </a:r>
          </a:p>
          <a:p>
            <a:pPr lvl="1"/>
            <a:r>
              <a:rPr lang="en-US" sz="1800" b="1" dirty="0">
                <a:solidFill>
                  <a:schemeClr val="accent5"/>
                </a:solidFill>
              </a:rPr>
              <a:t> </a:t>
            </a:r>
            <a:r>
              <a:rPr lang="en-US" sz="1800" dirty="0">
                <a:solidFill>
                  <a:schemeClr val="accent6"/>
                </a:solidFill>
              </a:rPr>
              <a:t>Arg5 and above are in </a:t>
            </a:r>
            <a:r>
              <a:rPr lang="en-US" sz="1800" b="1" u="sng" dirty="0">
                <a:solidFill>
                  <a:schemeClr val="accent5"/>
                </a:solidFill>
              </a:rPr>
              <a:t>caller's stack frame</a:t>
            </a:r>
            <a:r>
              <a:rPr lang="en-US" sz="1800" b="1" dirty="0">
                <a:solidFill>
                  <a:schemeClr val="accent5"/>
                </a:solidFill>
              </a:rPr>
              <a:t> </a:t>
            </a:r>
            <a:r>
              <a:rPr lang="en-US" sz="1800" dirty="0">
                <a:solidFill>
                  <a:schemeClr val="accent6"/>
                </a:solidFill>
              </a:rPr>
              <a:t>at the </a:t>
            </a:r>
            <a:r>
              <a:rPr lang="en-US" sz="1800" b="1" dirty="0">
                <a:solidFill>
                  <a:srgbClr val="2C895B"/>
                </a:solidFill>
              </a:rPr>
              <a:t>bottom of the stack</a:t>
            </a:r>
          </a:p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2C895B"/>
                </a:solidFill>
              </a:rPr>
              <a:t>Arg5</a:t>
            </a:r>
            <a:r>
              <a:rPr lang="en-US" sz="1800" dirty="0">
                <a:solidFill>
                  <a:srgbClr val="2C895B"/>
                </a:solidFill>
              </a:rPr>
              <a:t> is always at the </a:t>
            </a:r>
            <a:r>
              <a:rPr lang="en-US" sz="1800" b="1" dirty="0">
                <a:solidFill>
                  <a:srgbClr val="2C895B"/>
                </a:solidFill>
              </a:rPr>
              <a:t>bottom (at </a:t>
            </a:r>
            <a:r>
              <a:rPr lang="en-US" sz="1800" b="1" dirty="0" err="1">
                <a:solidFill>
                  <a:srgbClr val="2C895B"/>
                </a:solidFill>
              </a:rPr>
              <a:t>sp</a:t>
            </a:r>
            <a:r>
              <a:rPr lang="en-US" sz="1800" b="1" dirty="0">
                <a:solidFill>
                  <a:srgbClr val="2C895B"/>
                </a:solidFill>
              </a:rPr>
              <a:t>)</a:t>
            </a:r>
            <a:r>
              <a:rPr lang="en-US" sz="1800" dirty="0">
                <a:solidFill>
                  <a:srgbClr val="2C895B"/>
                </a:solidFill>
              </a:rPr>
              <a:t>, arg6 and greater are above it</a:t>
            </a:r>
          </a:p>
          <a:p>
            <a:r>
              <a:rPr lang="en-US" sz="1800" b="1" dirty="0">
                <a:solidFill>
                  <a:srgbClr val="FF0000"/>
                </a:solidFill>
              </a:rPr>
              <a:t>One </a:t>
            </a:r>
            <a:r>
              <a:rPr lang="en-US" sz="1800" b="1" dirty="0" err="1">
                <a:solidFill>
                  <a:srgbClr val="FF0000"/>
                </a:solidFill>
              </a:rPr>
              <a:t>arg</a:t>
            </a:r>
            <a:r>
              <a:rPr lang="en-US" sz="1800" b="1" dirty="0">
                <a:solidFill>
                  <a:srgbClr val="FF0000"/>
                </a:solidFill>
              </a:rPr>
              <a:t> value per slot</a:t>
            </a:r>
            <a:r>
              <a:rPr lang="en-US" sz="1800" dirty="0">
                <a:solidFill>
                  <a:srgbClr val="FF0000"/>
                </a:solidFill>
              </a:rPr>
              <a:t>! </a:t>
            </a:r>
            <a:r>
              <a:rPr lang="en-US" sz="1800" dirty="0"/>
              <a:t>– NO arrays across multiple slots</a:t>
            </a:r>
          </a:p>
          <a:p>
            <a:pPr lvl="1"/>
            <a:r>
              <a:rPr lang="en-US" sz="1800" dirty="0"/>
              <a:t>chars, shorts and </a:t>
            </a:r>
            <a:r>
              <a:rPr lang="en-US" sz="1800" dirty="0" err="1"/>
              <a:t>ints</a:t>
            </a:r>
            <a:r>
              <a:rPr lang="en-US" sz="1800" dirty="0"/>
              <a:t> are directly stored</a:t>
            </a:r>
          </a:p>
          <a:p>
            <a:pPr lvl="1"/>
            <a:r>
              <a:rPr lang="en-US" sz="1800" dirty="0"/>
              <a:t>Structs (not always), and arrays (always) are passed via a pointer </a:t>
            </a:r>
          </a:p>
          <a:p>
            <a:r>
              <a:rPr lang="en-US" sz="1800" dirty="0">
                <a:solidFill>
                  <a:srgbClr val="C00000"/>
                </a:solidFill>
              </a:rPr>
              <a:t>Output parameters </a:t>
            </a:r>
            <a:r>
              <a:rPr lang="en-US" sz="1800" dirty="0"/>
              <a:t>contain an </a:t>
            </a:r>
            <a:r>
              <a:rPr lang="en-US" sz="1800" dirty="0">
                <a:solidFill>
                  <a:srgbClr val="FF0000"/>
                </a:solidFill>
              </a:rPr>
              <a:t>address</a:t>
            </a:r>
            <a:r>
              <a:rPr lang="en-US" sz="1800" dirty="0">
                <a:solidFill>
                  <a:srgbClr val="2C895B"/>
                </a:solidFill>
              </a:rPr>
              <a:t> </a:t>
            </a:r>
            <a:r>
              <a:rPr lang="en-US" sz="1800" b="1" i="1" dirty="0">
                <a:solidFill>
                  <a:srgbClr val="002060"/>
                </a:solidFill>
              </a:rPr>
              <a:t>that points at </a:t>
            </a:r>
            <a:r>
              <a:rPr lang="en-US" sz="1800" dirty="0">
                <a:solidFill>
                  <a:schemeClr val="tx2"/>
                </a:solidFill>
              </a:rPr>
              <a:t>the</a:t>
            </a:r>
            <a:r>
              <a:rPr lang="en-US" sz="1800" dirty="0">
                <a:solidFill>
                  <a:srgbClr val="2C895B"/>
                </a:solidFill>
              </a:rPr>
              <a:t> </a:t>
            </a:r>
            <a:r>
              <a:rPr lang="en-US" sz="1800" dirty="0">
                <a:solidFill>
                  <a:srgbClr val="0070C0"/>
                </a:solidFill>
              </a:rPr>
              <a:t>stack</a:t>
            </a:r>
            <a:r>
              <a:rPr lang="en-US" sz="1800" dirty="0">
                <a:solidFill>
                  <a:srgbClr val="2C895B"/>
                </a:solidFill>
              </a:rPr>
              <a:t>, </a:t>
            </a:r>
            <a:r>
              <a:rPr lang="en-US" sz="1800" dirty="0">
                <a:solidFill>
                  <a:srgbClr val="F37440"/>
                </a:solidFill>
              </a:rPr>
              <a:t>BSS</a:t>
            </a:r>
            <a:r>
              <a:rPr lang="en-US" sz="1800" dirty="0">
                <a:solidFill>
                  <a:srgbClr val="2C895B"/>
                </a:solidFill>
              </a:rPr>
              <a:t>, </a:t>
            </a:r>
            <a:r>
              <a:rPr lang="en-US" sz="1800" dirty="0">
                <a:solidFill>
                  <a:srgbClr val="7030A0"/>
                </a:solidFill>
              </a:rPr>
              <a:t>data</a:t>
            </a:r>
            <a:r>
              <a:rPr lang="en-US" sz="1800" dirty="0">
                <a:solidFill>
                  <a:srgbClr val="2C895B"/>
                </a:solidFill>
              </a:rPr>
              <a:t>,  or </a:t>
            </a:r>
            <a:r>
              <a:rPr lang="en-US" sz="1800" dirty="0">
                <a:solidFill>
                  <a:srgbClr val="C00000"/>
                </a:solidFill>
              </a:rPr>
              <a:t>heap</a:t>
            </a:r>
            <a:r>
              <a:rPr lang="en-US" sz="1800" dirty="0">
                <a:solidFill>
                  <a:srgbClr val="2C895B"/>
                </a:solidFill>
              </a:rPr>
              <a:t> </a:t>
            </a:r>
          </a:p>
          <a:p>
            <a:pPr>
              <a:lnSpc>
                <a:spcPct val="100000"/>
              </a:lnSpc>
            </a:pPr>
            <a:r>
              <a:rPr lang="en-US" sz="1800" dirty="0"/>
              <a:t>Prior to any function call (</a:t>
            </a:r>
            <a:r>
              <a:rPr lang="en-US" sz="1800" dirty="0">
                <a:solidFill>
                  <a:srgbClr val="2C895B"/>
                </a:solidFill>
              </a:rPr>
              <a:t>and obviously at the start of the called function</a:t>
            </a:r>
            <a:r>
              <a:rPr lang="en-US" sz="1800" dirty="0"/>
              <a:t>):</a:t>
            </a:r>
          </a:p>
          <a:p>
            <a:pPr marL="685800" lvl="1" indent="-342900">
              <a:buFont typeface="+mj-lt"/>
              <a:buAutoNum type="arabicPeriod"/>
            </a:pPr>
            <a:r>
              <a:rPr lang="en-US" sz="1800" dirty="0" err="1"/>
              <a:t>sp</a:t>
            </a:r>
            <a:r>
              <a:rPr lang="en-US" sz="1800" dirty="0"/>
              <a:t> must point at arg5</a:t>
            </a:r>
          </a:p>
          <a:p>
            <a:pPr marL="685800" lvl="1" indent="-342900">
              <a:buFont typeface="+mj-lt"/>
              <a:buAutoNum type="arabicPeriod"/>
            </a:pPr>
            <a:r>
              <a:rPr lang="en-US" sz="1800" dirty="0" err="1">
                <a:solidFill>
                  <a:schemeClr val="tx2"/>
                </a:solidFill>
              </a:rPr>
              <a:t>sp</a:t>
            </a:r>
            <a:r>
              <a:rPr lang="en-US" sz="1800" dirty="0">
                <a:solidFill>
                  <a:schemeClr val="tx2"/>
                </a:solidFill>
              </a:rPr>
              <a:t> and therefore </a:t>
            </a:r>
            <a:r>
              <a:rPr lang="en-US" sz="1800" b="1" dirty="0">
                <a:solidFill>
                  <a:schemeClr val="accent5"/>
                </a:solidFill>
              </a:rPr>
              <a:t>arg5</a:t>
            </a:r>
            <a:r>
              <a:rPr lang="en-US" sz="1800" dirty="0">
                <a:solidFill>
                  <a:schemeClr val="tx2"/>
                </a:solidFill>
              </a:rPr>
              <a:t> </a:t>
            </a:r>
            <a:r>
              <a:rPr lang="en-US" sz="1800" b="1" dirty="0">
                <a:solidFill>
                  <a:schemeClr val="tx2"/>
                </a:solidFill>
              </a:rPr>
              <a:t>must be at an 8-byte boundary</a:t>
            </a:r>
            <a:r>
              <a:rPr lang="en-US" sz="1800" dirty="0">
                <a:solidFill>
                  <a:schemeClr val="tx2"/>
                </a:solidFill>
              </a:rPr>
              <a:t>, </a:t>
            </a:r>
          </a:p>
          <a:p>
            <a:pPr marL="685800" lvl="1" indent="-342900">
              <a:buFont typeface="+mj-lt"/>
              <a:buAutoNum type="arabicPeriod"/>
            </a:pPr>
            <a:r>
              <a:rPr lang="en-US" sz="1800" b="1" dirty="0">
                <a:solidFill>
                  <a:schemeClr val="tx2"/>
                </a:solidFill>
              </a:rPr>
              <a:t>Add padding</a:t>
            </a:r>
            <a:r>
              <a:rPr lang="en-US" sz="1800" dirty="0">
                <a:solidFill>
                  <a:schemeClr val="tx2"/>
                </a:solidFill>
              </a:rPr>
              <a:t> to force arg5 alignment if needed is </a:t>
            </a:r>
            <a:r>
              <a:rPr lang="en-US" sz="1800" b="1" dirty="0">
                <a:solidFill>
                  <a:schemeClr val="tx2"/>
                </a:solidFill>
              </a:rPr>
              <a:t>placed above</a:t>
            </a:r>
            <a:r>
              <a:rPr lang="en-US" sz="1800" dirty="0">
                <a:solidFill>
                  <a:schemeClr val="tx2"/>
                </a:solidFill>
              </a:rPr>
              <a:t> the last </a:t>
            </a:r>
            <a:r>
              <a:rPr lang="en-US" sz="1800" b="1" dirty="0">
                <a:solidFill>
                  <a:schemeClr val="tx2"/>
                </a:solidFill>
              </a:rPr>
              <a:t>argument the called function is expecting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B45B516D-ECB4-C440-B362-EDF7C89C4459}"/>
              </a:ext>
            </a:extLst>
          </p:cNvPr>
          <p:cNvSpPr/>
          <p:nvPr/>
        </p:nvSpPr>
        <p:spPr>
          <a:xfrm>
            <a:off x="1282516" y="640953"/>
            <a:ext cx="7079319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3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000" b="1" kern="0" dirty="0">
                <a:solidFill>
                  <a:schemeClr val="tx2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r0 = function(r0, r1, r2, r3, </a:t>
            </a:r>
            <a:r>
              <a:rPr lang="en-US" sz="2000" b="1" kern="0" dirty="0">
                <a:solidFill>
                  <a:srgbClr val="F3753F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arg5, arg6, … </a:t>
            </a:r>
            <a:r>
              <a:rPr lang="en-US" sz="2000" b="1" kern="0" dirty="0" err="1">
                <a:solidFill>
                  <a:srgbClr val="F3753F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argn</a:t>
            </a:r>
            <a:r>
              <a:rPr lang="en-US" sz="2000" b="1" kern="0" dirty="0">
                <a:solidFill>
                  <a:srgbClr val="F3753F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)</a:t>
            </a:r>
          </a:p>
          <a:p>
            <a:pPr>
              <a:defRPr/>
            </a:pPr>
            <a:r>
              <a:rPr lang="en-US" sz="1600" b="1" kern="0" dirty="0">
                <a:solidFill>
                  <a:schemeClr val="tx2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                 </a:t>
            </a:r>
            <a:r>
              <a:rPr lang="en-US" sz="1400" b="1" i="1" kern="0" dirty="0">
                <a:solidFill>
                  <a:schemeClr val="tx2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arg1, arg2, arg3, arg4,</a:t>
            </a:r>
            <a:r>
              <a:rPr lang="en-US" sz="1200" b="1" i="1" kern="0" dirty="0">
                <a:solidFill>
                  <a:schemeClr val="tx2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 ...        </a:t>
            </a:r>
            <a:endParaRPr lang="en-US" sz="1400" b="1" i="1" kern="0" dirty="0">
              <a:solidFill>
                <a:schemeClr val="tx2"/>
              </a:solidFill>
              <a:latin typeface="Consolas" panose="020B0609020204030204" pitchFamily="49" charset="0"/>
              <a:ea typeface="ＭＳ Ｐゴシック" charset="0"/>
              <a:cs typeface="Consolas" panose="020B0609020204030204" pitchFamily="49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ABB8DC6-AF4D-0A41-B9AC-9C027B467A16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7349066-55CB-A451-D185-33BB37A5F838}"/>
              </a:ext>
            </a:extLst>
          </p:cNvPr>
          <p:cNvSpPr/>
          <p:nvPr/>
        </p:nvSpPr>
        <p:spPr>
          <a:xfrm>
            <a:off x="10024279" y="4146356"/>
            <a:ext cx="1375959" cy="312087"/>
          </a:xfrm>
          <a:prstGeom prst="rect">
            <a:avLst/>
          </a:prstGeom>
          <a:solidFill>
            <a:srgbClr val="F3744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arg</a:t>
            </a:r>
            <a:r>
              <a:rPr lang="en-US" dirty="0"/>
              <a:t> 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33974BD-CF1E-E914-D700-115DDE37B42B}"/>
              </a:ext>
            </a:extLst>
          </p:cNvPr>
          <p:cNvSpPr txBox="1"/>
          <p:nvPr/>
        </p:nvSpPr>
        <p:spPr>
          <a:xfrm>
            <a:off x="11799538" y="4160607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sp</a:t>
            </a:r>
            <a:endParaRPr lang="en-US" dirty="0"/>
          </a:p>
        </p:txBody>
      </p:sp>
      <p:sp>
        <p:nvSpPr>
          <p:cNvPr id="17" name="Left Arrow 16">
            <a:extLst>
              <a:ext uri="{FF2B5EF4-FFF2-40B4-BE49-F238E27FC236}">
                <a16:creationId xmlns:a16="http://schemas.microsoft.com/office/drawing/2014/main" id="{E83876DE-82F9-3E84-ECC6-236E615B2D02}"/>
              </a:ext>
            </a:extLst>
          </p:cNvPr>
          <p:cNvSpPr/>
          <p:nvPr/>
        </p:nvSpPr>
        <p:spPr>
          <a:xfrm>
            <a:off x="11353446" y="4318712"/>
            <a:ext cx="471268" cy="12963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A18C556-D137-82DB-4797-2E26A22D66FB}"/>
              </a:ext>
            </a:extLst>
          </p:cNvPr>
          <p:cNvSpPr/>
          <p:nvPr/>
        </p:nvSpPr>
        <p:spPr>
          <a:xfrm>
            <a:off x="10014360" y="1219193"/>
            <a:ext cx="1375959" cy="312087"/>
          </a:xfrm>
          <a:prstGeom prst="rect">
            <a:avLst/>
          </a:prstGeom>
          <a:solidFill>
            <a:schemeClr val="accent3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  <a:r>
              <a:rPr lang="en-US" dirty="0" err="1"/>
              <a:t>lr</a:t>
            </a:r>
            <a:r>
              <a:rPr lang="en-US" dirty="0"/>
              <a:t> to caller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4995768-4C7F-9E72-FD48-5CDB33782DBC}"/>
              </a:ext>
            </a:extLst>
          </p:cNvPr>
          <p:cNvSpPr/>
          <p:nvPr/>
        </p:nvSpPr>
        <p:spPr>
          <a:xfrm>
            <a:off x="10014359" y="1558278"/>
            <a:ext cx="1375959" cy="312087"/>
          </a:xfrm>
          <a:prstGeom prst="rect">
            <a:avLst/>
          </a:prstGeom>
          <a:solidFill>
            <a:srgbClr val="0070C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callers </a:t>
            </a:r>
            <a:r>
              <a:rPr lang="en-US" dirty="0" err="1"/>
              <a:t>fp</a:t>
            </a:r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3C6D431-D84E-7CC9-AF91-1EE51AEB305B}"/>
              </a:ext>
            </a:extLst>
          </p:cNvPr>
          <p:cNvSpPr/>
          <p:nvPr/>
        </p:nvSpPr>
        <p:spPr>
          <a:xfrm>
            <a:off x="10025269" y="3836107"/>
            <a:ext cx="1375959" cy="312087"/>
          </a:xfrm>
          <a:prstGeom prst="rect">
            <a:avLst/>
          </a:prstGeom>
          <a:solidFill>
            <a:srgbClr val="F3744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arg</a:t>
            </a:r>
            <a:r>
              <a:rPr lang="en-US" dirty="0"/>
              <a:t> 6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BBF4AA4-FAE4-13C5-8BD9-8A064654243E}"/>
              </a:ext>
            </a:extLst>
          </p:cNvPr>
          <p:cNvSpPr/>
          <p:nvPr/>
        </p:nvSpPr>
        <p:spPr>
          <a:xfrm>
            <a:off x="10017246" y="3183095"/>
            <a:ext cx="1375959" cy="312087"/>
          </a:xfrm>
          <a:prstGeom prst="rect">
            <a:avLst/>
          </a:prstGeom>
          <a:solidFill>
            <a:srgbClr val="F3744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arg</a:t>
            </a:r>
            <a:r>
              <a:rPr lang="en-US" dirty="0"/>
              <a:t> n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940E34E-423C-C25B-1180-1787D524FDAF}"/>
              </a:ext>
            </a:extLst>
          </p:cNvPr>
          <p:cNvSpPr/>
          <p:nvPr/>
        </p:nvSpPr>
        <p:spPr>
          <a:xfrm>
            <a:off x="9988781" y="5669589"/>
            <a:ext cx="1375959" cy="312087"/>
          </a:xfrm>
          <a:prstGeom prst="rect">
            <a:avLst/>
          </a:prstGeom>
          <a:solidFill>
            <a:srgbClr val="F3744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err="1"/>
              <a:t>arg</a:t>
            </a:r>
            <a:r>
              <a:rPr lang="en-US" sz="1400" b="1" dirty="0"/>
              <a:t> 1 &amp; return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3A8EF7F-EFDD-55D1-71DC-2B9B82614E1F}"/>
              </a:ext>
            </a:extLst>
          </p:cNvPr>
          <p:cNvSpPr/>
          <p:nvPr/>
        </p:nvSpPr>
        <p:spPr>
          <a:xfrm>
            <a:off x="9986804" y="5350847"/>
            <a:ext cx="1375959" cy="312087"/>
          </a:xfrm>
          <a:prstGeom prst="rect">
            <a:avLst/>
          </a:prstGeom>
          <a:solidFill>
            <a:srgbClr val="F3744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arg</a:t>
            </a:r>
            <a:r>
              <a:rPr lang="en-US" dirty="0"/>
              <a:t> 2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4F7E0FB-9F6F-3885-EC46-ACD66BEE8223}"/>
              </a:ext>
            </a:extLst>
          </p:cNvPr>
          <p:cNvSpPr/>
          <p:nvPr/>
        </p:nvSpPr>
        <p:spPr>
          <a:xfrm>
            <a:off x="9986804" y="5026228"/>
            <a:ext cx="1375959" cy="312087"/>
          </a:xfrm>
          <a:prstGeom prst="rect">
            <a:avLst/>
          </a:prstGeom>
          <a:solidFill>
            <a:srgbClr val="F3744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arg</a:t>
            </a:r>
            <a:r>
              <a:rPr lang="en-US" dirty="0"/>
              <a:t> 3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3E0E148-B0FE-3ADE-92F5-C168968A391C}"/>
              </a:ext>
            </a:extLst>
          </p:cNvPr>
          <p:cNvSpPr/>
          <p:nvPr/>
        </p:nvSpPr>
        <p:spPr>
          <a:xfrm>
            <a:off x="9986804" y="4692334"/>
            <a:ext cx="1375959" cy="312087"/>
          </a:xfrm>
          <a:prstGeom prst="rect">
            <a:avLst/>
          </a:prstGeom>
          <a:solidFill>
            <a:srgbClr val="F3744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arg</a:t>
            </a:r>
            <a:r>
              <a:rPr lang="en-US" dirty="0"/>
              <a:t> 4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A71DEAC-2204-B868-B2F3-43142CDD37F1}"/>
              </a:ext>
            </a:extLst>
          </p:cNvPr>
          <p:cNvSpPr txBox="1"/>
          <p:nvPr/>
        </p:nvSpPr>
        <p:spPr>
          <a:xfrm>
            <a:off x="9643427" y="5653353"/>
            <a:ext cx="402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r0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A8E0498-DA90-FF7B-CC2A-7279796DD25B}"/>
              </a:ext>
            </a:extLst>
          </p:cNvPr>
          <p:cNvSpPr txBox="1"/>
          <p:nvPr/>
        </p:nvSpPr>
        <p:spPr>
          <a:xfrm>
            <a:off x="9643427" y="5319286"/>
            <a:ext cx="402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r1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3BF651D-EF45-218E-ED2C-478658F93642}"/>
              </a:ext>
            </a:extLst>
          </p:cNvPr>
          <p:cNvSpPr txBox="1"/>
          <p:nvPr/>
        </p:nvSpPr>
        <p:spPr>
          <a:xfrm>
            <a:off x="9631021" y="5014800"/>
            <a:ext cx="402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r2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193BBB7-356C-263A-7D18-C3B92B65E480}"/>
              </a:ext>
            </a:extLst>
          </p:cNvPr>
          <p:cNvSpPr txBox="1"/>
          <p:nvPr/>
        </p:nvSpPr>
        <p:spPr>
          <a:xfrm>
            <a:off x="9586896" y="4689955"/>
            <a:ext cx="402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r3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31EDF14-420A-03FA-0495-C8792E66A94D}"/>
              </a:ext>
            </a:extLst>
          </p:cNvPr>
          <p:cNvSpPr txBox="1"/>
          <p:nvPr/>
        </p:nvSpPr>
        <p:spPr>
          <a:xfrm>
            <a:off x="9328895" y="5977509"/>
            <a:ext cx="2403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arg1 – arg4 Registers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1D3FCC7-087E-E8BF-F61B-BE3D2CC8B4AD}"/>
              </a:ext>
            </a:extLst>
          </p:cNvPr>
          <p:cNvSpPr txBox="1"/>
          <p:nvPr/>
        </p:nvSpPr>
        <p:spPr>
          <a:xfrm>
            <a:off x="11811982" y="1308796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fp</a:t>
            </a:r>
            <a:endParaRPr lang="en-US" dirty="0"/>
          </a:p>
        </p:txBody>
      </p:sp>
      <p:sp>
        <p:nvSpPr>
          <p:cNvPr id="47" name="Left Arrow 46">
            <a:extLst>
              <a:ext uri="{FF2B5EF4-FFF2-40B4-BE49-F238E27FC236}">
                <a16:creationId xmlns:a16="http://schemas.microsoft.com/office/drawing/2014/main" id="{5B2A364D-2953-6218-C5FC-01A724F1CCE0}"/>
              </a:ext>
            </a:extLst>
          </p:cNvPr>
          <p:cNvSpPr/>
          <p:nvPr/>
        </p:nvSpPr>
        <p:spPr>
          <a:xfrm>
            <a:off x="11405210" y="1428646"/>
            <a:ext cx="471268" cy="12963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29EC6C73-E6E0-A632-A047-B3600FBE91A9}"/>
              </a:ext>
            </a:extLst>
          </p:cNvPr>
          <p:cNvSpPr/>
          <p:nvPr/>
        </p:nvSpPr>
        <p:spPr>
          <a:xfrm>
            <a:off x="10023059" y="3513563"/>
            <a:ext cx="1375959" cy="312087"/>
          </a:xfrm>
          <a:prstGeom prst="rect">
            <a:avLst/>
          </a:prstGeom>
          <a:solidFill>
            <a:srgbClr val="F3753F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….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D2BB0744-D767-0DC1-95F5-EFDC40E045F2}"/>
              </a:ext>
            </a:extLst>
          </p:cNvPr>
          <p:cNvSpPr/>
          <p:nvPr/>
        </p:nvSpPr>
        <p:spPr>
          <a:xfrm>
            <a:off x="10014359" y="903758"/>
            <a:ext cx="1375959" cy="31208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ADF30C93-6A2A-0681-13DE-9EF05F86D863}"/>
              </a:ext>
            </a:extLst>
          </p:cNvPr>
          <p:cNvGrpSpPr/>
          <p:nvPr/>
        </p:nvGrpSpPr>
        <p:grpSpPr>
          <a:xfrm>
            <a:off x="8464284" y="1217624"/>
            <a:ext cx="1591450" cy="3230720"/>
            <a:chOff x="7791216" y="1979934"/>
            <a:chExt cx="1591450" cy="3230720"/>
          </a:xfrm>
        </p:grpSpPr>
        <p:sp>
          <p:nvSpPr>
            <p:cNvPr id="54" name="Left Brace 53">
              <a:extLst>
                <a:ext uri="{FF2B5EF4-FFF2-40B4-BE49-F238E27FC236}">
                  <a16:creationId xmlns:a16="http://schemas.microsoft.com/office/drawing/2014/main" id="{224AB347-84B9-772E-855E-5EEAC6D6C0CA}"/>
                </a:ext>
              </a:extLst>
            </p:cNvPr>
            <p:cNvSpPr/>
            <p:nvPr/>
          </p:nvSpPr>
          <p:spPr>
            <a:xfrm>
              <a:off x="9001285" y="1979934"/>
              <a:ext cx="381381" cy="3230720"/>
            </a:xfrm>
            <a:prstGeom prst="leftBrace">
              <a:avLst>
                <a:gd name="adj1" fmla="val 8333"/>
                <a:gd name="adj2" fmla="val 46167"/>
              </a:avLst>
            </a:prstGeom>
            <a:ln w="254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7D3AE11C-5CD8-5EB2-1BF5-894FB06AAF3E}"/>
                </a:ext>
              </a:extLst>
            </p:cNvPr>
            <p:cNvSpPr txBox="1"/>
            <p:nvPr/>
          </p:nvSpPr>
          <p:spPr>
            <a:xfrm>
              <a:off x="7791216" y="2391170"/>
              <a:ext cx="1225977" cy="1200329"/>
            </a:xfrm>
            <a:prstGeom prst="rect">
              <a:avLst/>
            </a:prstGeom>
            <a:solidFill>
              <a:schemeClr val="bg1"/>
            </a:solidFill>
            <a:ln w="34925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b="1" dirty="0">
                  <a:solidFill>
                    <a:schemeClr val="tx2"/>
                  </a:solidFill>
                </a:rPr>
                <a:t>calling functions </a:t>
              </a:r>
              <a:r>
                <a:rPr lang="en-US" dirty="0">
                  <a:solidFill>
                    <a:schemeClr val="tx2"/>
                  </a:solidFill>
                </a:rPr>
                <a:t>stack frame</a:t>
              </a:r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D79C30A7-FEE8-2715-EDF4-4B7F5AF74495}"/>
              </a:ext>
            </a:extLst>
          </p:cNvPr>
          <p:cNvSpPr txBox="1"/>
          <p:nvPr/>
        </p:nvSpPr>
        <p:spPr>
          <a:xfrm>
            <a:off x="9859616" y="317787"/>
            <a:ext cx="18276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Stack segment</a:t>
            </a:r>
          </a:p>
          <a:p>
            <a:r>
              <a:rPr lang="en-US" dirty="0"/>
              <a:t>high memory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D517083F-92D6-015D-8861-C085F27D667D}"/>
              </a:ext>
            </a:extLst>
          </p:cNvPr>
          <p:cNvSpPr/>
          <p:nvPr/>
        </p:nvSpPr>
        <p:spPr>
          <a:xfrm>
            <a:off x="10027273" y="1881045"/>
            <a:ext cx="1375959" cy="312087"/>
          </a:xfrm>
          <a:prstGeom prst="rect">
            <a:avLst/>
          </a:prstGeom>
          <a:solidFill>
            <a:srgbClr val="00B0F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saved regs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4F81D031-26F1-9323-8D74-9CAFAC433B0B}"/>
              </a:ext>
            </a:extLst>
          </p:cNvPr>
          <p:cNvSpPr/>
          <p:nvPr/>
        </p:nvSpPr>
        <p:spPr>
          <a:xfrm>
            <a:off x="10027272" y="2203216"/>
            <a:ext cx="1375959" cy="655083"/>
          </a:xfrm>
          <a:prstGeom prst="rect">
            <a:avLst/>
          </a:prstGeom>
          <a:solidFill>
            <a:srgbClr val="92D05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local</a:t>
            </a:r>
          </a:p>
          <a:p>
            <a:pPr algn="ctr"/>
            <a:r>
              <a:rPr lang="en-US" dirty="0"/>
              <a:t>variables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C601319B-F72D-CC4C-2B7A-9626729B6CD5}"/>
              </a:ext>
            </a:extLst>
          </p:cNvPr>
          <p:cNvSpPr/>
          <p:nvPr/>
        </p:nvSpPr>
        <p:spPr>
          <a:xfrm>
            <a:off x="10024279" y="2878895"/>
            <a:ext cx="1375959" cy="312087"/>
          </a:xfrm>
          <a:prstGeom prst="rect">
            <a:avLst/>
          </a:prstGeom>
          <a:solidFill>
            <a:schemeClr val="tx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PAD </a:t>
            </a:r>
            <a:r>
              <a:rPr lang="en-US" sz="1100" dirty="0">
                <a:solidFill>
                  <a:schemeClr val="bg1"/>
                </a:solidFill>
              </a:rPr>
              <a:t>(if needed)</a:t>
            </a:r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17CDFF97-0C02-E6AF-50B8-18F26185540E}"/>
              </a:ext>
            </a:extLst>
          </p:cNvPr>
          <p:cNvGrpSpPr/>
          <p:nvPr/>
        </p:nvGrpSpPr>
        <p:grpSpPr>
          <a:xfrm>
            <a:off x="8464284" y="3106134"/>
            <a:ext cx="1467452" cy="1384995"/>
            <a:chOff x="7876789" y="2170830"/>
            <a:chExt cx="1467452" cy="1384995"/>
          </a:xfrm>
        </p:grpSpPr>
        <p:sp>
          <p:nvSpPr>
            <p:cNvPr id="65" name="Left Brace 64">
              <a:extLst>
                <a:ext uri="{FF2B5EF4-FFF2-40B4-BE49-F238E27FC236}">
                  <a16:creationId xmlns:a16="http://schemas.microsoft.com/office/drawing/2014/main" id="{2CA5A8E6-5D35-079A-4485-04C2E4FAFBD7}"/>
                </a:ext>
              </a:extLst>
            </p:cNvPr>
            <p:cNvSpPr/>
            <p:nvPr/>
          </p:nvSpPr>
          <p:spPr>
            <a:xfrm>
              <a:off x="8962860" y="2218041"/>
              <a:ext cx="381381" cy="1278183"/>
            </a:xfrm>
            <a:prstGeom prst="leftBrace">
              <a:avLst>
                <a:gd name="adj1" fmla="val 0"/>
                <a:gd name="adj2" fmla="val 36847"/>
              </a:avLst>
            </a:prstGeom>
            <a:ln w="254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01AB2903-93C2-DCEC-72C6-AE005CB5789B}"/>
                </a:ext>
              </a:extLst>
            </p:cNvPr>
            <p:cNvSpPr txBox="1"/>
            <p:nvPr/>
          </p:nvSpPr>
          <p:spPr>
            <a:xfrm>
              <a:off x="7876789" y="2170830"/>
              <a:ext cx="1078712" cy="138499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b="1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Outgoing </a:t>
              </a:r>
              <a:r>
                <a:rPr lang="en-US" sz="1400" b="1" dirty="0" err="1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arg</a:t>
              </a:r>
              <a:r>
                <a:rPr lang="en-US" sz="1400" b="1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space part of calling functions frame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42644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 animBg="1"/>
      <p:bldP spid="38" grpId="0"/>
    </p:bld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1AE18-40FA-F149-BF05-243CB17BF9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643" y="16542"/>
            <a:ext cx="10515600" cy="498331"/>
          </a:xfrm>
        </p:spPr>
        <p:txBody>
          <a:bodyPr/>
          <a:lstStyle/>
          <a:p>
            <a:r>
              <a:rPr lang="en-US" sz="2800" dirty="0"/>
              <a:t>Passing More Than Four Arguments – At the point of Call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1597C8-A5A4-914E-8A8E-6D3E08B5E9D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93819" y="2581686"/>
            <a:ext cx="7736655" cy="3176626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chemeClr val="tx2"/>
                </a:solidFill>
              </a:rPr>
              <a:t>Called functions </a:t>
            </a:r>
            <a:r>
              <a:rPr lang="en-US" sz="2000" dirty="0">
                <a:solidFill>
                  <a:schemeClr val="tx2"/>
                </a:solidFill>
              </a:rPr>
              <a:t>have the </a:t>
            </a:r>
            <a:r>
              <a:rPr lang="en-US" sz="2000" b="1" dirty="0">
                <a:solidFill>
                  <a:srgbClr val="0070C0"/>
                </a:solidFill>
              </a:rPr>
              <a:t>right to change stack </a:t>
            </a:r>
            <a:r>
              <a:rPr lang="en-US" sz="2000" b="1" dirty="0" err="1">
                <a:solidFill>
                  <a:srgbClr val="0070C0"/>
                </a:solidFill>
              </a:rPr>
              <a:t>args</a:t>
            </a:r>
            <a:r>
              <a:rPr lang="en-US" sz="2000" b="1" dirty="0">
                <a:solidFill>
                  <a:srgbClr val="0070C0"/>
                </a:solidFill>
              </a:rPr>
              <a:t> </a:t>
            </a:r>
            <a:r>
              <a:rPr lang="en-US" sz="2000" dirty="0">
                <a:solidFill>
                  <a:schemeClr val="tx2"/>
                </a:solidFill>
              </a:rPr>
              <a:t>just like they can change the register </a:t>
            </a:r>
            <a:r>
              <a:rPr lang="en-US" sz="2000" dirty="0" err="1">
                <a:solidFill>
                  <a:schemeClr val="tx2"/>
                </a:solidFill>
              </a:rPr>
              <a:t>args</a:t>
            </a:r>
            <a:r>
              <a:rPr lang="en-US" sz="2000" dirty="0">
                <a:solidFill>
                  <a:schemeClr val="tx2"/>
                </a:solidFill>
              </a:rPr>
              <a:t>!</a:t>
            </a:r>
          </a:p>
          <a:p>
            <a:pPr lvl="1"/>
            <a:r>
              <a:rPr lang="en-US" sz="2000" dirty="0">
                <a:solidFill>
                  <a:srgbClr val="0070C0"/>
                </a:solidFill>
              </a:rPr>
              <a:t>Caller </a:t>
            </a:r>
            <a:r>
              <a:rPr lang="en-US" sz="2000" b="1" dirty="0">
                <a:solidFill>
                  <a:srgbClr val="2C895B"/>
                </a:solidFill>
              </a:rPr>
              <a:t>must always assume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  <a:r>
              <a:rPr lang="en-US" sz="2000" b="1" dirty="0">
                <a:solidFill>
                  <a:srgbClr val="0070C0"/>
                </a:solidFill>
              </a:rPr>
              <a:t>all </a:t>
            </a:r>
            <a:r>
              <a:rPr lang="en-US" sz="2000" b="1" dirty="0" err="1">
                <a:solidFill>
                  <a:srgbClr val="0070C0"/>
                </a:solidFill>
              </a:rPr>
              <a:t>args</a:t>
            </a:r>
            <a:r>
              <a:rPr lang="en-US" sz="2000" b="1" dirty="0">
                <a:solidFill>
                  <a:srgbClr val="0070C0"/>
                </a:solidFill>
              </a:rPr>
              <a:t> </a:t>
            </a:r>
            <a:r>
              <a:rPr lang="en-US" sz="2000" dirty="0">
                <a:solidFill>
                  <a:srgbClr val="FF0000"/>
                </a:solidFill>
              </a:rPr>
              <a:t>including ones on the stack </a:t>
            </a:r>
            <a:r>
              <a:rPr lang="en-US" sz="2000" dirty="0">
                <a:solidFill>
                  <a:srgbClr val="0070C0"/>
                </a:solidFill>
              </a:rPr>
              <a:t>are </a:t>
            </a:r>
            <a:r>
              <a:rPr lang="en-US" sz="2000" b="1" dirty="0">
                <a:solidFill>
                  <a:srgbClr val="0070C0"/>
                </a:solidFill>
              </a:rPr>
              <a:t>changed by the caller</a:t>
            </a:r>
            <a:endParaRPr lang="en-US" sz="2000" b="1" dirty="0">
              <a:solidFill>
                <a:schemeClr val="tx2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2000" dirty="0"/>
              <a:t>Calling function prior to making the call you must</a:t>
            </a:r>
          </a:p>
          <a:p>
            <a:pPr marL="696912" lvl="1" indent="-342900">
              <a:buFont typeface="+mj-lt"/>
              <a:buAutoNum type="arabicPeriod"/>
            </a:pPr>
            <a:r>
              <a:rPr lang="en-US" sz="2000" dirty="0"/>
              <a:t>Evaluate </a:t>
            </a:r>
            <a:r>
              <a:rPr lang="en-US" sz="2000" dirty="0">
                <a:solidFill>
                  <a:schemeClr val="accent3"/>
                </a:solidFill>
              </a:rPr>
              <a:t>first four </a:t>
            </a:r>
            <a:r>
              <a:rPr lang="en-US" sz="2000" dirty="0" err="1">
                <a:solidFill>
                  <a:schemeClr val="accent3"/>
                </a:solidFill>
              </a:rPr>
              <a:t>args</a:t>
            </a:r>
            <a:r>
              <a:rPr lang="en-US" sz="2000" dirty="0"/>
              <a:t>: place the resulting </a:t>
            </a:r>
            <a:r>
              <a:rPr lang="en-US" sz="2000" dirty="0">
                <a:solidFill>
                  <a:schemeClr val="accent3"/>
                </a:solidFill>
              </a:rPr>
              <a:t>values in r0-r3</a:t>
            </a:r>
          </a:p>
          <a:p>
            <a:pPr marL="696912" lvl="1" indent="-342900">
              <a:buFont typeface="+mj-lt"/>
              <a:buAutoNum type="arabicPeriod"/>
            </a:pPr>
            <a:r>
              <a:rPr lang="en-US" sz="2000" dirty="0">
                <a:solidFill>
                  <a:schemeClr val="accent5"/>
                </a:solidFill>
              </a:rPr>
              <a:t>Evaluate Arg 5 and greater and place the resulting values on the stack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B45B516D-ECB4-C440-B362-EDF7C89C4459}"/>
              </a:ext>
            </a:extLst>
          </p:cNvPr>
          <p:cNvSpPr/>
          <p:nvPr/>
        </p:nvSpPr>
        <p:spPr>
          <a:xfrm>
            <a:off x="833063" y="1385620"/>
            <a:ext cx="7079319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3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000" b="1" kern="0" dirty="0">
                <a:solidFill>
                  <a:schemeClr val="tx2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r0 = function(r0, r1, r2, r3, </a:t>
            </a:r>
            <a:r>
              <a:rPr lang="en-US" sz="2000" b="1" kern="0" dirty="0">
                <a:solidFill>
                  <a:srgbClr val="F3753F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arg5, arg6, … </a:t>
            </a:r>
            <a:r>
              <a:rPr lang="en-US" sz="2000" b="1" kern="0" dirty="0" err="1">
                <a:solidFill>
                  <a:srgbClr val="F3753F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argn</a:t>
            </a:r>
            <a:r>
              <a:rPr lang="en-US" sz="2000" b="1" kern="0" dirty="0">
                <a:solidFill>
                  <a:srgbClr val="F3753F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)</a:t>
            </a:r>
          </a:p>
          <a:p>
            <a:pPr>
              <a:defRPr/>
            </a:pPr>
            <a:r>
              <a:rPr lang="en-US" sz="1600" b="1" kern="0" dirty="0">
                <a:solidFill>
                  <a:schemeClr val="tx2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                 </a:t>
            </a:r>
            <a:r>
              <a:rPr lang="en-US" sz="1400" b="1" i="1" kern="0" dirty="0">
                <a:solidFill>
                  <a:schemeClr val="tx2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arg1, arg2, arg3, arg4,</a:t>
            </a:r>
            <a:r>
              <a:rPr lang="en-US" sz="1200" b="1" i="1" kern="0" dirty="0">
                <a:solidFill>
                  <a:schemeClr val="tx2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 ...        </a:t>
            </a:r>
            <a:endParaRPr lang="en-US" sz="1400" b="1" i="1" kern="0" dirty="0">
              <a:solidFill>
                <a:schemeClr val="tx2"/>
              </a:solidFill>
              <a:latin typeface="Consolas" panose="020B0609020204030204" pitchFamily="49" charset="0"/>
              <a:ea typeface="ＭＳ Ｐゴシック" charset="0"/>
              <a:cs typeface="Consolas" panose="020B0609020204030204" pitchFamily="49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ABB8DC6-AF4D-0A41-B9AC-9C027B467A16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5D3AD61-2C1F-F179-73C0-B6D13FBB76D8}"/>
              </a:ext>
            </a:extLst>
          </p:cNvPr>
          <p:cNvSpPr/>
          <p:nvPr/>
        </p:nvSpPr>
        <p:spPr>
          <a:xfrm>
            <a:off x="9980924" y="4354185"/>
            <a:ext cx="1375959" cy="312087"/>
          </a:xfrm>
          <a:prstGeom prst="rect">
            <a:avLst/>
          </a:prstGeom>
          <a:solidFill>
            <a:srgbClr val="F3744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arg</a:t>
            </a:r>
            <a:r>
              <a:rPr lang="en-US" dirty="0"/>
              <a:t> 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72DF23-EAAB-5000-E5C1-4F2176485669}"/>
              </a:ext>
            </a:extLst>
          </p:cNvPr>
          <p:cNvSpPr txBox="1"/>
          <p:nvPr/>
        </p:nvSpPr>
        <p:spPr>
          <a:xfrm>
            <a:off x="11763678" y="4375931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sp</a:t>
            </a:r>
            <a:endParaRPr lang="en-US" dirty="0"/>
          </a:p>
        </p:txBody>
      </p:sp>
      <p:sp>
        <p:nvSpPr>
          <p:cNvPr id="13" name="Left Arrow 12">
            <a:extLst>
              <a:ext uri="{FF2B5EF4-FFF2-40B4-BE49-F238E27FC236}">
                <a16:creationId xmlns:a16="http://schemas.microsoft.com/office/drawing/2014/main" id="{A2C478CB-014A-AB23-6579-EC51000AC7C3}"/>
              </a:ext>
            </a:extLst>
          </p:cNvPr>
          <p:cNvSpPr/>
          <p:nvPr/>
        </p:nvSpPr>
        <p:spPr>
          <a:xfrm>
            <a:off x="11317586" y="4534036"/>
            <a:ext cx="471268" cy="12963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45525F9-07B6-1749-BB0E-2EA6F0D179AB}"/>
              </a:ext>
            </a:extLst>
          </p:cNvPr>
          <p:cNvSpPr/>
          <p:nvPr/>
        </p:nvSpPr>
        <p:spPr>
          <a:xfrm>
            <a:off x="9978500" y="1434517"/>
            <a:ext cx="1375959" cy="312087"/>
          </a:xfrm>
          <a:prstGeom prst="rect">
            <a:avLst/>
          </a:prstGeom>
          <a:solidFill>
            <a:schemeClr val="accent3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lr</a:t>
            </a:r>
            <a:r>
              <a:rPr lang="en-US" dirty="0"/>
              <a:t> to caller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BC77309-ACFA-9B00-8F34-0231EC17A92C}"/>
              </a:ext>
            </a:extLst>
          </p:cNvPr>
          <p:cNvSpPr/>
          <p:nvPr/>
        </p:nvSpPr>
        <p:spPr>
          <a:xfrm>
            <a:off x="9978499" y="1773602"/>
            <a:ext cx="1375959" cy="312087"/>
          </a:xfrm>
          <a:prstGeom prst="rect">
            <a:avLst/>
          </a:prstGeom>
          <a:solidFill>
            <a:srgbClr val="0070C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callers </a:t>
            </a:r>
            <a:r>
              <a:rPr lang="en-US" dirty="0" err="1"/>
              <a:t>fp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EBCDED4-1BEE-AEF5-B1E2-E0969D633719}"/>
              </a:ext>
            </a:extLst>
          </p:cNvPr>
          <p:cNvSpPr/>
          <p:nvPr/>
        </p:nvSpPr>
        <p:spPr>
          <a:xfrm>
            <a:off x="9981914" y="4043936"/>
            <a:ext cx="1375959" cy="312087"/>
          </a:xfrm>
          <a:prstGeom prst="rect">
            <a:avLst/>
          </a:prstGeom>
          <a:solidFill>
            <a:srgbClr val="F3744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arg</a:t>
            </a:r>
            <a:r>
              <a:rPr lang="en-US" dirty="0"/>
              <a:t> 6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56531E7-679E-07E7-4ABF-5FFF47E8B2BB}"/>
              </a:ext>
            </a:extLst>
          </p:cNvPr>
          <p:cNvSpPr/>
          <p:nvPr/>
        </p:nvSpPr>
        <p:spPr>
          <a:xfrm>
            <a:off x="9973891" y="3390924"/>
            <a:ext cx="1375959" cy="312087"/>
          </a:xfrm>
          <a:prstGeom prst="rect">
            <a:avLst/>
          </a:prstGeom>
          <a:solidFill>
            <a:srgbClr val="F3744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arg</a:t>
            </a:r>
            <a:r>
              <a:rPr lang="en-US" dirty="0"/>
              <a:t> 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D69B4CE-7417-A484-2F72-96D8D1E9534A}"/>
              </a:ext>
            </a:extLst>
          </p:cNvPr>
          <p:cNvSpPr/>
          <p:nvPr/>
        </p:nvSpPr>
        <p:spPr>
          <a:xfrm>
            <a:off x="9952921" y="5884913"/>
            <a:ext cx="1375959" cy="312087"/>
          </a:xfrm>
          <a:prstGeom prst="rect">
            <a:avLst/>
          </a:prstGeom>
          <a:solidFill>
            <a:srgbClr val="F3744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err="1"/>
              <a:t>arg</a:t>
            </a:r>
            <a:r>
              <a:rPr lang="en-US" sz="1400" b="1" dirty="0"/>
              <a:t> 1 &amp; return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C097044-EF15-23A3-32A8-6566A2434D7A}"/>
              </a:ext>
            </a:extLst>
          </p:cNvPr>
          <p:cNvSpPr/>
          <p:nvPr/>
        </p:nvSpPr>
        <p:spPr>
          <a:xfrm>
            <a:off x="9950944" y="5566171"/>
            <a:ext cx="1375959" cy="312087"/>
          </a:xfrm>
          <a:prstGeom prst="rect">
            <a:avLst/>
          </a:prstGeom>
          <a:solidFill>
            <a:srgbClr val="F3744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arg</a:t>
            </a:r>
            <a:r>
              <a:rPr lang="en-US" dirty="0"/>
              <a:t> 2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1D877E6-43AC-2122-ED3B-B0EBE9511105}"/>
              </a:ext>
            </a:extLst>
          </p:cNvPr>
          <p:cNvSpPr/>
          <p:nvPr/>
        </p:nvSpPr>
        <p:spPr>
          <a:xfrm>
            <a:off x="9950944" y="5241552"/>
            <a:ext cx="1375959" cy="312087"/>
          </a:xfrm>
          <a:prstGeom prst="rect">
            <a:avLst/>
          </a:prstGeom>
          <a:solidFill>
            <a:srgbClr val="F3744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arg</a:t>
            </a:r>
            <a:r>
              <a:rPr lang="en-US" dirty="0"/>
              <a:t> 3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DF62DE2-A814-716D-91D4-AB6BAAC9F6D4}"/>
              </a:ext>
            </a:extLst>
          </p:cNvPr>
          <p:cNvSpPr/>
          <p:nvPr/>
        </p:nvSpPr>
        <p:spPr>
          <a:xfrm>
            <a:off x="9950944" y="4907658"/>
            <a:ext cx="1375959" cy="312087"/>
          </a:xfrm>
          <a:prstGeom prst="rect">
            <a:avLst/>
          </a:prstGeom>
          <a:solidFill>
            <a:srgbClr val="F3744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arg</a:t>
            </a:r>
            <a:r>
              <a:rPr lang="en-US" dirty="0"/>
              <a:t> 4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CF9ADD3-63EB-D9A9-8D75-52201A32A13A}"/>
              </a:ext>
            </a:extLst>
          </p:cNvPr>
          <p:cNvSpPr txBox="1"/>
          <p:nvPr/>
        </p:nvSpPr>
        <p:spPr>
          <a:xfrm>
            <a:off x="9607567" y="5868677"/>
            <a:ext cx="402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r0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87C549D-C420-2673-EC4A-EE969EE6CEA5}"/>
              </a:ext>
            </a:extLst>
          </p:cNvPr>
          <p:cNvSpPr txBox="1"/>
          <p:nvPr/>
        </p:nvSpPr>
        <p:spPr>
          <a:xfrm>
            <a:off x="9607567" y="5534610"/>
            <a:ext cx="402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r1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6915A9E-1B67-DE0E-5CDF-4BFB63EFA82B}"/>
              </a:ext>
            </a:extLst>
          </p:cNvPr>
          <p:cNvSpPr txBox="1"/>
          <p:nvPr/>
        </p:nvSpPr>
        <p:spPr>
          <a:xfrm>
            <a:off x="9595161" y="5230124"/>
            <a:ext cx="402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r2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E2E4820-971A-9A51-CB8C-4A68856A8842}"/>
              </a:ext>
            </a:extLst>
          </p:cNvPr>
          <p:cNvSpPr txBox="1"/>
          <p:nvPr/>
        </p:nvSpPr>
        <p:spPr>
          <a:xfrm>
            <a:off x="9551036" y="4905279"/>
            <a:ext cx="402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r3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9F5CA4C-950F-3E06-5D75-11237986526A}"/>
              </a:ext>
            </a:extLst>
          </p:cNvPr>
          <p:cNvSpPr txBox="1"/>
          <p:nvPr/>
        </p:nvSpPr>
        <p:spPr>
          <a:xfrm>
            <a:off x="9293035" y="6192833"/>
            <a:ext cx="2403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arg1 – arg4 Registers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9154B08-5040-249A-C958-42F6F943F1B5}"/>
              </a:ext>
            </a:extLst>
          </p:cNvPr>
          <p:cNvSpPr txBox="1"/>
          <p:nvPr/>
        </p:nvSpPr>
        <p:spPr>
          <a:xfrm>
            <a:off x="11776122" y="1524120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fp</a:t>
            </a:r>
            <a:endParaRPr lang="en-US" dirty="0"/>
          </a:p>
        </p:txBody>
      </p:sp>
      <p:sp>
        <p:nvSpPr>
          <p:cNvPr id="30" name="Left Arrow 29">
            <a:extLst>
              <a:ext uri="{FF2B5EF4-FFF2-40B4-BE49-F238E27FC236}">
                <a16:creationId xmlns:a16="http://schemas.microsoft.com/office/drawing/2014/main" id="{9B8BAE31-99C5-E826-24F1-81BA11881CF7}"/>
              </a:ext>
            </a:extLst>
          </p:cNvPr>
          <p:cNvSpPr/>
          <p:nvPr/>
        </p:nvSpPr>
        <p:spPr>
          <a:xfrm>
            <a:off x="11369350" y="1643970"/>
            <a:ext cx="471268" cy="12963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1F260CA-726E-CBF7-A4C4-DF0E3E024690}"/>
              </a:ext>
            </a:extLst>
          </p:cNvPr>
          <p:cNvSpPr/>
          <p:nvPr/>
        </p:nvSpPr>
        <p:spPr>
          <a:xfrm>
            <a:off x="9979704" y="3721392"/>
            <a:ext cx="1375959" cy="312087"/>
          </a:xfrm>
          <a:prstGeom prst="rect">
            <a:avLst/>
          </a:prstGeom>
          <a:solidFill>
            <a:srgbClr val="F3753F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….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75FE2CE-F8F5-6317-ACD4-F1DBC89451A8}"/>
              </a:ext>
            </a:extLst>
          </p:cNvPr>
          <p:cNvSpPr/>
          <p:nvPr/>
        </p:nvSpPr>
        <p:spPr>
          <a:xfrm>
            <a:off x="9978499" y="1119082"/>
            <a:ext cx="1375959" cy="31208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8346683-AE81-EA79-998E-C77E7E3C09F9}"/>
              </a:ext>
            </a:extLst>
          </p:cNvPr>
          <p:cNvGrpSpPr/>
          <p:nvPr/>
        </p:nvGrpSpPr>
        <p:grpSpPr>
          <a:xfrm>
            <a:off x="8428424" y="1432948"/>
            <a:ext cx="1591450" cy="3230720"/>
            <a:chOff x="7791216" y="1979934"/>
            <a:chExt cx="1591450" cy="3230720"/>
          </a:xfrm>
        </p:grpSpPr>
        <p:sp>
          <p:nvSpPr>
            <p:cNvPr id="47" name="Left Brace 46">
              <a:extLst>
                <a:ext uri="{FF2B5EF4-FFF2-40B4-BE49-F238E27FC236}">
                  <a16:creationId xmlns:a16="http://schemas.microsoft.com/office/drawing/2014/main" id="{282BCFE2-17F1-1193-28A9-099B7F6EC0C8}"/>
                </a:ext>
              </a:extLst>
            </p:cNvPr>
            <p:cNvSpPr/>
            <p:nvPr/>
          </p:nvSpPr>
          <p:spPr>
            <a:xfrm>
              <a:off x="9001285" y="1979934"/>
              <a:ext cx="381381" cy="3230720"/>
            </a:xfrm>
            <a:prstGeom prst="leftBrace">
              <a:avLst>
                <a:gd name="adj1" fmla="val 8333"/>
                <a:gd name="adj2" fmla="val 46167"/>
              </a:avLst>
            </a:prstGeom>
            <a:ln w="254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584D43A5-D0C3-4687-5799-4801190F8F72}"/>
                </a:ext>
              </a:extLst>
            </p:cNvPr>
            <p:cNvSpPr txBox="1"/>
            <p:nvPr/>
          </p:nvSpPr>
          <p:spPr>
            <a:xfrm>
              <a:off x="7791216" y="2391170"/>
              <a:ext cx="1225977" cy="1200329"/>
            </a:xfrm>
            <a:prstGeom prst="rect">
              <a:avLst/>
            </a:prstGeom>
            <a:solidFill>
              <a:schemeClr val="bg1"/>
            </a:solidFill>
            <a:ln w="34925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b="1" dirty="0">
                  <a:solidFill>
                    <a:schemeClr val="tx2"/>
                  </a:solidFill>
                </a:rPr>
                <a:t>calling functions </a:t>
              </a:r>
              <a:r>
                <a:rPr lang="en-US" dirty="0">
                  <a:solidFill>
                    <a:schemeClr val="tx2"/>
                  </a:solidFill>
                </a:rPr>
                <a:t>stack frame</a:t>
              </a:r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4AD5B02F-8BF5-62FB-562E-B5F766C74E4E}"/>
              </a:ext>
            </a:extLst>
          </p:cNvPr>
          <p:cNvSpPr txBox="1"/>
          <p:nvPr/>
        </p:nvSpPr>
        <p:spPr>
          <a:xfrm>
            <a:off x="9823756" y="533111"/>
            <a:ext cx="18276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Stack segment</a:t>
            </a:r>
          </a:p>
          <a:p>
            <a:r>
              <a:rPr lang="en-US" dirty="0"/>
              <a:t>high memory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B17414BA-F57B-2BAC-BAE3-D72229888D39}"/>
              </a:ext>
            </a:extLst>
          </p:cNvPr>
          <p:cNvSpPr/>
          <p:nvPr/>
        </p:nvSpPr>
        <p:spPr>
          <a:xfrm>
            <a:off x="9991413" y="2096369"/>
            <a:ext cx="1375959" cy="312087"/>
          </a:xfrm>
          <a:prstGeom prst="rect">
            <a:avLst/>
          </a:prstGeom>
          <a:solidFill>
            <a:srgbClr val="00B0F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saved regs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7EC27C9F-402E-7CB4-4EC1-ADDBB9B7D777}"/>
              </a:ext>
            </a:extLst>
          </p:cNvPr>
          <p:cNvSpPr/>
          <p:nvPr/>
        </p:nvSpPr>
        <p:spPr>
          <a:xfrm>
            <a:off x="9991412" y="2418540"/>
            <a:ext cx="1375959" cy="655083"/>
          </a:xfrm>
          <a:prstGeom prst="rect">
            <a:avLst/>
          </a:prstGeom>
          <a:solidFill>
            <a:srgbClr val="92D05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local</a:t>
            </a:r>
          </a:p>
          <a:p>
            <a:pPr algn="ctr"/>
            <a:r>
              <a:rPr lang="en-US" dirty="0"/>
              <a:t>variables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659C3FCA-297E-DBCE-EDD1-C9ED00D5995F}"/>
              </a:ext>
            </a:extLst>
          </p:cNvPr>
          <p:cNvSpPr/>
          <p:nvPr/>
        </p:nvSpPr>
        <p:spPr>
          <a:xfrm>
            <a:off x="9980924" y="3086724"/>
            <a:ext cx="1375959" cy="312087"/>
          </a:xfrm>
          <a:prstGeom prst="rect">
            <a:avLst/>
          </a:prstGeom>
          <a:solidFill>
            <a:schemeClr val="tx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PAD </a:t>
            </a:r>
            <a:r>
              <a:rPr lang="en-US" sz="1100" dirty="0">
                <a:solidFill>
                  <a:schemeClr val="bg1"/>
                </a:solidFill>
              </a:rPr>
              <a:t>(if needed)</a:t>
            </a:r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BD44359F-2D8B-389A-AC06-E6EA3322E6BC}"/>
              </a:ext>
            </a:extLst>
          </p:cNvPr>
          <p:cNvGrpSpPr/>
          <p:nvPr/>
        </p:nvGrpSpPr>
        <p:grpSpPr>
          <a:xfrm>
            <a:off x="8428424" y="3321458"/>
            <a:ext cx="1467452" cy="1384995"/>
            <a:chOff x="7876789" y="2170830"/>
            <a:chExt cx="1467452" cy="1384995"/>
          </a:xfrm>
        </p:grpSpPr>
        <p:sp>
          <p:nvSpPr>
            <p:cNvPr id="58" name="Left Brace 57">
              <a:extLst>
                <a:ext uri="{FF2B5EF4-FFF2-40B4-BE49-F238E27FC236}">
                  <a16:creationId xmlns:a16="http://schemas.microsoft.com/office/drawing/2014/main" id="{786CB47B-4027-C576-3145-BC9961FD6678}"/>
                </a:ext>
              </a:extLst>
            </p:cNvPr>
            <p:cNvSpPr/>
            <p:nvPr/>
          </p:nvSpPr>
          <p:spPr>
            <a:xfrm>
              <a:off x="8962860" y="2218041"/>
              <a:ext cx="381381" cy="1278183"/>
            </a:xfrm>
            <a:prstGeom prst="leftBrace">
              <a:avLst>
                <a:gd name="adj1" fmla="val 0"/>
                <a:gd name="adj2" fmla="val 36847"/>
              </a:avLst>
            </a:prstGeom>
            <a:ln w="254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591391D6-FDE2-450E-8DB1-3E241CD54EFC}"/>
                </a:ext>
              </a:extLst>
            </p:cNvPr>
            <p:cNvSpPr txBox="1"/>
            <p:nvPr/>
          </p:nvSpPr>
          <p:spPr>
            <a:xfrm>
              <a:off x="7876789" y="2170830"/>
              <a:ext cx="1078712" cy="138499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b="1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Outgoing </a:t>
              </a:r>
              <a:r>
                <a:rPr lang="en-US" sz="1400" b="1" dirty="0" err="1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arg</a:t>
              </a:r>
              <a:r>
                <a:rPr lang="en-US" sz="1400" b="1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space part of calling functions frame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14157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 animBg="1"/>
      <p:bldP spid="38" grpId="0"/>
    </p:bld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1AE18-40FA-F149-BF05-243CB17BF9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643" y="16542"/>
            <a:ext cx="10515600" cy="498331"/>
          </a:xfrm>
        </p:spPr>
        <p:txBody>
          <a:bodyPr/>
          <a:lstStyle/>
          <a:p>
            <a:r>
              <a:rPr lang="en-US" sz="2800" dirty="0"/>
              <a:t>Passing More Than Four Arguments – At the point of Call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1597C8-A5A4-914E-8A8E-6D3E08B5E9D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70861" y="2539793"/>
            <a:ext cx="8167636" cy="2949114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chemeClr val="accent1"/>
                </a:solidFill>
              </a:rPr>
              <a:t>Approach</a:t>
            </a:r>
            <a:r>
              <a:rPr lang="en-US" sz="2000" dirty="0"/>
              <a:t>: </a:t>
            </a:r>
            <a:r>
              <a:rPr lang="en-US" sz="2000" dirty="0">
                <a:solidFill>
                  <a:srgbClr val="0070C0"/>
                </a:solidFill>
              </a:rPr>
              <a:t>Extend the stack frame </a:t>
            </a:r>
            <a:r>
              <a:rPr lang="en-US" sz="2000" dirty="0"/>
              <a:t>to include enough space for stack arguments for the called function that has the greatest number of </a:t>
            </a:r>
            <a:r>
              <a:rPr lang="en-US" sz="2000" dirty="0" err="1"/>
              <a:t>args</a:t>
            </a:r>
            <a:endParaRPr lang="en-US" sz="2000" dirty="0"/>
          </a:p>
          <a:p>
            <a:pPr marL="800100" lvl="1" indent="-457200">
              <a:buFont typeface="+mj-lt"/>
              <a:buAutoNum type="arabicPeriod"/>
            </a:pPr>
            <a:r>
              <a:rPr lang="en-US" sz="2000" dirty="0">
                <a:solidFill>
                  <a:schemeClr val="accent5"/>
                </a:solidFill>
              </a:rPr>
              <a:t>Examine every function call in the body of a function </a:t>
            </a:r>
          </a:p>
          <a:p>
            <a:pPr marL="800100" lvl="1" indent="-457200">
              <a:buFont typeface="+mj-lt"/>
              <a:buAutoNum type="arabicPeriod"/>
            </a:pPr>
            <a:r>
              <a:rPr lang="en-US" sz="2000" dirty="0"/>
              <a:t>Find the function call with greatest </a:t>
            </a:r>
            <a:r>
              <a:rPr lang="en-US" sz="2000" dirty="0" err="1"/>
              <a:t>arg</a:t>
            </a:r>
            <a:r>
              <a:rPr lang="en-US" sz="2000" dirty="0"/>
              <a:t> count, this determines space needed for outgoing </a:t>
            </a:r>
            <a:r>
              <a:rPr lang="en-US" sz="2000" dirty="0" err="1"/>
              <a:t>args</a:t>
            </a:r>
            <a:r>
              <a:rPr lang="en-US" sz="2000" dirty="0"/>
              <a:t> </a:t>
            </a:r>
          </a:p>
          <a:p>
            <a:pPr marL="800100" lvl="1" indent="-457200">
              <a:buFont typeface="+mj-lt"/>
              <a:buAutoNum type="arabicPeriod"/>
            </a:pPr>
            <a:r>
              <a:rPr lang="en-US" sz="2000" dirty="0"/>
              <a:t>Add the greatest </a:t>
            </a:r>
            <a:r>
              <a:rPr lang="en-US" sz="2000" dirty="0" err="1"/>
              <a:t>arg</a:t>
            </a:r>
            <a:r>
              <a:rPr lang="en-US" sz="2000" dirty="0"/>
              <a:t> count space as needed to the frame layout</a:t>
            </a:r>
          </a:p>
          <a:p>
            <a:pPr marL="800100" lvl="1" indent="-457200">
              <a:buFont typeface="+mj-lt"/>
              <a:buAutoNum type="arabicPeriod"/>
            </a:pPr>
            <a:r>
              <a:rPr lang="en-US" sz="2000" dirty="0"/>
              <a:t>Adjust PAD as required to keep the </a:t>
            </a:r>
            <a:r>
              <a:rPr lang="en-US" sz="2000" dirty="0" err="1"/>
              <a:t>sp</a:t>
            </a:r>
            <a:r>
              <a:rPr lang="en-US" sz="2000" dirty="0"/>
              <a:t> 8-byte aligned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B45B516D-ECB4-C440-B362-EDF7C89C4459}"/>
              </a:ext>
            </a:extLst>
          </p:cNvPr>
          <p:cNvSpPr/>
          <p:nvPr/>
        </p:nvSpPr>
        <p:spPr>
          <a:xfrm>
            <a:off x="699107" y="1423438"/>
            <a:ext cx="7079319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3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000" b="1" kern="0" dirty="0">
                <a:solidFill>
                  <a:schemeClr val="tx2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r0 = function(r0, r1, r2, r3, </a:t>
            </a:r>
            <a:r>
              <a:rPr lang="en-US" sz="2000" b="1" kern="0" dirty="0">
                <a:solidFill>
                  <a:srgbClr val="F3753F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arg5, arg6, … </a:t>
            </a:r>
            <a:r>
              <a:rPr lang="en-US" sz="2000" b="1" kern="0" dirty="0" err="1">
                <a:solidFill>
                  <a:srgbClr val="F3753F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argn</a:t>
            </a:r>
            <a:r>
              <a:rPr lang="en-US" sz="2000" b="1" kern="0" dirty="0">
                <a:solidFill>
                  <a:srgbClr val="F3753F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)</a:t>
            </a:r>
          </a:p>
          <a:p>
            <a:pPr>
              <a:defRPr/>
            </a:pPr>
            <a:r>
              <a:rPr lang="en-US" sz="1600" b="1" kern="0" dirty="0">
                <a:solidFill>
                  <a:schemeClr val="tx2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                 </a:t>
            </a:r>
            <a:r>
              <a:rPr lang="en-US" sz="1400" b="1" i="1" kern="0" dirty="0">
                <a:solidFill>
                  <a:schemeClr val="tx2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arg1, arg2, arg3, arg4,</a:t>
            </a:r>
            <a:r>
              <a:rPr lang="en-US" sz="1200" b="1" i="1" kern="0" dirty="0">
                <a:solidFill>
                  <a:schemeClr val="tx2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 ...        </a:t>
            </a:r>
            <a:endParaRPr lang="en-US" sz="1400" b="1" i="1" kern="0" dirty="0">
              <a:solidFill>
                <a:schemeClr val="tx2"/>
              </a:solidFill>
              <a:latin typeface="Consolas" panose="020B0609020204030204" pitchFamily="49" charset="0"/>
              <a:ea typeface="ＭＳ Ｐゴシック" charset="0"/>
              <a:cs typeface="Consolas" panose="020B0609020204030204" pitchFamily="49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ABB8DC6-AF4D-0A41-B9AC-9C027B467A16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5D3AD61-2C1F-F179-73C0-B6D13FBB76D8}"/>
              </a:ext>
            </a:extLst>
          </p:cNvPr>
          <p:cNvSpPr/>
          <p:nvPr/>
        </p:nvSpPr>
        <p:spPr>
          <a:xfrm>
            <a:off x="9988419" y="4346690"/>
            <a:ext cx="1375959" cy="312087"/>
          </a:xfrm>
          <a:prstGeom prst="rect">
            <a:avLst/>
          </a:prstGeom>
          <a:solidFill>
            <a:srgbClr val="F3744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arg</a:t>
            </a:r>
            <a:r>
              <a:rPr lang="en-US" dirty="0"/>
              <a:t> 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72DF23-EAAB-5000-E5C1-4F2176485669}"/>
              </a:ext>
            </a:extLst>
          </p:cNvPr>
          <p:cNvSpPr txBox="1"/>
          <p:nvPr/>
        </p:nvSpPr>
        <p:spPr>
          <a:xfrm>
            <a:off x="11763678" y="4375931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sp</a:t>
            </a:r>
            <a:endParaRPr lang="en-US" dirty="0"/>
          </a:p>
        </p:txBody>
      </p:sp>
      <p:sp>
        <p:nvSpPr>
          <p:cNvPr id="13" name="Left Arrow 12">
            <a:extLst>
              <a:ext uri="{FF2B5EF4-FFF2-40B4-BE49-F238E27FC236}">
                <a16:creationId xmlns:a16="http://schemas.microsoft.com/office/drawing/2014/main" id="{A2C478CB-014A-AB23-6579-EC51000AC7C3}"/>
              </a:ext>
            </a:extLst>
          </p:cNvPr>
          <p:cNvSpPr/>
          <p:nvPr/>
        </p:nvSpPr>
        <p:spPr>
          <a:xfrm>
            <a:off x="11317586" y="4534036"/>
            <a:ext cx="471268" cy="12963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45525F9-07B6-1749-BB0E-2EA6F0D179AB}"/>
              </a:ext>
            </a:extLst>
          </p:cNvPr>
          <p:cNvSpPr/>
          <p:nvPr/>
        </p:nvSpPr>
        <p:spPr>
          <a:xfrm>
            <a:off x="9978500" y="1434517"/>
            <a:ext cx="1375959" cy="312087"/>
          </a:xfrm>
          <a:prstGeom prst="rect">
            <a:avLst/>
          </a:prstGeom>
          <a:solidFill>
            <a:schemeClr val="accent3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lr</a:t>
            </a:r>
            <a:r>
              <a:rPr lang="en-US" dirty="0"/>
              <a:t> to caller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BC77309-ACFA-9B00-8F34-0231EC17A92C}"/>
              </a:ext>
            </a:extLst>
          </p:cNvPr>
          <p:cNvSpPr/>
          <p:nvPr/>
        </p:nvSpPr>
        <p:spPr>
          <a:xfrm>
            <a:off x="9978499" y="1773602"/>
            <a:ext cx="1375959" cy="312087"/>
          </a:xfrm>
          <a:prstGeom prst="rect">
            <a:avLst/>
          </a:prstGeom>
          <a:solidFill>
            <a:srgbClr val="0070C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callers </a:t>
            </a:r>
            <a:r>
              <a:rPr lang="en-US" dirty="0" err="1"/>
              <a:t>fp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EBCDED4-1BEE-AEF5-B1E2-E0969D633719}"/>
              </a:ext>
            </a:extLst>
          </p:cNvPr>
          <p:cNvSpPr/>
          <p:nvPr/>
        </p:nvSpPr>
        <p:spPr>
          <a:xfrm>
            <a:off x="9989409" y="4036441"/>
            <a:ext cx="1375959" cy="312087"/>
          </a:xfrm>
          <a:prstGeom prst="rect">
            <a:avLst/>
          </a:prstGeom>
          <a:solidFill>
            <a:srgbClr val="F3744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arg</a:t>
            </a:r>
            <a:r>
              <a:rPr lang="en-US" dirty="0"/>
              <a:t> 6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56531E7-679E-07E7-4ABF-5FFF47E8B2BB}"/>
              </a:ext>
            </a:extLst>
          </p:cNvPr>
          <p:cNvSpPr/>
          <p:nvPr/>
        </p:nvSpPr>
        <p:spPr>
          <a:xfrm>
            <a:off x="9981386" y="3383429"/>
            <a:ext cx="1375959" cy="312087"/>
          </a:xfrm>
          <a:prstGeom prst="rect">
            <a:avLst/>
          </a:prstGeom>
          <a:solidFill>
            <a:srgbClr val="F3744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arg</a:t>
            </a:r>
            <a:r>
              <a:rPr lang="en-US" dirty="0"/>
              <a:t> 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D69B4CE-7417-A484-2F72-96D8D1E9534A}"/>
              </a:ext>
            </a:extLst>
          </p:cNvPr>
          <p:cNvSpPr/>
          <p:nvPr/>
        </p:nvSpPr>
        <p:spPr>
          <a:xfrm>
            <a:off x="9952921" y="5884913"/>
            <a:ext cx="1375959" cy="312087"/>
          </a:xfrm>
          <a:prstGeom prst="rect">
            <a:avLst/>
          </a:prstGeom>
          <a:solidFill>
            <a:srgbClr val="F3744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err="1"/>
              <a:t>arg</a:t>
            </a:r>
            <a:r>
              <a:rPr lang="en-US" sz="1400" b="1" dirty="0"/>
              <a:t> 1 &amp; return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C097044-EF15-23A3-32A8-6566A2434D7A}"/>
              </a:ext>
            </a:extLst>
          </p:cNvPr>
          <p:cNvSpPr/>
          <p:nvPr/>
        </p:nvSpPr>
        <p:spPr>
          <a:xfrm>
            <a:off x="9950944" y="5566171"/>
            <a:ext cx="1375959" cy="312087"/>
          </a:xfrm>
          <a:prstGeom prst="rect">
            <a:avLst/>
          </a:prstGeom>
          <a:solidFill>
            <a:srgbClr val="F3744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arg</a:t>
            </a:r>
            <a:r>
              <a:rPr lang="en-US" dirty="0"/>
              <a:t> 2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1D877E6-43AC-2122-ED3B-B0EBE9511105}"/>
              </a:ext>
            </a:extLst>
          </p:cNvPr>
          <p:cNvSpPr/>
          <p:nvPr/>
        </p:nvSpPr>
        <p:spPr>
          <a:xfrm>
            <a:off x="9950944" y="5241552"/>
            <a:ext cx="1375959" cy="312087"/>
          </a:xfrm>
          <a:prstGeom prst="rect">
            <a:avLst/>
          </a:prstGeom>
          <a:solidFill>
            <a:srgbClr val="F3744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arg</a:t>
            </a:r>
            <a:r>
              <a:rPr lang="en-US" dirty="0"/>
              <a:t> 3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DF62DE2-A814-716D-91D4-AB6BAAC9F6D4}"/>
              </a:ext>
            </a:extLst>
          </p:cNvPr>
          <p:cNvSpPr/>
          <p:nvPr/>
        </p:nvSpPr>
        <p:spPr>
          <a:xfrm>
            <a:off x="9950944" y="4907658"/>
            <a:ext cx="1375959" cy="312087"/>
          </a:xfrm>
          <a:prstGeom prst="rect">
            <a:avLst/>
          </a:prstGeom>
          <a:solidFill>
            <a:srgbClr val="F3744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arg</a:t>
            </a:r>
            <a:r>
              <a:rPr lang="en-US" dirty="0"/>
              <a:t> 4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CF9ADD3-63EB-D9A9-8D75-52201A32A13A}"/>
              </a:ext>
            </a:extLst>
          </p:cNvPr>
          <p:cNvSpPr txBox="1"/>
          <p:nvPr/>
        </p:nvSpPr>
        <p:spPr>
          <a:xfrm>
            <a:off x="9607567" y="5868677"/>
            <a:ext cx="402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r0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87C549D-C420-2673-EC4A-EE969EE6CEA5}"/>
              </a:ext>
            </a:extLst>
          </p:cNvPr>
          <p:cNvSpPr txBox="1"/>
          <p:nvPr/>
        </p:nvSpPr>
        <p:spPr>
          <a:xfrm>
            <a:off x="9607567" y="5534610"/>
            <a:ext cx="402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r1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6915A9E-1B67-DE0E-5CDF-4BFB63EFA82B}"/>
              </a:ext>
            </a:extLst>
          </p:cNvPr>
          <p:cNvSpPr txBox="1"/>
          <p:nvPr/>
        </p:nvSpPr>
        <p:spPr>
          <a:xfrm>
            <a:off x="9595161" y="5230124"/>
            <a:ext cx="402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r2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E2E4820-971A-9A51-CB8C-4A68856A8842}"/>
              </a:ext>
            </a:extLst>
          </p:cNvPr>
          <p:cNvSpPr txBox="1"/>
          <p:nvPr/>
        </p:nvSpPr>
        <p:spPr>
          <a:xfrm>
            <a:off x="9551036" y="4905279"/>
            <a:ext cx="402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r3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9F5CA4C-950F-3E06-5D75-11237986526A}"/>
              </a:ext>
            </a:extLst>
          </p:cNvPr>
          <p:cNvSpPr txBox="1"/>
          <p:nvPr/>
        </p:nvSpPr>
        <p:spPr>
          <a:xfrm>
            <a:off x="9293035" y="6185338"/>
            <a:ext cx="2403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arg1 – arg4 Registers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9154B08-5040-249A-C958-42F6F943F1B5}"/>
              </a:ext>
            </a:extLst>
          </p:cNvPr>
          <p:cNvSpPr txBox="1"/>
          <p:nvPr/>
        </p:nvSpPr>
        <p:spPr>
          <a:xfrm>
            <a:off x="11776122" y="1524120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fp</a:t>
            </a:r>
            <a:endParaRPr lang="en-US" dirty="0"/>
          </a:p>
        </p:txBody>
      </p:sp>
      <p:sp>
        <p:nvSpPr>
          <p:cNvPr id="30" name="Left Arrow 29">
            <a:extLst>
              <a:ext uri="{FF2B5EF4-FFF2-40B4-BE49-F238E27FC236}">
                <a16:creationId xmlns:a16="http://schemas.microsoft.com/office/drawing/2014/main" id="{9B8BAE31-99C5-E826-24F1-81BA11881CF7}"/>
              </a:ext>
            </a:extLst>
          </p:cNvPr>
          <p:cNvSpPr/>
          <p:nvPr/>
        </p:nvSpPr>
        <p:spPr>
          <a:xfrm>
            <a:off x="11369350" y="1643970"/>
            <a:ext cx="471268" cy="12963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1F260CA-726E-CBF7-A4C4-DF0E3E024690}"/>
              </a:ext>
            </a:extLst>
          </p:cNvPr>
          <p:cNvSpPr/>
          <p:nvPr/>
        </p:nvSpPr>
        <p:spPr>
          <a:xfrm>
            <a:off x="9987199" y="3713897"/>
            <a:ext cx="1375959" cy="312087"/>
          </a:xfrm>
          <a:prstGeom prst="rect">
            <a:avLst/>
          </a:prstGeom>
          <a:solidFill>
            <a:srgbClr val="F3753F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….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75FE2CE-F8F5-6317-ACD4-F1DBC89451A8}"/>
              </a:ext>
            </a:extLst>
          </p:cNvPr>
          <p:cNvSpPr/>
          <p:nvPr/>
        </p:nvSpPr>
        <p:spPr>
          <a:xfrm>
            <a:off x="9978499" y="1119082"/>
            <a:ext cx="1375959" cy="31208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8346683-AE81-EA79-998E-C77E7E3C09F9}"/>
              </a:ext>
            </a:extLst>
          </p:cNvPr>
          <p:cNvGrpSpPr/>
          <p:nvPr/>
        </p:nvGrpSpPr>
        <p:grpSpPr>
          <a:xfrm>
            <a:off x="8428424" y="1432948"/>
            <a:ext cx="1591450" cy="3230720"/>
            <a:chOff x="7791216" y="1979934"/>
            <a:chExt cx="1591450" cy="3230720"/>
          </a:xfrm>
        </p:grpSpPr>
        <p:sp>
          <p:nvSpPr>
            <p:cNvPr id="47" name="Left Brace 46">
              <a:extLst>
                <a:ext uri="{FF2B5EF4-FFF2-40B4-BE49-F238E27FC236}">
                  <a16:creationId xmlns:a16="http://schemas.microsoft.com/office/drawing/2014/main" id="{282BCFE2-17F1-1193-28A9-099B7F6EC0C8}"/>
                </a:ext>
              </a:extLst>
            </p:cNvPr>
            <p:cNvSpPr/>
            <p:nvPr/>
          </p:nvSpPr>
          <p:spPr>
            <a:xfrm>
              <a:off x="9001285" y="1979934"/>
              <a:ext cx="381381" cy="3230720"/>
            </a:xfrm>
            <a:prstGeom prst="leftBrace">
              <a:avLst>
                <a:gd name="adj1" fmla="val 8333"/>
                <a:gd name="adj2" fmla="val 46167"/>
              </a:avLst>
            </a:prstGeom>
            <a:ln w="254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584D43A5-D0C3-4687-5799-4801190F8F72}"/>
                </a:ext>
              </a:extLst>
            </p:cNvPr>
            <p:cNvSpPr txBox="1"/>
            <p:nvPr/>
          </p:nvSpPr>
          <p:spPr>
            <a:xfrm>
              <a:off x="7791216" y="2391170"/>
              <a:ext cx="1225977" cy="1200329"/>
            </a:xfrm>
            <a:prstGeom prst="rect">
              <a:avLst/>
            </a:prstGeom>
            <a:solidFill>
              <a:schemeClr val="bg1"/>
            </a:solidFill>
            <a:ln w="34925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b="1" dirty="0">
                  <a:solidFill>
                    <a:schemeClr val="tx2"/>
                  </a:solidFill>
                </a:rPr>
                <a:t>calling functions </a:t>
              </a:r>
              <a:r>
                <a:rPr lang="en-US" dirty="0">
                  <a:solidFill>
                    <a:schemeClr val="tx2"/>
                  </a:solidFill>
                </a:rPr>
                <a:t>stack frame</a:t>
              </a:r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4AD5B02F-8BF5-62FB-562E-B5F766C74E4E}"/>
              </a:ext>
            </a:extLst>
          </p:cNvPr>
          <p:cNvSpPr txBox="1"/>
          <p:nvPr/>
        </p:nvSpPr>
        <p:spPr>
          <a:xfrm>
            <a:off x="9823756" y="533111"/>
            <a:ext cx="18276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Stack segment</a:t>
            </a:r>
          </a:p>
          <a:p>
            <a:r>
              <a:rPr lang="en-US" dirty="0"/>
              <a:t>high memory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B17414BA-F57B-2BAC-BAE3-D72229888D39}"/>
              </a:ext>
            </a:extLst>
          </p:cNvPr>
          <p:cNvSpPr/>
          <p:nvPr/>
        </p:nvSpPr>
        <p:spPr>
          <a:xfrm>
            <a:off x="9991413" y="2096369"/>
            <a:ext cx="1375959" cy="312087"/>
          </a:xfrm>
          <a:prstGeom prst="rect">
            <a:avLst/>
          </a:prstGeom>
          <a:solidFill>
            <a:srgbClr val="00B0F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saved regs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7EC27C9F-402E-7CB4-4EC1-ADDBB9B7D777}"/>
              </a:ext>
            </a:extLst>
          </p:cNvPr>
          <p:cNvSpPr/>
          <p:nvPr/>
        </p:nvSpPr>
        <p:spPr>
          <a:xfrm>
            <a:off x="9991412" y="2418540"/>
            <a:ext cx="1375959" cy="655083"/>
          </a:xfrm>
          <a:prstGeom prst="rect">
            <a:avLst/>
          </a:prstGeom>
          <a:solidFill>
            <a:srgbClr val="92D05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local</a:t>
            </a:r>
          </a:p>
          <a:p>
            <a:pPr algn="ctr"/>
            <a:r>
              <a:rPr lang="en-US" dirty="0"/>
              <a:t>variables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659C3FCA-297E-DBCE-EDD1-C9ED00D5995F}"/>
              </a:ext>
            </a:extLst>
          </p:cNvPr>
          <p:cNvSpPr/>
          <p:nvPr/>
        </p:nvSpPr>
        <p:spPr>
          <a:xfrm>
            <a:off x="9988419" y="3079229"/>
            <a:ext cx="1375959" cy="312087"/>
          </a:xfrm>
          <a:prstGeom prst="rect">
            <a:avLst/>
          </a:prstGeom>
          <a:solidFill>
            <a:schemeClr val="tx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PAD </a:t>
            </a:r>
            <a:r>
              <a:rPr lang="en-US" sz="1100" dirty="0">
                <a:solidFill>
                  <a:schemeClr val="bg1"/>
                </a:solidFill>
              </a:rPr>
              <a:t>(if needed)</a:t>
            </a:r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BD44359F-2D8B-389A-AC06-E6EA3322E6BC}"/>
              </a:ext>
            </a:extLst>
          </p:cNvPr>
          <p:cNvGrpSpPr/>
          <p:nvPr/>
        </p:nvGrpSpPr>
        <p:grpSpPr>
          <a:xfrm>
            <a:off x="8428424" y="3321458"/>
            <a:ext cx="1467452" cy="1384995"/>
            <a:chOff x="7876789" y="2170830"/>
            <a:chExt cx="1467452" cy="1384995"/>
          </a:xfrm>
        </p:grpSpPr>
        <p:sp>
          <p:nvSpPr>
            <p:cNvPr id="58" name="Left Brace 57">
              <a:extLst>
                <a:ext uri="{FF2B5EF4-FFF2-40B4-BE49-F238E27FC236}">
                  <a16:creationId xmlns:a16="http://schemas.microsoft.com/office/drawing/2014/main" id="{786CB47B-4027-C576-3145-BC9961FD6678}"/>
                </a:ext>
              </a:extLst>
            </p:cNvPr>
            <p:cNvSpPr/>
            <p:nvPr/>
          </p:nvSpPr>
          <p:spPr>
            <a:xfrm>
              <a:off x="8962860" y="2218041"/>
              <a:ext cx="381381" cy="1278183"/>
            </a:xfrm>
            <a:prstGeom prst="leftBrace">
              <a:avLst>
                <a:gd name="adj1" fmla="val 0"/>
                <a:gd name="adj2" fmla="val 36847"/>
              </a:avLst>
            </a:prstGeom>
            <a:ln w="254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591391D6-FDE2-450E-8DB1-3E241CD54EFC}"/>
                </a:ext>
              </a:extLst>
            </p:cNvPr>
            <p:cNvSpPr txBox="1"/>
            <p:nvPr/>
          </p:nvSpPr>
          <p:spPr>
            <a:xfrm>
              <a:off x="7876789" y="2170830"/>
              <a:ext cx="1078712" cy="138499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b="1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Outgoing </a:t>
              </a:r>
              <a:r>
                <a:rPr lang="en-US" sz="1400" b="1" dirty="0" err="1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arg</a:t>
              </a:r>
              <a:r>
                <a:rPr lang="en-US" sz="1400" b="1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space part of calling functions frame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4052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 animBg="1"/>
      <p:bldP spid="38" grpId="0"/>
    </p:bld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5C7876-04B1-4F40-BA26-EFDF47BD8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178" y="31519"/>
            <a:ext cx="11255643" cy="459837"/>
          </a:xfrm>
        </p:spPr>
        <p:txBody>
          <a:bodyPr/>
          <a:lstStyle/>
          <a:p>
            <a:r>
              <a:rPr lang="en-US" sz="2800" u="sng" dirty="0"/>
              <a:t>Calling Function Stack Frame:</a:t>
            </a:r>
            <a:r>
              <a:rPr lang="en-US" sz="2800" dirty="0"/>
              <a:t> Pass ARG 5 and higher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6AF700-8028-9B42-8DA9-83D7A9CF9500}"/>
              </a:ext>
            </a:extLst>
          </p:cNvPr>
          <p:cNvSpPr/>
          <p:nvPr/>
        </p:nvSpPr>
        <p:spPr>
          <a:xfrm>
            <a:off x="8844572" y="4112745"/>
            <a:ext cx="1375959" cy="312087"/>
          </a:xfrm>
          <a:prstGeom prst="rect">
            <a:avLst/>
          </a:prstGeom>
          <a:solidFill>
            <a:srgbClr val="F3744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oarg5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B801EE-4FA3-5B49-972F-72383392B6AC}"/>
              </a:ext>
            </a:extLst>
          </p:cNvPr>
          <p:cNvSpPr txBox="1"/>
          <p:nvPr/>
        </p:nvSpPr>
        <p:spPr>
          <a:xfrm>
            <a:off x="11609368" y="4237471"/>
            <a:ext cx="42832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/>
              <a:t>sp</a:t>
            </a:r>
            <a:endParaRPr lang="en-US" dirty="0"/>
          </a:p>
        </p:txBody>
      </p:sp>
      <p:sp>
        <p:nvSpPr>
          <p:cNvPr id="8" name="Left Arrow 7">
            <a:extLst>
              <a:ext uri="{FF2B5EF4-FFF2-40B4-BE49-F238E27FC236}">
                <a16:creationId xmlns:a16="http://schemas.microsoft.com/office/drawing/2014/main" id="{85FD936E-F781-5847-BFC8-AF77CD2E700E}"/>
              </a:ext>
            </a:extLst>
          </p:cNvPr>
          <p:cNvSpPr/>
          <p:nvPr/>
        </p:nvSpPr>
        <p:spPr>
          <a:xfrm>
            <a:off x="10233716" y="4347374"/>
            <a:ext cx="1407136" cy="6481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1FE0126-D80A-AF47-98AB-A99B33D7B948}"/>
              </a:ext>
            </a:extLst>
          </p:cNvPr>
          <p:cNvSpPr/>
          <p:nvPr/>
        </p:nvSpPr>
        <p:spPr>
          <a:xfrm>
            <a:off x="8844573" y="3794967"/>
            <a:ext cx="1375959" cy="312087"/>
          </a:xfrm>
          <a:prstGeom prst="rect">
            <a:avLst/>
          </a:prstGeom>
          <a:solidFill>
            <a:srgbClr val="F3744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oarg6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1812177-4558-9E4C-9038-B92CE8A60EEB}"/>
              </a:ext>
            </a:extLst>
          </p:cNvPr>
          <p:cNvSpPr/>
          <p:nvPr/>
        </p:nvSpPr>
        <p:spPr>
          <a:xfrm>
            <a:off x="8835906" y="3480826"/>
            <a:ext cx="1375959" cy="31208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Frame PAD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6C472E93-A9A2-0A45-A974-4AE58E5FFBB5}"/>
              </a:ext>
            </a:extLst>
          </p:cNvPr>
          <p:cNvSpPr/>
          <p:nvPr/>
        </p:nvSpPr>
        <p:spPr>
          <a:xfrm>
            <a:off x="8835907" y="2524163"/>
            <a:ext cx="1375959" cy="312087"/>
          </a:xfrm>
          <a:prstGeom prst="rect">
            <a:avLst/>
          </a:prstGeom>
          <a:solidFill>
            <a:schemeClr val="accent3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lr</a:t>
            </a:r>
            <a:r>
              <a:rPr lang="en-US" dirty="0"/>
              <a:t> to caller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5ADF753F-0714-6A47-97F6-18E2FE9D737E}"/>
              </a:ext>
            </a:extLst>
          </p:cNvPr>
          <p:cNvSpPr/>
          <p:nvPr/>
        </p:nvSpPr>
        <p:spPr>
          <a:xfrm>
            <a:off x="8835906" y="2844674"/>
            <a:ext cx="1375959" cy="312087"/>
          </a:xfrm>
          <a:prstGeom prst="rect">
            <a:avLst/>
          </a:prstGeom>
          <a:solidFill>
            <a:schemeClr val="accent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callers </a:t>
            </a:r>
            <a:r>
              <a:rPr lang="en-US" dirty="0" err="1"/>
              <a:t>fp</a:t>
            </a:r>
            <a:endParaRPr lang="en-US" dirty="0"/>
          </a:p>
        </p:txBody>
      </p:sp>
      <p:sp>
        <p:nvSpPr>
          <p:cNvPr id="64" name="Left Arrow 63">
            <a:extLst>
              <a:ext uri="{FF2B5EF4-FFF2-40B4-BE49-F238E27FC236}">
                <a16:creationId xmlns:a16="http://schemas.microsoft.com/office/drawing/2014/main" id="{9997AEE2-D9BE-1B46-9127-E6D15F26E646}"/>
              </a:ext>
            </a:extLst>
          </p:cNvPr>
          <p:cNvSpPr/>
          <p:nvPr/>
        </p:nvSpPr>
        <p:spPr>
          <a:xfrm>
            <a:off x="10238044" y="2747537"/>
            <a:ext cx="1453862" cy="102913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3ADABDE0-D87A-6945-960C-1903B3B25D6E}"/>
              </a:ext>
            </a:extLst>
          </p:cNvPr>
          <p:cNvSpPr txBox="1"/>
          <p:nvPr/>
        </p:nvSpPr>
        <p:spPr>
          <a:xfrm>
            <a:off x="11656291" y="2574956"/>
            <a:ext cx="377026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/>
              <a:t>fp</a:t>
            </a:r>
            <a:endParaRPr 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E1C6E88-DA0F-C24C-894E-0B9526F29574}"/>
              </a:ext>
            </a:extLst>
          </p:cNvPr>
          <p:cNvSpPr txBox="1"/>
          <p:nvPr/>
        </p:nvSpPr>
        <p:spPr>
          <a:xfrm>
            <a:off x="1573931" y="717262"/>
            <a:ext cx="5048946" cy="923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>
                <a:solidFill>
                  <a:srgbClr val="0070C0"/>
                </a:solidFill>
              </a:rPr>
              <a:t>Rules: At point of call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solidFill>
                  <a:srgbClr val="0070C0"/>
                </a:solidFill>
              </a:rPr>
              <a:t>OARG5 must be pointed at by </a:t>
            </a:r>
            <a:r>
              <a:rPr lang="en-US" b="1" dirty="0" err="1">
                <a:solidFill>
                  <a:srgbClr val="0070C0"/>
                </a:solidFill>
              </a:rPr>
              <a:t>sp</a:t>
            </a:r>
            <a:endParaRPr lang="en-US" b="1" dirty="0">
              <a:solidFill>
                <a:srgbClr val="0070C0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solidFill>
                  <a:srgbClr val="0070C0"/>
                </a:solidFill>
              </a:rPr>
              <a:t>SP must be 8-byte aligned at function call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C9F5ED6-B28E-4C4B-AB8F-7AF22E3E5A14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70960E9-6F8D-5F5B-3ED8-B311CCFA3B6F}"/>
              </a:ext>
            </a:extLst>
          </p:cNvPr>
          <p:cNvSpPr/>
          <p:nvPr/>
        </p:nvSpPr>
        <p:spPr>
          <a:xfrm>
            <a:off x="8825361" y="1532943"/>
            <a:ext cx="1375959" cy="977367"/>
          </a:xfrm>
          <a:prstGeom prst="rect">
            <a:avLst/>
          </a:prstGeom>
          <a:solidFill>
            <a:srgbClr val="2C895B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Previous stack frame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E6CB128-373F-DCDC-7F32-54602E914B22}"/>
              </a:ext>
            </a:extLst>
          </p:cNvPr>
          <p:cNvSpPr/>
          <p:nvPr/>
        </p:nvSpPr>
        <p:spPr bwMode="auto">
          <a:xfrm>
            <a:off x="154310" y="2589243"/>
            <a:ext cx="7174394" cy="2090261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equ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FP_OFF,	4</a:t>
            </a:r>
            <a:endParaRPr lang="en-US" i="1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equ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CNT,		4 + FP_OFF     // int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cnt</a:t>
            </a:r>
            <a:endParaRPr lang="en-US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equ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PAD,		4 + CNT        // added as needed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equ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OARG6,		4 + PAD		// 4 bytes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equ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OARG5,		4 + OARG6	// 4 bytes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equ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FRMADD 	       OARG5 – FP_OFF</a:t>
            </a:r>
          </a:p>
          <a:p>
            <a:r>
              <a:rPr lang="en-US" sz="18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FRMADD =  20 - 4 = 16 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6009F03-A270-3210-4408-FB8C37FBE73E}"/>
              </a:ext>
            </a:extLst>
          </p:cNvPr>
          <p:cNvSpPr txBox="1"/>
          <p:nvPr/>
        </p:nvSpPr>
        <p:spPr>
          <a:xfrm>
            <a:off x="1184786" y="1720847"/>
            <a:ext cx="5827236" cy="7078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0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cnt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 = </a:t>
            </a:r>
            <a:r>
              <a:rPr lang="en-US" sz="20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(r0, r1, r2, r3, OARG5, OARG6);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5A7E337-19F9-63E7-B688-4C94C12BAC08}"/>
              </a:ext>
            </a:extLst>
          </p:cNvPr>
          <p:cNvSpPr/>
          <p:nvPr/>
        </p:nvSpPr>
        <p:spPr>
          <a:xfrm>
            <a:off x="8838012" y="3163107"/>
            <a:ext cx="1375959" cy="312087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cnt</a:t>
            </a:r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0C02F43-B7AF-BAC4-11B9-1381A6681549}"/>
              </a:ext>
            </a:extLst>
          </p:cNvPr>
          <p:cNvCxnSpPr>
            <a:cxnSpLocks/>
          </p:cNvCxnSpPr>
          <p:nvPr/>
        </p:nvCxnSpPr>
        <p:spPr>
          <a:xfrm>
            <a:off x="8342746" y="3785292"/>
            <a:ext cx="50119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00B078F-4A57-9E59-9A83-1579AC3CF8CD}"/>
              </a:ext>
            </a:extLst>
          </p:cNvPr>
          <p:cNvCxnSpPr>
            <a:cxnSpLocks/>
          </p:cNvCxnSpPr>
          <p:nvPr/>
        </p:nvCxnSpPr>
        <p:spPr>
          <a:xfrm>
            <a:off x="8360752" y="3491429"/>
            <a:ext cx="456967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B0B57FA4-8EE0-4996-20E7-393C21D68CD2}"/>
              </a:ext>
            </a:extLst>
          </p:cNvPr>
          <p:cNvSpPr txBox="1"/>
          <p:nvPr/>
        </p:nvSpPr>
        <p:spPr>
          <a:xfrm>
            <a:off x="8317098" y="2797306"/>
            <a:ext cx="478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8E1230E2-E9FE-2649-EACF-70BFF027EF48}"/>
              </a:ext>
            </a:extLst>
          </p:cNvPr>
          <p:cNvCxnSpPr>
            <a:cxnSpLocks/>
          </p:cNvCxnSpPr>
          <p:nvPr/>
        </p:nvCxnSpPr>
        <p:spPr>
          <a:xfrm>
            <a:off x="8342746" y="2817926"/>
            <a:ext cx="456967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37A77ECE-B4C5-2871-AD27-9ADA0892F290}"/>
              </a:ext>
            </a:extLst>
          </p:cNvPr>
          <p:cNvCxnSpPr>
            <a:cxnSpLocks/>
          </p:cNvCxnSpPr>
          <p:nvPr/>
        </p:nvCxnSpPr>
        <p:spPr>
          <a:xfrm>
            <a:off x="8367130" y="4100102"/>
            <a:ext cx="456967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9E6A4C53-CDEE-E60B-AD7F-EE00F0FA6077}"/>
              </a:ext>
            </a:extLst>
          </p:cNvPr>
          <p:cNvCxnSpPr>
            <a:cxnSpLocks/>
          </p:cNvCxnSpPr>
          <p:nvPr/>
        </p:nvCxnSpPr>
        <p:spPr>
          <a:xfrm flipV="1">
            <a:off x="7691582" y="4412189"/>
            <a:ext cx="1126138" cy="994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64057F13-25F1-05FC-0584-11D52016A58F}"/>
              </a:ext>
            </a:extLst>
          </p:cNvPr>
          <p:cNvCxnSpPr>
            <a:cxnSpLocks/>
          </p:cNvCxnSpPr>
          <p:nvPr/>
        </p:nvCxnSpPr>
        <p:spPr>
          <a:xfrm flipV="1">
            <a:off x="8057401" y="3151260"/>
            <a:ext cx="760318" cy="550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40E3DE20-4047-570D-1CCE-CC501E932E1B}"/>
              </a:ext>
            </a:extLst>
          </p:cNvPr>
          <p:cNvSpPr/>
          <p:nvPr/>
        </p:nvSpPr>
        <p:spPr>
          <a:xfrm rot="16200000">
            <a:off x="7280427" y="3668525"/>
            <a:ext cx="189687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FRMADD</a:t>
            </a:r>
          </a:p>
        </p:txBody>
      </p:sp>
      <p:sp>
        <p:nvSpPr>
          <p:cNvPr id="53" name="Up-Down Arrow 52">
            <a:extLst>
              <a:ext uri="{FF2B5EF4-FFF2-40B4-BE49-F238E27FC236}">
                <a16:creationId xmlns:a16="http://schemas.microsoft.com/office/drawing/2014/main" id="{A932D5DD-3A58-0B94-4DAE-425CC039DEDD}"/>
              </a:ext>
            </a:extLst>
          </p:cNvPr>
          <p:cNvSpPr/>
          <p:nvPr/>
        </p:nvSpPr>
        <p:spPr>
          <a:xfrm>
            <a:off x="8080118" y="3181137"/>
            <a:ext cx="92761" cy="1246204"/>
          </a:xfrm>
          <a:prstGeom prst="upDownArrow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4" name="Table 53">
            <a:extLst>
              <a:ext uri="{FF2B5EF4-FFF2-40B4-BE49-F238E27FC236}">
                <a16:creationId xmlns:a16="http://schemas.microsoft.com/office/drawing/2014/main" id="{49403CDE-B757-5DED-ABF8-C3DE32F754A7}"/>
              </a:ext>
            </a:extLst>
          </p:cNvPr>
          <p:cNvGraphicFramePr>
            <a:graphicFrameLocks/>
          </p:cNvGraphicFramePr>
          <p:nvPr/>
        </p:nvGraphicFramePr>
        <p:xfrm>
          <a:off x="565064" y="4844604"/>
          <a:ext cx="10965876" cy="1737360"/>
        </p:xfrm>
        <a:graphic>
          <a:graphicData uri="http://schemas.openxmlformats.org/drawingml/2006/table">
            <a:tbl>
              <a:tblPr firstRow="1">
                <a:tableStyleId>{FABFCF23-3B69-468F-B69F-88F6DE6A72F2}</a:tableStyleId>
              </a:tblPr>
              <a:tblGrid>
                <a:gridCol w="1542719">
                  <a:extLst>
                    <a:ext uri="{9D8B030D-6E8A-4147-A177-3AD203B41FA5}">
                      <a16:colId xmlns:a16="http://schemas.microsoft.com/office/drawing/2014/main" val="2146949649"/>
                    </a:ext>
                  </a:extLst>
                </a:gridCol>
                <a:gridCol w="1244521">
                  <a:extLst>
                    <a:ext uri="{9D8B030D-6E8A-4147-A177-3AD203B41FA5}">
                      <a16:colId xmlns:a16="http://schemas.microsoft.com/office/drawing/2014/main" val="1067220819"/>
                    </a:ext>
                  </a:extLst>
                </a:gridCol>
                <a:gridCol w="2517073">
                  <a:extLst>
                    <a:ext uri="{9D8B030D-6E8A-4147-A177-3AD203B41FA5}">
                      <a16:colId xmlns:a16="http://schemas.microsoft.com/office/drawing/2014/main" val="2822646746"/>
                    </a:ext>
                  </a:extLst>
                </a:gridCol>
                <a:gridCol w="2884193">
                  <a:extLst>
                    <a:ext uri="{9D8B030D-6E8A-4147-A177-3AD203B41FA5}">
                      <a16:colId xmlns:a16="http://schemas.microsoft.com/office/drawing/2014/main" val="2065921853"/>
                    </a:ext>
                  </a:extLst>
                </a:gridCol>
                <a:gridCol w="2777370">
                  <a:extLst>
                    <a:ext uri="{9D8B030D-6E8A-4147-A177-3AD203B41FA5}">
                      <a16:colId xmlns:a16="http://schemas.microsoft.com/office/drawing/2014/main" val="156893117"/>
                    </a:ext>
                  </a:extLst>
                </a:gridCol>
              </a:tblGrid>
              <a:tr h="285528"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  <a:p>
                      <a:pPr algn="ctr"/>
                      <a:r>
                        <a:rPr lang="en-US" sz="1800" dirty="0"/>
                        <a:t>Variable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distance from </a:t>
                      </a:r>
                      <a:r>
                        <a:rPr lang="en-US" sz="1800" dirty="0" err="1"/>
                        <a:t>fp</a:t>
                      </a:r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Address on Stack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Read variable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Write Variable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987993257"/>
                  </a:ext>
                </a:extLst>
              </a:tr>
              <a:tr h="165703">
                <a:tc>
                  <a:txBody>
                    <a:bodyPr/>
                    <a:lstStyle/>
                    <a:p>
                      <a:pPr algn="l"/>
                      <a:r>
                        <a:rPr lang="en-US" sz="18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 </a:t>
                      </a:r>
                      <a:r>
                        <a:rPr lang="en-US" sz="1800" b="0" i="0" dirty="0" err="1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cnt</a:t>
                      </a:r>
                      <a:endParaRPr lang="en-US" sz="1800" b="0" i="0" dirty="0">
                        <a:solidFill>
                          <a:srgbClr val="0070C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add r0, </a:t>
                      </a:r>
                      <a:r>
                        <a:rPr lang="en-US" sz="18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-CNT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ldr</a:t>
                      </a: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r0, [</a:t>
                      </a:r>
                      <a:r>
                        <a:rPr lang="en-US" sz="18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-CNT]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 r0, [</a:t>
                      </a:r>
                      <a:r>
                        <a:rPr lang="en-US" sz="18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-CNT]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06785819"/>
                  </a:ext>
                </a:extLst>
              </a:tr>
              <a:tr h="16315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accent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 oarg6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OARG6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add r0, </a:t>
                      </a:r>
                      <a:r>
                        <a:rPr lang="en-US" sz="18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-OARG6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ldr</a:t>
                      </a: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r0, [</a:t>
                      </a:r>
                      <a:r>
                        <a:rPr lang="en-US" sz="18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-OARG6]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 r0, [</a:t>
                      </a:r>
                      <a:r>
                        <a:rPr lang="en-US" sz="18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-OARG6]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700906380"/>
                  </a:ext>
                </a:extLst>
              </a:tr>
              <a:tr h="16315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accent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 oarg5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OARG5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add r0, </a:t>
                      </a:r>
                      <a:r>
                        <a:rPr lang="en-US" sz="18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-OARG5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ldr</a:t>
                      </a: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r0, [</a:t>
                      </a:r>
                      <a:r>
                        <a:rPr lang="en-US" sz="18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-OARG5]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 r0, [</a:t>
                      </a:r>
                      <a:r>
                        <a:rPr lang="en-US" sz="18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-OARG5]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969026146"/>
                  </a:ext>
                </a:extLst>
              </a:tr>
            </a:tbl>
          </a:graphicData>
        </a:graphic>
      </p:graphicFrame>
      <p:sp>
        <p:nvSpPr>
          <p:cNvPr id="55" name="TextBox 54">
            <a:extLst>
              <a:ext uri="{FF2B5EF4-FFF2-40B4-BE49-F238E27FC236}">
                <a16:creationId xmlns:a16="http://schemas.microsoft.com/office/drawing/2014/main" id="{327B5735-8F0D-CEB1-2828-6BB00B5D4B9F}"/>
              </a:ext>
            </a:extLst>
          </p:cNvPr>
          <p:cNvSpPr txBox="1"/>
          <p:nvPr/>
        </p:nvSpPr>
        <p:spPr>
          <a:xfrm>
            <a:off x="8463583" y="3444823"/>
            <a:ext cx="478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9F0DD5E-4D2D-D8E5-8F6F-80323DB278E3}"/>
              </a:ext>
            </a:extLst>
          </p:cNvPr>
          <p:cNvSpPr txBox="1"/>
          <p:nvPr/>
        </p:nvSpPr>
        <p:spPr>
          <a:xfrm>
            <a:off x="8416750" y="3119252"/>
            <a:ext cx="478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CD25C3A4-61BE-ADD0-383F-9729A2EC00FA}"/>
              </a:ext>
            </a:extLst>
          </p:cNvPr>
          <p:cNvSpPr txBox="1"/>
          <p:nvPr/>
        </p:nvSpPr>
        <p:spPr>
          <a:xfrm>
            <a:off x="8395578" y="3773096"/>
            <a:ext cx="478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57AAC1-C34E-7F4B-5CF3-645C51EEE0A8}"/>
              </a:ext>
            </a:extLst>
          </p:cNvPr>
          <p:cNvSpPr txBox="1"/>
          <p:nvPr/>
        </p:nvSpPr>
        <p:spPr>
          <a:xfrm>
            <a:off x="8390555" y="4071896"/>
            <a:ext cx="478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A2120CC-A543-EA2D-771B-B1E9A17961C4}"/>
              </a:ext>
            </a:extLst>
          </p:cNvPr>
          <p:cNvSpPr txBox="1"/>
          <p:nvPr/>
        </p:nvSpPr>
        <p:spPr>
          <a:xfrm>
            <a:off x="8376717" y="2479378"/>
            <a:ext cx="478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EF6CF88A-6A84-20A8-D02A-5AAD438D393C}"/>
              </a:ext>
            </a:extLst>
          </p:cNvPr>
          <p:cNvCxnSpPr>
            <a:cxnSpLocks/>
          </p:cNvCxnSpPr>
          <p:nvPr/>
        </p:nvCxnSpPr>
        <p:spPr>
          <a:xfrm>
            <a:off x="7691582" y="2527209"/>
            <a:ext cx="1123634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Up-Down Arrow 2">
            <a:extLst>
              <a:ext uri="{FF2B5EF4-FFF2-40B4-BE49-F238E27FC236}">
                <a16:creationId xmlns:a16="http://schemas.microsoft.com/office/drawing/2014/main" id="{4EE0CC98-D252-FB1C-C5CC-D16CA55E3784}"/>
              </a:ext>
            </a:extLst>
          </p:cNvPr>
          <p:cNvSpPr/>
          <p:nvPr/>
        </p:nvSpPr>
        <p:spPr>
          <a:xfrm>
            <a:off x="11451211" y="2836250"/>
            <a:ext cx="113567" cy="1511124"/>
          </a:xfrm>
          <a:prstGeom prst="upDownArrow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D89A94-ADFB-D665-6A80-F3E349BEB53E}"/>
              </a:ext>
            </a:extLst>
          </p:cNvPr>
          <p:cNvSpPr txBox="1"/>
          <p:nvPr/>
        </p:nvSpPr>
        <p:spPr>
          <a:xfrm rot="16200000">
            <a:off x="11351159" y="3346969"/>
            <a:ext cx="7163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OARG5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053CE48-25E9-D765-E119-87DA6F6CECE7}"/>
              </a:ext>
            </a:extLst>
          </p:cNvPr>
          <p:cNvCxnSpPr>
            <a:cxnSpLocks/>
          </p:cNvCxnSpPr>
          <p:nvPr/>
        </p:nvCxnSpPr>
        <p:spPr>
          <a:xfrm>
            <a:off x="10220531" y="4107054"/>
            <a:ext cx="716753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Up-Down Arrow 12">
            <a:extLst>
              <a:ext uri="{FF2B5EF4-FFF2-40B4-BE49-F238E27FC236}">
                <a16:creationId xmlns:a16="http://schemas.microsoft.com/office/drawing/2014/main" id="{563ED2E7-04F0-7BBC-EADC-464B13AD7974}"/>
              </a:ext>
            </a:extLst>
          </p:cNvPr>
          <p:cNvSpPr/>
          <p:nvPr/>
        </p:nvSpPr>
        <p:spPr>
          <a:xfrm>
            <a:off x="10822492" y="2808383"/>
            <a:ext cx="99878" cy="1291719"/>
          </a:xfrm>
          <a:prstGeom prst="upDownArrow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AA59ABE-12D1-F2CB-11AE-7AE0D2E1C912}"/>
              </a:ext>
            </a:extLst>
          </p:cNvPr>
          <p:cNvSpPr txBox="1"/>
          <p:nvPr/>
        </p:nvSpPr>
        <p:spPr>
          <a:xfrm rot="16200000">
            <a:off x="10662833" y="3282639"/>
            <a:ext cx="7163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OARG6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14FE375-E1F5-337D-2E32-B73E46F05404}"/>
              </a:ext>
            </a:extLst>
          </p:cNvPr>
          <p:cNvCxnSpPr>
            <a:cxnSpLocks/>
          </p:cNvCxnSpPr>
          <p:nvPr/>
        </p:nvCxnSpPr>
        <p:spPr>
          <a:xfrm>
            <a:off x="10205617" y="3460783"/>
            <a:ext cx="23091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Up-Down Arrow 19">
            <a:extLst>
              <a:ext uri="{FF2B5EF4-FFF2-40B4-BE49-F238E27FC236}">
                <a16:creationId xmlns:a16="http://schemas.microsoft.com/office/drawing/2014/main" id="{AE6BDE37-8D03-5A9B-78E4-B833233C5702}"/>
              </a:ext>
            </a:extLst>
          </p:cNvPr>
          <p:cNvSpPr/>
          <p:nvPr/>
        </p:nvSpPr>
        <p:spPr>
          <a:xfrm>
            <a:off x="10278076" y="2844674"/>
            <a:ext cx="108063" cy="596067"/>
          </a:xfrm>
          <a:prstGeom prst="upDownArrow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2E24C83-D7C0-8EE6-A8B6-D3DAC00B7184}"/>
              </a:ext>
            </a:extLst>
          </p:cNvPr>
          <p:cNvSpPr txBox="1"/>
          <p:nvPr/>
        </p:nvSpPr>
        <p:spPr>
          <a:xfrm rot="16200000">
            <a:off x="10096304" y="2871752"/>
            <a:ext cx="7163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CNT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2A30F0E-552D-4F29-0B73-CDE94C2F1262}"/>
              </a:ext>
            </a:extLst>
          </p:cNvPr>
          <p:cNvGrpSpPr/>
          <p:nvPr/>
        </p:nvGrpSpPr>
        <p:grpSpPr>
          <a:xfrm>
            <a:off x="7460749" y="2546115"/>
            <a:ext cx="472076" cy="1980468"/>
            <a:chOff x="3144276" y="3278986"/>
            <a:chExt cx="472076" cy="1980468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3F72A49A-B3B0-DCEC-BE9C-AE29A4FAB55E}"/>
                </a:ext>
              </a:extLst>
            </p:cNvPr>
            <p:cNvSpPr/>
            <p:nvPr/>
          </p:nvSpPr>
          <p:spPr>
            <a:xfrm rot="16200000">
              <a:off x="2426672" y="4080184"/>
              <a:ext cx="1896874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Total frame size</a:t>
              </a:r>
            </a:p>
            <a:p>
              <a:pPr algn="ctr"/>
              <a:r>
                <a:rPr lang="en-US" sz="1200" b="1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8-byte aligned</a:t>
              </a:r>
            </a:p>
          </p:txBody>
        </p:sp>
        <p:sp>
          <p:nvSpPr>
            <p:cNvPr id="32" name="Up-Down Arrow 31">
              <a:extLst>
                <a:ext uri="{FF2B5EF4-FFF2-40B4-BE49-F238E27FC236}">
                  <a16:creationId xmlns:a16="http://schemas.microsoft.com/office/drawing/2014/main" id="{A4E21066-291E-F6C5-5292-DCB096CB92B6}"/>
                </a:ext>
              </a:extLst>
            </p:cNvPr>
            <p:cNvSpPr/>
            <p:nvPr/>
          </p:nvSpPr>
          <p:spPr>
            <a:xfrm flipH="1">
              <a:off x="3570633" y="3278986"/>
              <a:ext cx="45719" cy="1876022"/>
            </a:xfrm>
            <a:prstGeom prst="upDownArrow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29450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EEF804-41B3-8141-986B-E10433AA38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638" y="87364"/>
            <a:ext cx="7393950" cy="421134"/>
          </a:xfrm>
        </p:spPr>
        <p:txBody>
          <a:bodyPr/>
          <a:lstStyle/>
          <a:p>
            <a:r>
              <a:rPr lang="en-US" dirty="0"/>
              <a:t>C Strings - 1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0AC76A-3218-2748-883D-D5CA0E6C035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27292" y="573736"/>
            <a:ext cx="11400486" cy="4058054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altLang="x-none" sz="2000" b="1" dirty="0">
                <a:solidFill>
                  <a:schemeClr val="accent1"/>
                </a:solidFill>
              </a:rPr>
              <a:t>C </a:t>
            </a:r>
            <a:r>
              <a:rPr lang="en-US" altLang="x-none" sz="2000" b="1" u="sng" dirty="0">
                <a:solidFill>
                  <a:schemeClr val="accent1"/>
                </a:solidFill>
              </a:rPr>
              <a:t>does not</a:t>
            </a:r>
            <a:r>
              <a:rPr lang="en-US" altLang="x-none" sz="2000" b="1" dirty="0">
                <a:solidFill>
                  <a:schemeClr val="accent1"/>
                </a:solidFill>
              </a:rPr>
              <a:t> </a:t>
            </a:r>
            <a:r>
              <a:rPr lang="en-US" altLang="x-none" sz="2000" dirty="0">
                <a:solidFill>
                  <a:schemeClr val="accent1"/>
                </a:solidFill>
              </a:rPr>
              <a:t>have a </a:t>
            </a:r>
            <a:r>
              <a:rPr lang="en-US" altLang="x-none" sz="2000" b="1" dirty="0">
                <a:solidFill>
                  <a:schemeClr val="accent1"/>
                </a:solidFill>
              </a:rPr>
              <a:t>dedicated type </a:t>
            </a:r>
            <a:r>
              <a:rPr lang="en-US" altLang="x-none" sz="2000" dirty="0">
                <a:solidFill>
                  <a:schemeClr val="accent1"/>
                </a:solidFill>
              </a:rPr>
              <a:t>for strings</a:t>
            </a:r>
          </a:p>
          <a:p>
            <a:r>
              <a:rPr lang="en-US" altLang="x-none" sz="2000" b="1" dirty="0">
                <a:solidFill>
                  <a:schemeClr val="accent1"/>
                </a:solidFill>
              </a:rPr>
              <a:t>Strings are </a:t>
            </a:r>
            <a:r>
              <a:rPr lang="en-US" altLang="x-none" sz="2000" dirty="0">
                <a:solidFill>
                  <a:schemeClr val="tx2"/>
                </a:solidFill>
              </a:rPr>
              <a:t>an </a:t>
            </a:r>
            <a:r>
              <a:rPr lang="en-US" altLang="x-none" sz="2000" b="1" dirty="0">
                <a:solidFill>
                  <a:srgbClr val="00B050"/>
                </a:solidFill>
              </a:rPr>
              <a:t>array of characters</a:t>
            </a:r>
            <a:r>
              <a:rPr lang="en-US" altLang="x-none" sz="2000" dirty="0">
                <a:solidFill>
                  <a:srgbClr val="00B050"/>
                </a:solidFill>
              </a:rPr>
              <a:t> </a:t>
            </a:r>
            <a:r>
              <a:rPr lang="en-US" altLang="x-none" sz="2000" b="1" dirty="0">
                <a:solidFill>
                  <a:schemeClr val="accent1"/>
                </a:solidFill>
              </a:rPr>
              <a:t>terminated by </a:t>
            </a:r>
            <a:r>
              <a:rPr lang="en-US" altLang="x-none" sz="2000" dirty="0">
                <a:solidFill>
                  <a:srgbClr val="FF0000"/>
                </a:solidFill>
              </a:rPr>
              <a:t>a sentinel termination </a:t>
            </a:r>
            <a:r>
              <a:rPr lang="en-US" altLang="x-none" sz="2000" b="1" dirty="0">
                <a:solidFill>
                  <a:srgbClr val="FF0000"/>
                </a:solidFill>
              </a:rPr>
              <a:t>character</a:t>
            </a:r>
          </a:p>
          <a:p>
            <a:r>
              <a:rPr lang="en-US" sz="2000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'\0'</a:t>
            </a:r>
            <a:r>
              <a:rPr lang="en-US" sz="2000" b="1" dirty="0">
                <a:solidFill>
                  <a:schemeClr val="accent1"/>
                </a:solidFill>
              </a:rPr>
              <a:t> </a:t>
            </a:r>
            <a:r>
              <a:rPr lang="en-US" sz="2000" dirty="0">
                <a:solidFill>
                  <a:schemeClr val="tx2"/>
                </a:solidFill>
              </a:rPr>
              <a:t>is the </a:t>
            </a:r>
            <a:r>
              <a:rPr lang="en-US" sz="2000" b="1" dirty="0">
                <a:solidFill>
                  <a:schemeClr val="accent1"/>
                </a:solidFill>
              </a:rPr>
              <a:t>Null termination character; </a:t>
            </a:r>
            <a:r>
              <a:rPr lang="en-US" sz="2000" dirty="0"/>
              <a:t>has the</a:t>
            </a:r>
            <a:r>
              <a:rPr lang="en-US" sz="2000" b="1" dirty="0"/>
              <a:t> value of zero (do not confuse with '0')</a:t>
            </a:r>
          </a:p>
          <a:p>
            <a:r>
              <a:rPr lang="en-US" sz="2000" dirty="0">
                <a:solidFill>
                  <a:schemeClr val="tx2"/>
                </a:solidFill>
              </a:rPr>
              <a:t>An</a:t>
            </a:r>
            <a:r>
              <a:rPr lang="en-US" sz="2000" b="1" dirty="0">
                <a:solidFill>
                  <a:schemeClr val="accent1"/>
                </a:solidFill>
              </a:rPr>
              <a:t> array of chars </a:t>
            </a:r>
            <a:r>
              <a:rPr lang="en-US" sz="2000" dirty="0">
                <a:solidFill>
                  <a:schemeClr val="tx2"/>
                </a:solidFill>
              </a:rPr>
              <a:t>contains</a:t>
            </a:r>
            <a:r>
              <a:rPr lang="en-US" sz="2000" b="1" dirty="0">
                <a:solidFill>
                  <a:schemeClr val="accent1"/>
                </a:solidFill>
              </a:rPr>
              <a:t> a string only </a:t>
            </a:r>
            <a:r>
              <a:rPr lang="en-US" sz="2000" b="1" u="sng" dirty="0">
                <a:solidFill>
                  <a:schemeClr val="accent1"/>
                </a:solidFill>
              </a:rPr>
              <a:t>when</a:t>
            </a:r>
            <a:r>
              <a:rPr lang="en-US" sz="2000" dirty="0"/>
              <a:t> it is terminated by a </a:t>
            </a:r>
            <a:r>
              <a:rPr lang="en-US" sz="2000" dirty="0">
                <a:solidFill>
                  <a:srgbClr val="C00000"/>
                </a:solidFill>
              </a:rPr>
              <a:t>'\0'</a:t>
            </a:r>
            <a:r>
              <a:rPr lang="en-US" sz="2000" dirty="0">
                <a:solidFill>
                  <a:schemeClr val="accent1"/>
                </a:solidFill>
              </a:rPr>
              <a:t> </a:t>
            </a:r>
          </a:p>
          <a:p>
            <a:r>
              <a:rPr lang="en-US" sz="2000" b="1" dirty="0">
                <a:solidFill>
                  <a:schemeClr val="accent1"/>
                </a:solidFill>
              </a:rPr>
              <a:t>Length of a string </a:t>
            </a:r>
            <a:r>
              <a:rPr lang="en-US" sz="2000" dirty="0">
                <a:solidFill>
                  <a:schemeClr val="tx2"/>
                </a:solidFill>
              </a:rPr>
              <a:t>is the </a:t>
            </a:r>
            <a:r>
              <a:rPr lang="en-US" sz="2000" dirty="0">
                <a:solidFill>
                  <a:schemeClr val="accent1"/>
                </a:solidFill>
              </a:rPr>
              <a:t>number of characters </a:t>
            </a:r>
            <a:r>
              <a:rPr lang="en-US" sz="2000" dirty="0">
                <a:solidFill>
                  <a:schemeClr val="tx2"/>
                </a:solidFill>
              </a:rPr>
              <a:t>in it</a:t>
            </a:r>
            <a:r>
              <a:rPr lang="en-US" sz="2000" dirty="0">
                <a:solidFill>
                  <a:schemeClr val="accent1"/>
                </a:solidFill>
              </a:rPr>
              <a:t>, </a:t>
            </a:r>
            <a:r>
              <a:rPr lang="en-US" sz="2000" u="sng" dirty="0">
                <a:solidFill>
                  <a:srgbClr val="0070C0"/>
                </a:solidFill>
              </a:rPr>
              <a:t>not including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  <a:r>
              <a:rPr lang="en-US" sz="2000" dirty="0">
                <a:solidFill>
                  <a:schemeClr val="tx2"/>
                </a:solidFill>
              </a:rPr>
              <a:t>the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  <a:r>
              <a:rPr lang="en-US" sz="2000" dirty="0">
                <a:solidFill>
                  <a:srgbClr val="C00000"/>
                </a:solidFill>
              </a:rPr>
              <a:t>'\0'</a:t>
            </a:r>
          </a:p>
          <a:p>
            <a:r>
              <a:rPr lang="en-US" sz="2000" dirty="0">
                <a:solidFill>
                  <a:schemeClr val="accent1"/>
                </a:solidFill>
              </a:rPr>
              <a:t>Strings in C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are </a:t>
            </a:r>
            <a:r>
              <a:rPr lang="en-US" sz="2000" b="1" u="sng" dirty="0">
                <a:solidFill>
                  <a:schemeClr val="tx1">
                    <a:lumMod val="50000"/>
                  </a:schemeClr>
                </a:solidFill>
              </a:rPr>
              <a:t>not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 objects</a:t>
            </a:r>
          </a:p>
          <a:p>
            <a:pPr lvl="1"/>
            <a:r>
              <a:rPr lang="en-US" sz="2000" dirty="0">
                <a:solidFill>
                  <a:srgbClr val="FF0000"/>
                </a:solidFill>
              </a:rPr>
              <a:t>No embedded information about them,</a:t>
            </a:r>
            <a:r>
              <a:rPr lang="en-US" sz="2000" dirty="0">
                <a:solidFill>
                  <a:schemeClr val="tx2"/>
                </a:solidFill>
              </a:rPr>
              <a:t> you </a:t>
            </a:r>
            <a:r>
              <a:rPr lang="en-US" sz="2000" dirty="0">
                <a:solidFill>
                  <a:srgbClr val="2C895B"/>
                </a:solidFill>
              </a:rPr>
              <a:t>just have a name </a:t>
            </a:r>
            <a:r>
              <a:rPr lang="en-US" sz="2000" dirty="0">
                <a:solidFill>
                  <a:schemeClr val="tx2"/>
                </a:solidFill>
              </a:rPr>
              <a:t>and a memory</a:t>
            </a:r>
            <a:r>
              <a:rPr lang="en-US" sz="2000" dirty="0">
                <a:solidFill>
                  <a:srgbClr val="FF0000"/>
                </a:solidFill>
              </a:rPr>
              <a:t> location</a:t>
            </a:r>
          </a:p>
          <a:p>
            <a:pPr lvl="1"/>
            <a:r>
              <a:rPr lang="en-US" sz="2000" dirty="0"/>
              <a:t>You </a:t>
            </a:r>
            <a:r>
              <a:rPr lang="en-US" sz="2000" dirty="0">
                <a:solidFill>
                  <a:srgbClr val="0070C0"/>
                </a:solidFill>
              </a:rPr>
              <a:t>cannot use </a:t>
            </a:r>
            <a:r>
              <a:rPr lang="en-US" sz="2000" dirty="0">
                <a:solidFill>
                  <a:srgbClr val="FF0000"/>
                </a:solidFill>
              </a:rPr>
              <a:t>+</a:t>
            </a:r>
            <a:r>
              <a:rPr lang="en-US" sz="2000" dirty="0"/>
              <a:t> or </a:t>
            </a:r>
            <a:r>
              <a:rPr lang="en-US" sz="2000" dirty="0">
                <a:solidFill>
                  <a:srgbClr val="FF0000"/>
                </a:solidFill>
              </a:rPr>
              <a:t>+=</a:t>
            </a:r>
            <a:r>
              <a:rPr lang="en-US" sz="2000" dirty="0"/>
              <a:t> to concatenate strings in C</a:t>
            </a:r>
          </a:p>
          <a:p>
            <a:pPr lvl="1"/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For example, </a:t>
            </a:r>
            <a:r>
              <a:rPr lang="en-US" sz="2000" dirty="0">
                <a:solidFill>
                  <a:srgbClr val="0070C0"/>
                </a:solidFill>
              </a:rPr>
              <a:t>you must </a:t>
            </a:r>
            <a:r>
              <a:rPr lang="en-US" sz="2000" b="1" dirty="0">
                <a:solidFill>
                  <a:srgbClr val="2C895B"/>
                </a:solidFill>
              </a:rPr>
              <a:t>calculate string length </a:t>
            </a:r>
            <a:r>
              <a:rPr lang="en-US" sz="2000" dirty="0">
                <a:solidFill>
                  <a:srgbClr val="0070C0"/>
                </a:solidFill>
              </a:rPr>
              <a:t>using code at runtime looking for the sentinel</a:t>
            </a:r>
          </a:p>
          <a:p>
            <a:pPr marL="0" indent="0">
              <a:spcBef>
                <a:spcPts val="0"/>
              </a:spcBef>
              <a:buNone/>
            </a:pPr>
            <a:endParaRPr lang="en-US" sz="18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aphicFrame>
        <p:nvGraphicFramePr>
          <p:cNvPr id="5" name="Group 63">
            <a:extLst>
              <a:ext uri="{FF2B5EF4-FFF2-40B4-BE49-F238E27FC236}">
                <a16:creationId xmlns:a16="http://schemas.microsoft.com/office/drawing/2014/main" id="{6606A6C2-535D-6F42-B6D9-24B2803C829B}"/>
              </a:ext>
            </a:extLst>
          </p:cNvPr>
          <p:cNvGraphicFramePr>
            <a:graphicFrameLocks noGrp="1"/>
          </p:cNvGraphicFramePr>
          <p:nvPr/>
        </p:nvGraphicFramePr>
        <p:xfrm>
          <a:off x="2102962" y="5261638"/>
          <a:ext cx="5354219" cy="830263"/>
        </p:xfrm>
        <a:graphic>
          <a:graphicData uri="http://schemas.openxmlformats.org/drawingml/2006/table">
            <a:tbl>
              <a:tblPr/>
              <a:tblGrid>
                <a:gridCol w="9667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12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12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12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3124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6937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9311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111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index</a:t>
                      </a: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2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3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4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5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91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char</a:t>
                      </a:r>
                    </a:p>
                  </a:txBody>
                  <a:tcPr horzOverflow="overflow">
                    <a:lnL cap="flat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onsolas" charset="0"/>
                        </a:rPr>
                        <a:t>'H'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onsolas" charset="0"/>
                        </a:rPr>
                        <a:t>'e'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onsolas" charset="0"/>
                        </a:rPr>
                        <a:t>'l'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onsolas" charset="0"/>
                        </a:rPr>
                        <a:t>'l'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onsolas" charset="0"/>
                        </a:rPr>
                        <a:t>'o'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onsolas" charset="0"/>
                        </a:rPr>
                        <a:t>'\0'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3" name="Group 12">
            <a:extLst>
              <a:ext uri="{FF2B5EF4-FFF2-40B4-BE49-F238E27FC236}">
                <a16:creationId xmlns:a16="http://schemas.microsoft.com/office/drawing/2014/main" id="{749F9641-58BB-7349-83C8-720B7A948C34}"/>
              </a:ext>
            </a:extLst>
          </p:cNvPr>
          <p:cNvGrpSpPr/>
          <p:nvPr/>
        </p:nvGrpSpPr>
        <p:grpSpPr>
          <a:xfrm>
            <a:off x="2638520" y="4775054"/>
            <a:ext cx="4756430" cy="729083"/>
            <a:chOff x="6807902" y="93218"/>
            <a:chExt cx="4756430" cy="729083"/>
          </a:xfrm>
        </p:grpSpPr>
        <p:sp>
          <p:nvSpPr>
            <p:cNvPr id="8" name="Left Brace 7">
              <a:extLst>
                <a:ext uri="{FF2B5EF4-FFF2-40B4-BE49-F238E27FC236}">
                  <a16:creationId xmlns:a16="http://schemas.microsoft.com/office/drawing/2014/main" id="{B477FC85-0C75-0441-AAA5-3051A461857C}"/>
                </a:ext>
              </a:extLst>
            </p:cNvPr>
            <p:cNvSpPr/>
            <p:nvPr/>
          </p:nvSpPr>
          <p:spPr>
            <a:xfrm rot="5400000">
              <a:off x="8871931" y="-1120685"/>
              <a:ext cx="337981" cy="3547992"/>
            </a:xfrm>
            <a:prstGeom prst="leftBrace">
              <a:avLst/>
            </a:prstGeom>
            <a:ln w="222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06F9CB9-02C7-4D49-A9E7-287AFC80637F}"/>
                </a:ext>
              </a:extLst>
            </p:cNvPr>
            <p:cNvSpPr txBox="1"/>
            <p:nvPr/>
          </p:nvSpPr>
          <p:spPr>
            <a:xfrm>
              <a:off x="6807902" y="93218"/>
              <a:ext cx="47564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length of the string: number of char (= 5)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A5D2D5E-858B-AD4B-9AB6-B3B83D628E07}"/>
              </a:ext>
            </a:extLst>
          </p:cNvPr>
          <p:cNvGrpSpPr/>
          <p:nvPr/>
        </p:nvGrpSpPr>
        <p:grpSpPr>
          <a:xfrm>
            <a:off x="2638520" y="6128705"/>
            <a:ext cx="5610831" cy="649835"/>
            <a:chOff x="6757978" y="521835"/>
            <a:chExt cx="5610831" cy="649835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0248325-F478-2A47-A267-F74C938A7C20}"/>
                </a:ext>
              </a:extLst>
            </p:cNvPr>
            <p:cNvSpPr txBox="1"/>
            <p:nvPr/>
          </p:nvSpPr>
          <p:spPr>
            <a:xfrm>
              <a:off x="6757978" y="771560"/>
              <a:ext cx="561083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length (size) of the array </a:t>
              </a:r>
              <a:r>
                <a:rPr lang="en-US" sz="2000" dirty="0">
                  <a:solidFill>
                    <a:schemeClr val="accent3"/>
                  </a:solidFill>
                </a:rPr>
                <a:t>in number of char (= 6)</a:t>
              </a:r>
            </a:p>
          </p:txBody>
        </p:sp>
        <p:sp>
          <p:nvSpPr>
            <p:cNvPr id="11" name="Left Brace 10">
              <a:extLst>
                <a:ext uri="{FF2B5EF4-FFF2-40B4-BE49-F238E27FC236}">
                  <a16:creationId xmlns:a16="http://schemas.microsoft.com/office/drawing/2014/main" id="{476F4228-C3CD-C740-BD70-4FBB8045D320}"/>
                </a:ext>
              </a:extLst>
            </p:cNvPr>
            <p:cNvSpPr/>
            <p:nvPr/>
          </p:nvSpPr>
          <p:spPr>
            <a:xfrm rot="16200000">
              <a:off x="9232454" y="-1552376"/>
              <a:ext cx="338554" cy="4486976"/>
            </a:xfrm>
            <a:prstGeom prst="leftBrace">
              <a:avLst/>
            </a:prstGeom>
            <a:ln w="22225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5"/>
                </a:solidFill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AEED76ED-1FC8-9342-85DD-6E5C660999C9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013437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21" grpId="0"/>
    </p:bld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5C7876-04B1-4F40-BA26-EFDF47BD8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156" y="85418"/>
            <a:ext cx="11114375" cy="545371"/>
          </a:xfrm>
        </p:spPr>
        <p:txBody>
          <a:bodyPr/>
          <a:lstStyle/>
          <a:p>
            <a:r>
              <a:rPr lang="en-US" u="sng" dirty="0"/>
              <a:t>Called Function</a:t>
            </a:r>
            <a:r>
              <a:rPr lang="en-US" dirty="0"/>
              <a:t>: Retrieving </a:t>
            </a:r>
            <a:r>
              <a:rPr lang="en-US" dirty="0" err="1"/>
              <a:t>Args</a:t>
            </a:r>
            <a:r>
              <a:rPr lang="en-US" dirty="0"/>
              <a:t> From the Stack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9D195E1-970D-3F48-8DAA-EB0F9BDA6570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220154" y="1475122"/>
            <a:ext cx="7215867" cy="3365786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1800" dirty="0"/>
              <a:t>At function start and before the push{} the </a:t>
            </a:r>
            <a:r>
              <a:rPr lang="en-US" sz="1800" dirty="0" err="1">
                <a:solidFill>
                  <a:schemeClr val="accent5"/>
                </a:solidFill>
              </a:rPr>
              <a:t>sp</a:t>
            </a:r>
            <a:r>
              <a:rPr lang="en-US" sz="1800" dirty="0">
                <a:solidFill>
                  <a:schemeClr val="accent5"/>
                </a:solidFill>
              </a:rPr>
              <a:t> is at an 8-byte boundary</a:t>
            </a:r>
          </a:p>
          <a:p>
            <a:pPr>
              <a:lnSpc>
                <a:spcPct val="100000"/>
              </a:lnSpc>
            </a:pPr>
            <a:r>
              <a:rPr lang="en-US" sz="1800" b="1" dirty="0" err="1">
                <a:solidFill>
                  <a:schemeClr val="accent5"/>
                </a:solidFill>
              </a:rPr>
              <a:t>Args</a:t>
            </a:r>
            <a:r>
              <a:rPr lang="en-US" sz="1800" b="1" dirty="0">
                <a:solidFill>
                  <a:schemeClr val="accent5"/>
                </a:solidFill>
              </a:rPr>
              <a:t> &gt; 4 in </a:t>
            </a:r>
            <a:r>
              <a:rPr lang="en-US" sz="1800" b="1" u="sng" dirty="0">
                <a:solidFill>
                  <a:schemeClr val="accent5"/>
                </a:solidFill>
              </a:rPr>
              <a:t>caller's stack frame </a:t>
            </a:r>
            <a:r>
              <a:rPr lang="en-US" sz="1800" b="1" dirty="0">
                <a:solidFill>
                  <a:schemeClr val="accent5"/>
                </a:solidFill>
              </a:rPr>
              <a:t>and </a:t>
            </a:r>
            <a:r>
              <a:rPr lang="en-US" sz="1800" b="1" dirty="0" err="1">
                <a:solidFill>
                  <a:schemeClr val="accent5"/>
                </a:solidFill>
              </a:rPr>
              <a:t>arg</a:t>
            </a:r>
            <a:r>
              <a:rPr lang="en-US" sz="1800" b="1" dirty="0">
                <a:solidFill>
                  <a:schemeClr val="accent5"/>
                </a:solidFill>
              </a:rPr>
              <a:t> 5 always starts at fp+4</a:t>
            </a:r>
          </a:p>
          <a:p>
            <a:pPr lvl="1"/>
            <a:r>
              <a:rPr lang="en-US" sz="1800" dirty="0"/>
              <a:t>Additional </a:t>
            </a:r>
            <a:r>
              <a:rPr lang="en-US" sz="1800" dirty="0" err="1"/>
              <a:t>args</a:t>
            </a:r>
            <a:r>
              <a:rPr lang="en-US" sz="1800" dirty="0"/>
              <a:t> are higher up the stack, with one “slot” every 4-bytes</a:t>
            </a:r>
          </a:p>
          <a:p>
            <a:endParaRPr lang="en-US" sz="2000" dirty="0"/>
          </a:p>
          <a:p>
            <a:pPr>
              <a:lnSpc>
                <a:spcPct val="100000"/>
              </a:lnSpc>
            </a:pPr>
            <a:r>
              <a:rPr lang="en-US" sz="1800" dirty="0"/>
              <a:t>This "algorithm" for finding </a:t>
            </a:r>
            <a:r>
              <a:rPr lang="en-US" sz="1800" dirty="0" err="1"/>
              <a:t>args</a:t>
            </a:r>
            <a:r>
              <a:rPr lang="en-US" sz="1800" dirty="0"/>
              <a:t> was designed to enable </a:t>
            </a:r>
            <a:r>
              <a:rPr lang="en-US" sz="1800" dirty="0">
                <a:solidFill>
                  <a:srgbClr val="7030A0"/>
                </a:solidFill>
              </a:rPr>
              <a:t>variable </a:t>
            </a:r>
            <a:r>
              <a:rPr lang="en-US" sz="1800" dirty="0" err="1">
                <a:solidFill>
                  <a:srgbClr val="7030A0"/>
                </a:solidFill>
              </a:rPr>
              <a:t>arg</a:t>
            </a:r>
            <a:r>
              <a:rPr lang="en-US" sz="1800" dirty="0">
                <a:solidFill>
                  <a:srgbClr val="7030A0"/>
                </a:solidFill>
              </a:rPr>
              <a:t> count functions</a:t>
            </a:r>
            <a:r>
              <a:rPr lang="en-US" sz="1800" dirty="0">
                <a:solidFill>
                  <a:srgbClr val="0070C0"/>
                </a:solidFill>
              </a:rPr>
              <a:t> </a:t>
            </a:r>
            <a:r>
              <a:rPr lang="en-US" sz="1800" dirty="0">
                <a:solidFill>
                  <a:srgbClr val="002060"/>
                </a:solidFill>
              </a:rPr>
              <a:t>like</a:t>
            </a:r>
            <a:r>
              <a:rPr lang="en-US" sz="1800" dirty="0">
                <a:solidFill>
                  <a:srgbClr val="0070C0"/>
                </a:solidFill>
              </a:rPr>
              <a:t> </a:t>
            </a:r>
            <a:r>
              <a:rPr lang="en-US" sz="1800" dirty="0" err="1">
                <a:solidFill>
                  <a:srgbClr val="0070C0"/>
                </a:solidFill>
              </a:rPr>
              <a:t>printf</a:t>
            </a:r>
            <a:r>
              <a:rPr lang="en-US" sz="1800" dirty="0">
                <a:solidFill>
                  <a:srgbClr val="0070C0"/>
                </a:solidFill>
              </a:rPr>
              <a:t>("conversion list", arg0, … </a:t>
            </a:r>
            <a:r>
              <a:rPr lang="en-US" sz="1800" dirty="0" err="1">
                <a:solidFill>
                  <a:srgbClr val="0070C0"/>
                </a:solidFill>
              </a:rPr>
              <a:t>argn</a:t>
            </a:r>
            <a:r>
              <a:rPr lang="en-US" sz="1800" dirty="0">
                <a:solidFill>
                  <a:srgbClr val="0070C0"/>
                </a:solidFill>
              </a:rPr>
              <a:t>);</a:t>
            </a:r>
          </a:p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0070C0"/>
                </a:solidFill>
              </a:rPr>
              <a:t>No limit to the number of </a:t>
            </a:r>
            <a:r>
              <a:rPr lang="en-US" sz="1800" dirty="0" err="1">
                <a:solidFill>
                  <a:srgbClr val="0070C0"/>
                </a:solidFill>
              </a:rPr>
              <a:t>args</a:t>
            </a:r>
            <a:r>
              <a:rPr lang="en-US" sz="1800" dirty="0">
                <a:solidFill>
                  <a:srgbClr val="0070C0"/>
                </a:solidFill>
              </a:rPr>
              <a:t> (except running out of stack space)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9EFBE7B0-CF5C-B948-9DAA-693EFFE3B67B}"/>
              </a:ext>
            </a:extLst>
          </p:cNvPr>
          <p:cNvSpPr/>
          <p:nvPr/>
        </p:nvSpPr>
        <p:spPr bwMode="auto">
          <a:xfrm>
            <a:off x="1320963" y="876136"/>
            <a:ext cx="5681796" cy="380048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 = </a:t>
            </a:r>
            <a:r>
              <a:rPr lang="en-US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(r0, r1, r2, r3, ARG5, ARG6);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2BC394A-6F5A-9B44-9172-C7BA04801F99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06F7338A-878A-1947-B42A-631F31D832B3}"/>
              </a:ext>
            </a:extLst>
          </p:cNvPr>
          <p:cNvSpPr/>
          <p:nvPr/>
        </p:nvSpPr>
        <p:spPr bwMode="auto">
          <a:xfrm>
            <a:off x="899239" y="3151882"/>
            <a:ext cx="5886450" cy="380048"/>
          </a:xfrm>
          <a:prstGeom prst="roundRect">
            <a:avLst>
              <a:gd name="adj" fmla="val 5733"/>
            </a:avLst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equ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ARGN,  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(N-4)*4  // where n must be &gt; 4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D0F6960-26D1-C677-67E1-628CA1B31C4A}"/>
              </a:ext>
            </a:extLst>
          </p:cNvPr>
          <p:cNvSpPr/>
          <p:nvPr/>
        </p:nvSpPr>
        <p:spPr>
          <a:xfrm>
            <a:off x="9143306" y="3702244"/>
            <a:ext cx="1375959" cy="312087"/>
          </a:xfrm>
          <a:prstGeom prst="rect">
            <a:avLst/>
          </a:prstGeom>
          <a:solidFill>
            <a:srgbClr val="F3744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oarg5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F1080E6-7ACD-4D64-A57D-6BE1446BB5FF}"/>
              </a:ext>
            </a:extLst>
          </p:cNvPr>
          <p:cNvSpPr txBox="1"/>
          <p:nvPr/>
        </p:nvSpPr>
        <p:spPr>
          <a:xfrm>
            <a:off x="10872996" y="5058173"/>
            <a:ext cx="42832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/>
              <a:t>sp</a:t>
            </a:r>
            <a:endParaRPr lang="en-US" dirty="0"/>
          </a:p>
        </p:txBody>
      </p:sp>
      <p:sp>
        <p:nvSpPr>
          <p:cNvPr id="12" name="Left Arrow 11">
            <a:extLst>
              <a:ext uri="{FF2B5EF4-FFF2-40B4-BE49-F238E27FC236}">
                <a16:creationId xmlns:a16="http://schemas.microsoft.com/office/drawing/2014/main" id="{8032E41D-6495-FBC4-D556-A893D1FBF05C}"/>
              </a:ext>
            </a:extLst>
          </p:cNvPr>
          <p:cNvSpPr/>
          <p:nvPr/>
        </p:nvSpPr>
        <p:spPr>
          <a:xfrm>
            <a:off x="10559801" y="5149840"/>
            <a:ext cx="313195" cy="12155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0DE9E99-24E5-E348-5FA3-B85FE7A5801F}"/>
              </a:ext>
            </a:extLst>
          </p:cNvPr>
          <p:cNvSpPr/>
          <p:nvPr/>
        </p:nvSpPr>
        <p:spPr>
          <a:xfrm>
            <a:off x="9145412" y="3378110"/>
            <a:ext cx="1375959" cy="312087"/>
          </a:xfrm>
          <a:prstGeom prst="rect">
            <a:avLst/>
          </a:prstGeom>
          <a:solidFill>
            <a:srgbClr val="F3744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oarg6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09DCFCC-A932-57E8-8ADF-B4D10F9EAB20}"/>
              </a:ext>
            </a:extLst>
          </p:cNvPr>
          <p:cNvSpPr/>
          <p:nvPr/>
        </p:nvSpPr>
        <p:spPr>
          <a:xfrm>
            <a:off x="9143369" y="3063300"/>
            <a:ext cx="1375959" cy="31208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Frame PAD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7635914-F59F-4403-C3E1-9AB375630A13}"/>
              </a:ext>
            </a:extLst>
          </p:cNvPr>
          <p:cNvSpPr/>
          <p:nvPr/>
        </p:nvSpPr>
        <p:spPr>
          <a:xfrm>
            <a:off x="9127279" y="2013025"/>
            <a:ext cx="1375959" cy="312087"/>
          </a:xfrm>
          <a:prstGeom prst="rect">
            <a:avLst/>
          </a:prstGeom>
          <a:solidFill>
            <a:schemeClr val="accent3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lr</a:t>
            </a:r>
            <a:r>
              <a:rPr lang="en-US" dirty="0"/>
              <a:t> to callers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68E7783-8B59-0BEC-6669-ABE7966BC0BC}"/>
              </a:ext>
            </a:extLst>
          </p:cNvPr>
          <p:cNvSpPr/>
          <p:nvPr/>
        </p:nvSpPr>
        <p:spPr>
          <a:xfrm>
            <a:off x="9127278" y="2333536"/>
            <a:ext cx="1375959" cy="312087"/>
          </a:xfrm>
          <a:prstGeom prst="rect">
            <a:avLst/>
          </a:prstGeom>
          <a:solidFill>
            <a:schemeClr val="accent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callers </a:t>
            </a:r>
            <a:r>
              <a:rPr lang="en-US" dirty="0" err="1"/>
              <a:t>fp</a:t>
            </a:r>
            <a:endParaRPr lang="en-US" dirty="0"/>
          </a:p>
        </p:txBody>
      </p:sp>
      <p:sp>
        <p:nvSpPr>
          <p:cNvPr id="20" name="Left Arrow 19">
            <a:extLst>
              <a:ext uri="{FF2B5EF4-FFF2-40B4-BE49-F238E27FC236}">
                <a16:creationId xmlns:a16="http://schemas.microsoft.com/office/drawing/2014/main" id="{FF6885C2-98C8-E75C-E7EA-FF708402D62C}"/>
              </a:ext>
            </a:extLst>
          </p:cNvPr>
          <p:cNvSpPr/>
          <p:nvPr/>
        </p:nvSpPr>
        <p:spPr>
          <a:xfrm>
            <a:off x="10563087" y="4222508"/>
            <a:ext cx="290709" cy="105413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6A1A750-339C-5A20-1D75-11B6964F085D}"/>
              </a:ext>
            </a:extLst>
          </p:cNvPr>
          <p:cNvSpPr/>
          <p:nvPr/>
        </p:nvSpPr>
        <p:spPr>
          <a:xfrm>
            <a:off x="9143307" y="2663774"/>
            <a:ext cx="1375959" cy="399526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cnt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AEC18B9-96D7-633E-21E8-EE63E2F6F1E8}"/>
              </a:ext>
            </a:extLst>
          </p:cNvPr>
          <p:cNvSpPr txBox="1"/>
          <p:nvPr/>
        </p:nvSpPr>
        <p:spPr>
          <a:xfrm>
            <a:off x="10872996" y="4192969"/>
            <a:ext cx="377026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/>
              <a:t>fp</a:t>
            </a:r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A24C628-8A64-EECA-C81B-326E7DF6DE2C}"/>
              </a:ext>
            </a:extLst>
          </p:cNvPr>
          <p:cNvSpPr/>
          <p:nvPr/>
        </p:nvSpPr>
        <p:spPr>
          <a:xfrm>
            <a:off x="9116733" y="1021805"/>
            <a:ext cx="1375959" cy="977367"/>
          </a:xfrm>
          <a:prstGeom prst="rect">
            <a:avLst/>
          </a:prstGeom>
          <a:solidFill>
            <a:srgbClr val="2C895B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Previous stack frame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71873B4-5BC3-91F6-1872-52127802076B}"/>
              </a:ext>
            </a:extLst>
          </p:cNvPr>
          <p:cNvSpPr/>
          <p:nvPr/>
        </p:nvSpPr>
        <p:spPr>
          <a:xfrm>
            <a:off x="9141264" y="4018939"/>
            <a:ext cx="1375959" cy="312087"/>
          </a:xfrm>
          <a:prstGeom prst="rect">
            <a:avLst/>
          </a:prstGeom>
          <a:solidFill>
            <a:schemeClr val="accent3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lr</a:t>
            </a:r>
            <a:r>
              <a:rPr lang="en-US" dirty="0"/>
              <a:t> to caller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8891B2B-7A15-E2D7-2969-6EB1BA20BBE0}"/>
              </a:ext>
            </a:extLst>
          </p:cNvPr>
          <p:cNvSpPr/>
          <p:nvPr/>
        </p:nvSpPr>
        <p:spPr>
          <a:xfrm>
            <a:off x="9141263" y="4339450"/>
            <a:ext cx="1375959" cy="312087"/>
          </a:xfrm>
          <a:prstGeom prst="rect">
            <a:avLst/>
          </a:prstGeom>
          <a:solidFill>
            <a:schemeClr val="accent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callers </a:t>
            </a:r>
            <a:r>
              <a:rPr lang="en-US" dirty="0" err="1"/>
              <a:t>fp</a:t>
            </a:r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BECDFFB-B4EF-5C73-2185-7260F0A1F1E1}"/>
              </a:ext>
            </a:extLst>
          </p:cNvPr>
          <p:cNvSpPr/>
          <p:nvPr/>
        </p:nvSpPr>
        <p:spPr>
          <a:xfrm>
            <a:off x="9141263" y="4959308"/>
            <a:ext cx="1375959" cy="312087"/>
          </a:xfrm>
          <a:prstGeom prst="rect">
            <a:avLst/>
          </a:prstGeom>
          <a:solidFill>
            <a:schemeClr val="accent5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indx</a:t>
            </a:r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F6A6ACC-5650-9C63-0B62-13C3682FAAB1}"/>
              </a:ext>
            </a:extLst>
          </p:cNvPr>
          <p:cNvSpPr/>
          <p:nvPr/>
        </p:nvSpPr>
        <p:spPr>
          <a:xfrm>
            <a:off x="9141264" y="4647221"/>
            <a:ext cx="1375959" cy="312087"/>
          </a:xfrm>
          <a:prstGeom prst="rect">
            <a:avLst/>
          </a:prstGeom>
          <a:solidFill>
            <a:srgbClr val="92D05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2B856159-3EFB-3953-F730-617C4ECF10D0}"/>
              </a:ext>
            </a:extLst>
          </p:cNvPr>
          <p:cNvCxnSpPr>
            <a:cxnSpLocks/>
          </p:cNvCxnSpPr>
          <p:nvPr/>
        </p:nvCxnSpPr>
        <p:spPr>
          <a:xfrm flipH="1">
            <a:off x="10515103" y="4911122"/>
            <a:ext cx="357893" cy="0"/>
          </a:xfrm>
          <a:prstGeom prst="line">
            <a:avLst/>
          </a:prstGeom>
          <a:ln w="28575"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E1FC1EA2-B519-83D1-7688-F3B608CE655E}"/>
              </a:ext>
            </a:extLst>
          </p:cNvPr>
          <p:cNvSpPr txBox="1"/>
          <p:nvPr/>
        </p:nvSpPr>
        <p:spPr>
          <a:xfrm>
            <a:off x="10865178" y="4624398"/>
            <a:ext cx="691215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fp-8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17561129-BBE4-3EDD-501A-A5D060675617}"/>
              </a:ext>
            </a:extLst>
          </p:cNvPr>
          <p:cNvSpPr txBox="1"/>
          <p:nvPr/>
        </p:nvSpPr>
        <p:spPr>
          <a:xfrm>
            <a:off x="11363677" y="5052773"/>
            <a:ext cx="817853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fp-12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29421CE6-9C84-B6F1-9BF7-FD27EDE33B4B}"/>
              </a:ext>
            </a:extLst>
          </p:cNvPr>
          <p:cNvSpPr txBox="1"/>
          <p:nvPr/>
        </p:nvSpPr>
        <p:spPr>
          <a:xfrm>
            <a:off x="11050856" y="3777137"/>
            <a:ext cx="691215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fp+4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CEC3A00B-733E-D0BE-6F51-2084B903C894}"/>
              </a:ext>
            </a:extLst>
          </p:cNvPr>
          <p:cNvSpPr txBox="1"/>
          <p:nvPr/>
        </p:nvSpPr>
        <p:spPr>
          <a:xfrm>
            <a:off x="11018070" y="3338553"/>
            <a:ext cx="691215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fp+8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FDB60DC5-720B-E0F5-783C-C9CF8D473038}"/>
              </a:ext>
            </a:extLst>
          </p:cNvPr>
          <p:cNvSpPr txBox="1"/>
          <p:nvPr/>
        </p:nvSpPr>
        <p:spPr>
          <a:xfrm>
            <a:off x="1320963" y="5439894"/>
            <a:ext cx="5375567" cy="10156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FF0000"/>
                </a:solidFill>
              </a:rPr>
              <a:t>Rule: </a:t>
            </a:r>
          </a:p>
          <a:p>
            <a:r>
              <a:rPr lang="en-US" sz="2000" b="1" dirty="0">
                <a:solidFill>
                  <a:srgbClr val="FF0000"/>
                </a:solidFill>
              </a:rPr>
              <a:t>Called functions </a:t>
            </a:r>
            <a:r>
              <a:rPr lang="en-US" sz="2000" dirty="0">
                <a:solidFill>
                  <a:schemeClr val="accent6"/>
                </a:solidFill>
              </a:rPr>
              <a:t>always access stack </a:t>
            </a:r>
            <a:r>
              <a:rPr lang="en-US" sz="2000" dirty="0" err="1">
                <a:solidFill>
                  <a:schemeClr val="accent6"/>
                </a:solidFill>
              </a:rPr>
              <a:t>args</a:t>
            </a:r>
            <a:r>
              <a:rPr lang="en-US" sz="2000" dirty="0">
                <a:solidFill>
                  <a:schemeClr val="accent6"/>
                </a:solidFill>
              </a:rPr>
              <a:t> using a</a:t>
            </a:r>
            <a:r>
              <a:rPr lang="en-US" sz="2000" b="1" dirty="0">
                <a:solidFill>
                  <a:srgbClr val="FF0000"/>
                </a:solidFill>
              </a:rPr>
              <a:t> positive offset to the </a:t>
            </a:r>
            <a:r>
              <a:rPr lang="en-US" sz="2000" b="1" dirty="0" err="1">
                <a:solidFill>
                  <a:srgbClr val="FF0000"/>
                </a:solidFill>
              </a:rPr>
              <a:t>fp</a:t>
            </a:r>
            <a:endParaRPr lang="en-US" sz="2000" b="1" dirty="0">
              <a:solidFill>
                <a:srgbClr val="FF0000"/>
              </a:solidFill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F373D6F-CE3C-E4B4-584B-8FAE32336752}"/>
              </a:ext>
            </a:extLst>
          </p:cNvPr>
          <p:cNvCxnSpPr>
            <a:cxnSpLocks/>
          </p:cNvCxnSpPr>
          <p:nvPr/>
        </p:nvCxnSpPr>
        <p:spPr>
          <a:xfrm flipH="1">
            <a:off x="10534086" y="3939050"/>
            <a:ext cx="502967" cy="0"/>
          </a:xfrm>
          <a:prstGeom prst="line">
            <a:avLst/>
          </a:prstGeom>
          <a:ln w="28575"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7569AFD-C504-99D8-2CCB-16433A704A96}"/>
              </a:ext>
            </a:extLst>
          </p:cNvPr>
          <p:cNvCxnSpPr>
            <a:cxnSpLocks/>
          </p:cNvCxnSpPr>
          <p:nvPr/>
        </p:nvCxnSpPr>
        <p:spPr>
          <a:xfrm flipH="1">
            <a:off x="10515103" y="3672949"/>
            <a:ext cx="502967" cy="0"/>
          </a:xfrm>
          <a:prstGeom prst="line">
            <a:avLst/>
          </a:prstGeom>
          <a:ln w="28575"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36B96FC-2373-C5B4-9306-C73D1052090E}"/>
              </a:ext>
            </a:extLst>
          </p:cNvPr>
          <p:cNvGrpSpPr/>
          <p:nvPr/>
        </p:nvGrpSpPr>
        <p:grpSpPr>
          <a:xfrm>
            <a:off x="7502283" y="2013025"/>
            <a:ext cx="1593118" cy="2001306"/>
            <a:chOff x="7778960" y="1979934"/>
            <a:chExt cx="1593118" cy="2001306"/>
          </a:xfrm>
        </p:grpSpPr>
        <p:sp>
          <p:nvSpPr>
            <p:cNvPr id="24" name="Left Brace 23">
              <a:extLst>
                <a:ext uri="{FF2B5EF4-FFF2-40B4-BE49-F238E27FC236}">
                  <a16:creationId xmlns:a16="http://schemas.microsoft.com/office/drawing/2014/main" id="{46B6F729-E8DF-C274-503A-8814CF7E4F5C}"/>
                </a:ext>
              </a:extLst>
            </p:cNvPr>
            <p:cNvSpPr/>
            <p:nvPr/>
          </p:nvSpPr>
          <p:spPr>
            <a:xfrm>
              <a:off x="9001286" y="1979934"/>
              <a:ext cx="370792" cy="2001306"/>
            </a:xfrm>
            <a:prstGeom prst="leftBrace">
              <a:avLst>
                <a:gd name="adj1" fmla="val 8333"/>
                <a:gd name="adj2" fmla="val 46167"/>
              </a:avLst>
            </a:prstGeom>
            <a:ln w="254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2566D47-F754-2618-9C80-5DEA6DDEFCB3}"/>
                </a:ext>
              </a:extLst>
            </p:cNvPr>
            <p:cNvSpPr txBox="1"/>
            <p:nvPr/>
          </p:nvSpPr>
          <p:spPr>
            <a:xfrm>
              <a:off x="7778960" y="2543717"/>
              <a:ext cx="1225977" cy="1200329"/>
            </a:xfrm>
            <a:prstGeom prst="rect">
              <a:avLst/>
            </a:prstGeom>
            <a:solidFill>
              <a:schemeClr val="bg1"/>
            </a:solidFill>
            <a:ln w="34925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b="1" dirty="0">
                  <a:solidFill>
                    <a:schemeClr val="tx2"/>
                  </a:solidFill>
                </a:rPr>
                <a:t>calling functions </a:t>
              </a:r>
              <a:r>
                <a:rPr lang="en-US" dirty="0">
                  <a:solidFill>
                    <a:schemeClr val="tx2"/>
                  </a:solidFill>
                </a:rPr>
                <a:t>stack frame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18BF7A0-E3E8-75C9-4974-A40EC49C8824}"/>
              </a:ext>
            </a:extLst>
          </p:cNvPr>
          <p:cNvGrpSpPr/>
          <p:nvPr/>
        </p:nvGrpSpPr>
        <p:grpSpPr>
          <a:xfrm>
            <a:off x="7519870" y="4014331"/>
            <a:ext cx="1601371" cy="1525448"/>
            <a:chOff x="7759339" y="2724176"/>
            <a:chExt cx="1601371" cy="1525448"/>
          </a:xfrm>
        </p:grpSpPr>
        <p:sp>
          <p:nvSpPr>
            <p:cNvPr id="38" name="Left Brace 37">
              <a:extLst>
                <a:ext uri="{FF2B5EF4-FFF2-40B4-BE49-F238E27FC236}">
                  <a16:creationId xmlns:a16="http://schemas.microsoft.com/office/drawing/2014/main" id="{759ED163-383F-ACD2-0BDD-A6C504888174}"/>
                </a:ext>
              </a:extLst>
            </p:cNvPr>
            <p:cNvSpPr/>
            <p:nvPr/>
          </p:nvSpPr>
          <p:spPr>
            <a:xfrm>
              <a:off x="9001286" y="2724176"/>
              <a:ext cx="359424" cy="1257064"/>
            </a:xfrm>
            <a:prstGeom prst="leftBrace">
              <a:avLst>
                <a:gd name="adj1" fmla="val 8333"/>
                <a:gd name="adj2" fmla="val 46167"/>
              </a:avLst>
            </a:prstGeom>
            <a:ln w="254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4508BDFD-9514-47F7-9E1D-7A1E32D703D0}"/>
                </a:ext>
              </a:extLst>
            </p:cNvPr>
            <p:cNvSpPr txBox="1"/>
            <p:nvPr/>
          </p:nvSpPr>
          <p:spPr>
            <a:xfrm>
              <a:off x="7759339" y="3049295"/>
              <a:ext cx="1225977" cy="1200329"/>
            </a:xfrm>
            <a:prstGeom prst="rect">
              <a:avLst/>
            </a:prstGeom>
            <a:solidFill>
              <a:schemeClr val="bg1"/>
            </a:solidFill>
            <a:ln w="34925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b="1" dirty="0">
                  <a:solidFill>
                    <a:schemeClr val="tx2"/>
                  </a:solidFill>
                </a:rPr>
                <a:t>called functions </a:t>
              </a:r>
              <a:r>
                <a:rPr lang="en-US" dirty="0">
                  <a:solidFill>
                    <a:schemeClr val="tx2"/>
                  </a:solidFill>
                </a:rPr>
                <a:t>stack frame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4346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 animBg="1"/>
      <p:bldP spid="32" grpId="0" animBg="1"/>
      <p:bldP spid="33" grpId="0"/>
      <p:bldP spid="34" grpId="0" animBg="1"/>
      <p:bldP spid="80" grpId="0" animBg="1"/>
    </p:bld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5C7876-04B1-4F40-BA26-EFDF47BD8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156" y="85418"/>
            <a:ext cx="11114375" cy="545371"/>
          </a:xfrm>
        </p:spPr>
        <p:txBody>
          <a:bodyPr/>
          <a:lstStyle/>
          <a:p>
            <a:r>
              <a:rPr lang="en-US" u="sng" dirty="0"/>
              <a:t>Called Function</a:t>
            </a:r>
            <a:r>
              <a:rPr lang="en-US" dirty="0"/>
              <a:t>: Retrieving </a:t>
            </a:r>
            <a:r>
              <a:rPr lang="en-US" dirty="0" err="1"/>
              <a:t>Args</a:t>
            </a:r>
            <a:r>
              <a:rPr lang="en-US" dirty="0"/>
              <a:t> From the Stack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9EFBE7B0-CF5C-B948-9DAA-693EFFE3B67B}"/>
              </a:ext>
            </a:extLst>
          </p:cNvPr>
          <p:cNvSpPr/>
          <p:nvPr/>
        </p:nvSpPr>
        <p:spPr bwMode="auto">
          <a:xfrm>
            <a:off x="994943" y="3361979"/>
            <a:ext cx="5127763" cy="348377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 = 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(r0, r1, r2, r3, r4, ARG5, ARG6);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2BC394A-6F5A-9B44-9172-C7BA04801F99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47F6A401-363C-D825-E180-8B6B7D283F9E}"/>
              </a:ext>
            </a:extLst>
          </p:cNvPr>
          <p:cNvSpPr/>
          <p:nvPr/>
        </p:nvSpPr>
        <p:spPr bwMode="auto">
          <a:xfrm>
            <a:off x="26814" y="883511"/>
            <a:ext cx="6892038" cy="2375297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equ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FP_OFF,    4</a:t>
            </a:r>
          </a:p>
          <a:p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equ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C,         4 + FP_OFF</a:t>
            </a:r>
          </a:p>
          <a:p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equ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INDX,      4 + C</a:t>
            </a:r>
          </a:p>
          <a:p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equ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PAD,      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 + INDX</a:t>
            </a:r>
          </a:p>
          <a:p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equ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FRMADD,    PAD – FP_OFF</a:t>
            </a:r>
          </a:p>
          <a:p>
            <a:r>
              <a:rPr lang="en-US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below are distances into the caller's stack frame</a:t>
            </a:r>
          </a:p>
          <a:p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equ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ARG6,      8</a:t>
            </a:r>
          </a:p>
          <a:p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equ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ARG5,      4</a:t>
            </a:r>
          </a:p>
        </p:txBody>
      </p:sp>
      <p:graphicFrame>
        <p:nvGraphicFramePr>
          <p:cNvPr id="75" name="Table 74">
            <a:extLst>
              <a:ext uri="{FF2B5EF4-FFF2-40B4-BE49-F238E27FC236}">
                <a16:creationId xmlns:a16="http://schemas.microsoft.com/office/drawing/2014/main" id="{9F9DF62E-603E-B853-D52F-7996B80384E0}"/>
              </a:ext>
            </a:extLst>
          </p:cNvPr>
          <p:cNvGraphicFramePr>
            <a:graphicFrameLocks/>
          </p:cNvGraphicFramePr>
          <p:nvPr/>
        </p:nvGraphicFramePr>
        <p:xfrm>
          <a:off x="968438" y="4902373"/>
          <a:ext cx="9794955" cy="1859280"/>
        </p:xfrm>
        <a:graphic>
          <a:graphicData uri="http://schemas.openxmlformats.org/drawingml/2006/table">
            <a:tbl>
              <a:tblPr firstRow="1">
                <a:tableStyleId>{FABFCF23-3B69-468F-B69F-88F6DE6A72F2}</a:tableStyleId>
              </a:tblPr>
              <a:tblGrid>
                <a:gridCol w="1377990">
                  <a:extLst>
                    <a:ext uri="{9D8B030D-6E8A-4147-A177-3AD203B41FA5}">
                      <a16:colId xmlns:a16="http://schemas.microsoft.com/office/drawing/2014/main" val="2146949649"/>
                    </a:ext>
                  </a:extLst>
                </a:gridCol>
                <a:gridCol w="1111633">
                  <a:extLst>
                    <a:ext uri="{9D8B030D-6E8A-4147-A177-3AD203B41FA5}">
                      <a16:colId xmlns:a16="http://schemas.microsoft.com/office/drawing/2014/main" val="1067220819"/>
                    </a:ext>
                  </a:extLst>
                </a:gridCol>
                <a:gridCol w="2248303">
                  <a:extLst>
                    <a:ext uri="{9D8B030D-6E8A-4147-A177-3AD203B41FA5}">
                      <a16:colId xmlns:a16="http://schemas.microsoft.com/office/drawing/2014/main" val="2822646746"/>
                    </a:ext>
                  </a:extLst>
                </a:gridCol>
                <a:gridCol w="2576223">
                  <a:extLst>
                    <a:ext uri="{9D8B030D-6E8A-4147-A177-3AD203B41FA5}">
                      <a16:colId xmlns:a16="http://schemas.microsoft.com/office/drawing/2014/main" val="2065921853"/>
                    </a:ext>
                  </a:extLst>
                </a:gridCol>
                <a:gridCol w="2480806">
                  <a:extLst>
                    <a:ext uri="{9D8B030D-6E8A-4147-A177-3AD203B41FA5}">
                      <a16:colId xmlns:a16="http://schemas.microsoft.com/office/drawing/2014/main" val="156893117"/>
                    </a:ext>
                  </a:extLst>
                </a:gridCol>
              </a:tblGrid>
              <a:tr h="28552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Variable or</a:t>
                      </a:r>
                    </a:p>
                    <a:p>
                      <a:pPr algn="ctr"/>
                      <a:r>
                        <a:rPr lang="en-US" sz="1600" dirty="0"/>
                        <a:t>Argument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distance from </a:t>
                      </a:r>
                      <a:r>
                        <a:rPr lang="en-US" sz="1600" dirty="0" err="1"/>
                        <a:t>fp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Address on Stack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Read variable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Write Variable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987993257"/>
                  </a:ext>
                </a:extLst>
              </a:tr>
              <a:tr h="16315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accent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 arg6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ARG6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add r0, </a:t>
                      </a:r>
                      <a:r>
                        <a:rPr lang="en-US" sz="16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</a:t>
                      </a:r>
                      <a:r>
                        <a:rPr lang="en-US" sz="1600" b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ARG6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ldr</a:t>
                      </a: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r0, [</a:t>
                      </a:r>
                      <a:r>
                        <a:rPr lang="en-US" sz="16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</a:t>
                      </a:r>
                      <a:r>
                        <a:rPr lang="en-US" sz="1600" b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ARG6</a:t>
                      </a: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 r0, [</a:t>
                      </a:r>
                      <a:r>
                        <a:rPr lang="en-US" sz="16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</a:t>
                      </a:r>
                      <a:r>
                        <a:rPr lang="en-US" sz="1600" b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ARG6</a:t>
                      </a: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700906380"/>
                  </a:ext>
                </a:extLst>
              </a:tr>
              <a:tr h="16315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accent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 arg5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ARG5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add r0, </a:t>
                      </a:r>
                      <a:r>
                        <a:rPr lang="en-US" sz="16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</a:t>
                      </a:r>
                      <a:r>
                        <a:rPr lang="en-US" sz="1600" b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ARG5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ldr</a:t>
                      </a: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r0, [</a:t>
                      </a:r>
                      <a:r>
                        <a:rPr lang="en-US" sz="16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</a:t>
                      </a:r>
                      <a:r>
                        <a:rPr lang="en-US" sz="1600" b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ARG5</a:t>
                      </a: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 r0, [</a:t>
                      </a:r>
                      <a:r>
                        <a:rPr lang="en-US" sz="16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</a:t>
                      </a:r>
                      <a:r>
                        <a:rPr lang="en-US" sz="1600" b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ARG5</a:t>
                      </a: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969026146"/>
                  </a:ext>
                </a:extLst>
              </a:tr>
              <a:tr h="163158">
                <a:tc>
                  <a:txBody>
                    <a:bodyPr/>
                    <a:lstStyle/>
                    <a:p>
                      <a:pPr algn="l"/>
                      <a:r>
                        <a:rPr lang="en-US" sz="14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 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add r0, </a:t>
                      </a:r>
                      <a:r>
                        <a:rPr lang="en-US" sz="14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4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ldr</a:t>
                      </a:r>
                      <a:r>
                        <a:rPr lang="en-US" sz="14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r0, [</a:t>
                      </a:r>
                      <a:r>
                        <a:rPr lang="en-US" sz="14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4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-C]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 r0, [</a:t>
                      </a:r>
                      <a:r>
                        <a:rPr lang="en-US" sz="14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4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-C]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158387561"/>
                  </a:ext>
                </a:extLst>
              </a:tr>
              <a:tr h="16315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chemeClr val="accent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 count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INDX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add r0, </a:t>
                      </a:r>
                      <a:r>
                        <a:rPr lang="en-US" sz="14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4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-INDX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ldr</a:t>
                      </a:r>
                      <a:r>
                        <a:rPr lang="en-US" sz="14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r0, [</a:t>
                      </a:r>
                      <a:r>
                        <a:rPr lang="en-US" sz="14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4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-INDX]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 r0, [</a:t>
                      </a:r>
                      <a:r>
                        <a:rPr lang="en-US" sz="14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4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-INDX]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966068445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6BA856B0-E3BC-4C5C-855A-4E5CB42F30E1}"/>
              </a:ext>
            </a:extLst>
          </p:cNvPr>
          <p:cNvSpPr/>
          <p:nvPr/>
        </p:nvSpPr>
        <p:spPr>
          <a:xfrm>
            <a:off x="8859257" y="2850858"/>
            <a:ext cx="1375959" cy="312087"/>
          </a:xfrm>
          <a:prstGeom prst="rect">
            <a:avLst/>
          </a:prstGeom>
          <a:solidFill>
            <a:srgbClr val="F3744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oarg5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45E880-A431-4AD3-CFA7-5CCB42EAA09E}"/>
              </a:ext>
            </a:extLst>
          </p:cNvPr>
          <p:cNvSpPr txBox="1"/>
          <p:nvPr/>
        </p:nvSpPr>
        <p:spPr>
          <a:xfrm>
            <a:off x="11590473" y="4467207"/>
            <a:ext cx="42832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/>
              <a:t>sp</a:t>
            </a:r>
            <a:endParaRPr lang="en-US" dirty="0"/>
          </a:p>
        </p:txBody>
      </p:sp>
      <p:sp>
        <p:nvSpPr>
          <p:cNvPr id="9" name="Left Arrow 8">
            <a:extLst>
              <a:ext uri="{FF2B5EF4-FFF2-40B4-BE49-F238E27FC236}">
                <a16:creationId xmlns:a16="http://schemas.microsoft.com/office/drawing/2014/main" id="{FA4D1CDB-79CA-2CC7-E90F-DBC889A38D08}"/>
              </a:ext>
            </a:extLst>
          </p:cNvPr>
          <p:cNvSpPr/>
          <p:nvPr/>
        </p:nvSpPr>
        <p:spPr>
          <a:xfrm>
            <a:off x="10270483" y="4637343"/>
            <a:ext cx="1314721" cy="117937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FBBBD9A-4D7D-127C-7439-86A1CC885E5D}"/>
              </a:ext>
            </a:extLst>
          </p:cNvPr>
          <p:cNvSpPr/>
          <p:nvPr/>
        </p:nvSpPr>
        <p:spPr>
          <a:xfrm>
            <a:off x="8861363" y="2526724"/>
            <a:ext cx="1375959" cy="312087"/>
          </a:xfrm>
          <a:prstGeom prst="rect">
            <a:avLst/>
          </a:prstGeom>
          <a:solidFill>
            <a:srgbClr val="F3744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oarg6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9FCABFB-516F-BABF-20F7-E72BCB731B32}"/>
              </a:ext>
            </a:extLst>
          </p:cNvPr>
          <p:cNvSpPr/>
          <p:nvPr/>
        </p:nvSpPr>
        <p:spPr>
          <a:xfrm>
            <a:off x="8859320" y="2211914"/>
            <a:ext cx="1375959" cy="31208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Frame PAD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106DAEE-03AD-75AE-FC94-010803729E79}"/>
              </a:ext>
            </a:extLst>
          </p:cNvPr>
          <p:cNvSpPr/>
          <p:nvPr/>
        </p:nvSpPr>
        <p:spPr>
          <a:xfrm>
            <a:off x="8843230" y="1161639"/>
            <a:ext cx="1375959" cy="312087"/>
          </a:xfrm>
          <a:prstGeom prst="rect">
            <a:avLst/>
          </a:prstGeom>
          <a:solidFill>
            <a:schemeClr val="accent3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lr</a:t>
            </a:r>
            <a:r>
              <a:rPr lang="en-US" dirty="0"/>
              <a:t> to caller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65D16C6-1A24-BD64-0928-33BD294E86C0}"/>
              </a:ext>
            </a:extLst>
          </p:cNvPr>
          <p:cNvSpPr/>
          <p:nvPr/>
        </p:nvSpPr>
        <p:spPr>
          <a:xfrm>
            <a:off x="8843229" y="1482150"/>
            <a:ext cx="1375959" cy="312087"/>
          </a:xfrm>
          <a:prstGeom prst="rect">
            <a:avLst/>
          </a:prstGeom>
          <a:solidFill>
            <a:schemeClr val="accent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callers </a:t>
            </a:r>
            <a:r>
              <a:rPr lang="en-US" dirty="0" err="1"/>
              <a:t>fp</a:t>
            </a:r>
            <a:endParaRPr lang="en-US" dirty="0"/>
          </a:p>
        </p:txBody>
      </p:sp>
      <p:sp>
        <p:nvSpPr>
          <p:cNvPr id="24" name="Left Arrow 23">
            <a:extLst>
              <a:ext uri="{FF2B5EF4-FFF2-40B4-BE49-F238E27FC236}">
                <a16:creationId xmlns:a16="http://schemas.microsoft.com/office/drawing/2014/main" id="{3C70CE13-CE61-32CC-9351-D9BCB7832643}"/>
              </a:ext>
            </a:extLst>
          </p:cNvPr>
          <p:cNvSpPr/>
          <p:nvPr/>
        </p:nvSpPr>
        <p:spPr>
          <a:xfrm>
            <a:off x="10251579" y="3373997"/>
            <a:ext cx="1371285" cy="117937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2E8231A-46B3-F578-4F17-D9CAC294852B}"/>
              </a:ext>
            </a:extLst>
          </p:cNvPr>
          <p:cNvSpPr/>
          <p:nvPr/>
        </p:nvSpPr>
        <p:spPr>
          <a:xfrm>
            <a:off x="8859258" y="1812388"/>
            <a:ext cx="1375959" cy="399526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cnt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5A66F2F-7FB2-1DD6-3673-1BB4AD9692C8}"/>
              </a:ext>
            </a:extLst>
          </p:cNvPr>
          <p:cNvSpPr txBox="1"/>
          <p:nvPr/>
        </p:nvSpPr>
        <p:spPr>
          <a:xfrm>
            <a:off x="11590473" y="3209558"/>
            <a:ext cx="377026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/>
              <a:t>fp</a:t>
            </a:r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2D63FD1-E897-DB01-934B-F20FAC696971}"/>
              </a:ext>
            </a:extLst>
          </p:cNvPr>
          <p:cNvSpPr/>
          <p:nvPr/>
        </p:nvSpPr>
        <p:spPr>
          <a:xfrm>
            <a:off x="8857215" y="3167553"/>
            <a:ext cx="1375959" cy="312087"/>
          </a:xfrm>
          <a:prstGeom prst="rect">
            <a:avLst/>
          </a:prstGeom>
          <a:solidFill>
            <a:schemeClr val="accent3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lr</a:t>
            </a:r>
            <a:r>
              <a:rPr lang="en-US" dirty="0"/>
              <a:t> to callers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636F4FF6-A06B-6CEC-3F71-F908A31A2489}"/>
              </a:ext>
            </a:extLst>
          </p:cNvPr>
          <p:cNvSpPr/>
          <p:nvPr/>
        </p:nvSpPr>
        <p:spPr>
          <a:xfrm>
            <a:off x="8857214" y="3488064"/>
            <a:ext cx="1375959" cy="312087"/>
          </a:xfrm>
          <a:prstGeom prst="rect">
            <a:avLst/>
          </a:prstGeom>
          <a:solidFill>
            <a:schemeClr val="accent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callers </a:t>
            </a:r>
            <a:r>
              <a:rPr lang="en-US" dirty="0" err="1"/>
              <a:t>fp</a:t>
            </a:r>
            <a:endParaRPr lang="en-US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BFEC8A06-7381-2B52-4A0F-549A6D50BD05}"/>
              </a:ext>
            </a:extLst>
          </p:cNvPr>
          <p:cNvSpPr/>
          <p:nvPr/>
        </p:nvSpPr>
        <p:spPr>
          <a:xfrm>
            <a:off x="8857214" y="4107922"/>
            <a:ext cx="1375959" cy="312087"/>
          </a:xfrm>
          <a:prstGeom prst="rect">
            <a:avLst/>
          </a:prstGeom>
          <a:solidFill>
            <a:schemeClr val="accent5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indx</a:t>
            </a:r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F7F4DCB-588D-0372-B0FF-A1F59C72794F}"/>
              </a:ext>
            </a:extLst>
          </p:cNvPr>
          <p:cNvSpPr/>
          <p:nvPr/>
        </p:nvSpPr>
        <p:spPr>
          <a:xfrm>
            <a:off x="8857215" y="3795835"/>
            <a:ext cx="1375959" cy="312087"/>
          </a:xfrm>
          <a:prstGeom prst="rect">
            <a:avLst/>
          </a:prstGeom>
          <a:solidFill>
            <a:srgbClr val="92D05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A97FB70-09D9-B101-772F-969B062C08CC}"/>
              </a:ext>
            </a:extLst>
          </p:cNvPr>
          <p:cNvSpPr txBox="1"/>
          <p:nvPr/>
        </p:nvSpPr>
        <p:spPr>
          <a:xfrm>
            <a:off x="792610" y="3858735"/>
            <a:ext cx="5375567" cy="10156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FF0000"/>
                </a:solidFill>
              </a:rPr>
              <a:t>Rule: </a:t>
            </a:r>
          </a:p>
          <a:p>
            <a:r>
              <a:rPr lang="en-US" sz="2000" b="1" dirty="0">
                <a:solidFill>
                  <a:srgbClr val="FF0000"/>
                </a:solidFill>
              </a:rPr>
              <a:t>Called functions </a:t>
            </a:r>
            <a:r>
              <a:rPr lang="en-US" sz="2000" dirty="0">
                <a:solidFill>
                  <a:schemeClr val="accent6"/>
                </a:solidFill>
              </a:rPr>
              <a:t>always access stack </a:t>
            </a:r>
            <a:r>
              <a:rPr lang="en-US" sz="2000" dirty="0" err="1">
                <a:solidFill>
                  <a:schemeClr val="accent6"/>
                </a:solidFill>
              </a:rPr>
              <a:t>args</a:t>
            </a:r>
            <a:r>
              <a:rPr lang="en-US" sz="2000" dirty="0">
                <a:solidFill>
                  <a:schemeClr val="accent6"/>
                </a:solidFill>
              </a:rPr>
              <a:t> using a</a:t>
            </a:r>
            <a:r>
              <a:rPr lang="en-US" sz="2000" b="1" dirty="0">
                <a:solidFill>
                  <a:srgbClr val="FF0000"/>
                </a:solidFill>
              </a:rPr>
              <a:t> positive offset to the </a:t>
            </a:r>
            <a:r>
              <a:rPr lang="en-US" sz="2000" b="1" dirty="0" err="1">
                <a:solidFill>
                  <a:srgbClr val="FF0000"/>
                </a:solidFill>
              </a:rPr>
              <a:t>fp</a:t>
            </a:r>
            <a:endParaRPr lang="en-US" sz="2000" b="1" dirty="0">
              <a:solidFill>
                <a:srgbClr val="FF0000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D4ECD72-D95D-D551-89A4-5C6358AD4E6B}"/>
              </a:ext>
            </a:extLst>
          </p:cNvPr>
          <p:cNvGrpSpPr/>
          <p:nvPr/>
        </p:nvGrpSpPr>
        <p:grpSpPr>
          <a:xfrm>
            <a:off x="7212437" y="1147786"/>
            <a:ext cx="1593118" cy="2001306"/>
            <a:chOff x="7778960" y="1979934"/>
            <a:chExt cx="1593118" cy="2001306"/>
          </a:xfrm>
        </p:grpSpPr>
        <p:sp>
          <p:nvSpPr>
            <p:cNvPr id="4" name="Left Brace 3">
              <a:extLst>
                <a:ext uri="{FF2B5EF4-FFF2-40B4-BE49-F238E27FC236}">
                  <a16:creationId xmlns:a16="http://schemas.microsoft.com/office/drawing/2014/main" id="{893D4887-EAD2-194E-7744-6A16DA962E5F}"/>
                </a:ext>
              </a:extLst>
            </p:cNvPr>
            <p:cNvSpPr/>
            <p:nvPr/>
          </p:nvSpPr>
          <p:spPr>
            <a:xfrm>
              <a:off x="9001286" y="1979934"/>
              <a:ext cx="370792" cy="2001306"/>
            </a:xfrm>
            <a:prstGeom prst="leftBrace">
              <a:avLst>
                <a:gd name="adj1" fmla="val 8333"/>
                <a:gd name="adj2" fmla="val 46167"/>
              </a:avLst>
            </a:prstGeom>
            <a:ln w="254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3E77FC2-A877-10F0-672E-12EF57E9C993}"/>
                </a:ext>
              </a:extLst>
            </p:cNvPr>
            <p:cNvSpPr txBox="1"/>
            <p:nvPr/>
          </p:nvSpPr>
          <p:spPr>
            <a:xfrm>
              <a:off x="7778960" y="2543717"/>
              <a:ext cx="1225977" cy="1200329"/>
            </a:xfrm>
            <a:prstGeom prst="rect">
              <a:avLst/>
            </a:prstGeom>
            <a:solidFill>
              <a:schemeClr val="bg1"/>
            </a:solidFill>
            <a:ln w="34925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b="1" dirty="0">
                  <a:solidFill>
                    <a:schemeClr val="tx2"/>
                  </a:solidFill>
                </a:rPr>
                <a:t>calling functions </a:t>
              </a:r>
              <a:r>
                <a:rPr lang="en-US" dirty="0">
                  <a:solidFill>
                    <a:schemeClr val="tx2"/>
                  </a:solidFill>
                </a:rPr>
                <a:t>stack frame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C45F347B-04DA-13C6-ACBE-7B77A023E602}"/>
              </a:ext>
            </a:extLst>
          </p:cNvPr>
          <p:cNvGrpSpPr/>
          <p:nvPr/>
        </p:nvGrpSpPr>
        <p:grpSpPr>
          <a:xfrm>
            <a:off x="7230024" y="3149091"/>
            <a:ext cx="1575531" cy="1575517"/>
            <a:chOff x="7759339" y="2724175"/>
            <a:chExt cx="1575531" cy="1575517"/>
          </a:xfrm>
        </p:grpSpPr>
        <p:sp>
          <p:nvSpPr>
            <p:cNvPr id="10" name="Left Brace 9">
              <a:extLst>
                <a:ext uri="{FF2B5EF4-FFF2-40B4-BE49-F238E27FC236}">
                  <a16:creationId xmlns:a16="http://schemas.microsoft.com/office/drawing/2014/main" id="{40F82CA7-ABA1-FB71-5C36-1AEF35EB4075}"/>
                </a:ext>
              </a:extLst>
            </p:cNvPr>
            <p:cNvSpPr/>
            <p:nvPr/>
          </p:nvSpPr>
          <p:spPr>
            <a:xfrm>
              <a:off x="9001286" y="2724175"/>
              <a:ext cx="333584" cy="1575517"/>
            </a:xfrm>
            <a:prstGeom prst="leftBrace">
              <a:avLst>
                <a:gd name="adj1" fmla="val 8333"/>
                <a:gd name="adj2" fmla="val 46167"/>
              </a:avLst>
            </a:prstGeom>
            <a:ln w="254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17C36C4-5DE5-F891-7A67-752A0060A6EE}"/>
                </a:ext>
              </a:extLst>
            </p:cNvPr>
            <p:cNvSpPr txBox="1"/>
            <p:nvPr/>
          </p:nvSpPr>
          <p:spPr>
            <a:xfrm>
              <a:off x="7759339" y="3049295"/>
              <a:ext cx="1225977" cy="1200329"/>
            </a:xfrm>
            <a:prstGeom prst="rect">
              <a:avLst/>
            </a:prstGeom>
            <a:solidFill>
              <a:schemeClr val="bg1"/>
            </a:solidFill>
            <a:ln w="34925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b="1" dirty="0">
                  <a:solidFill>
                    <a:schemeClr val="tx2"/>
                  </a:solidFill>
                </a:rPr>
                <a:t>called functions </a:t>
              </a:r>
              <a:r>
                <a:rPr lang="en-US" dirty="0">
                  <a:solidFill>
                    <a:schemeClr val="tx2"/>
                  </a:solidFill>
                </a:rPr>
                <a:t>stack frame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95A767B6-458D-E3AC-66C1-59D889848E98}"/>
              </a:ext>
            </a:extLst>
          </p:cNvPr>
          <p:cNvSpPr txBox="1"/>
          <p:nvPr/>
        </p:nvSpPr>
        <p:spPr>
          <a:xfrm>
            <a:off x="10937222" y="5410130"/>
            <a:ext cx="1225978" cy="73866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</a:rPr>
              <a:t>Observe the positive offsets</a:t>
            </a:r>
          </a:p>
        </p:txBody>
      </p:sp>
      <p:sp>
        <p:nvSpPr>
          <p:cNvPr id="13" name="Left Arrow 12">
            <a:extLst>
              <a:ext uri="{FF2B5EF4-FFF2-40B4-BE49-F238E27FC236}">
                <a16:creationId xmlns:a16="http://schemas.microsoft.com/office/drawing/2014/main" id="{39C4C0C6-8501-67A5-45DF-E1BBAE29F3D1}"/>
              </a:ext>
            </a:extLst>
          </p:cNvPr>
          <p:cNvSpPr/>
          <p:nvPr/>
        </p:nvSpPr>
        <p:spPr>
          <a:xfrm>
            <a:off x="10658475" y="5543472"/>
            <a:ext cx="271463" cy="180857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Left Arrow 13">
            <a:extLst>
              <a:ext uri="{FF2B5EF4-FFF2-40B4-BE49-F238E27FC236}">
                <a16:creationId xmlns:a16="http://schemas.microsoft.com/office/drawing/2014/main" id="{BDA9FA68-EE5E-14A4-7058-AE9394C398A7}"/>
              </a:ext>
            </a:extLst>
          </p:cNvPr>
          <p:cNvSpPr/>
          <p:nvPr/>
        </p:nvSpPr>
        <p:spPr>
          <a:xfrm>
            <a:off x="10608953" y="5876072"/>
            <a:ext cx="271463" cy="180857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Up-Down Arrow 17">
            <a:extLst>
              <a:ext uri="{FF2B5EF4-FFF2-40B4-BE49-F238E27FC236}">
                <a16:creationId xmlns:a16="http://schemas.microsoft.com/office/drawing/2014/main" id="{174029D6-548D-E739-74A7-2E5F35A3D0A7}"/>
              </a:ext>
            </a:extLst>
          </p:cNvPr>
          <p:cNvSpPr/>
          <p:nvPr/>
        </p:nvSpPr>
        <p:spPr>
          <a:xfrm>
            <a:off x="10348683" y="3109518"/>
            <a:ext cx="105871" cy="312087"/>
          </a:xfrm>
          <a:prstGeom prst="upDownArrow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D076E1A-045C-E990-C31B-8CC143DB2B9C}"/>
              </a:ext>
            </a:extLst>
          </p:cNvPr>
          <p:cNvSpPr txBox="1"/>
          <p:nvPr/>
        </p:nvSpPr>
        <p:spPr>
          <a:xfrm>
            <a:off x="10388701" y="3094981"/>
            <a:ext cx="7163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ARG5</a:t>
            </a:r>
          </a:p>
        </p:txBody>
      </p:sp>
      <p:sp>
        <p:nvSpPr>
          <p:cNvPr id="20" name="Up-Down Arrow 19">
            <a:extLst>
              <a:ext uri="{FF2B5EF4-FFF2-40B4-BE49-F238E27FC236}">
                <a16:creationId xmlns:a16="http://schemas.microsoft.com/office/drawing/2014/main" id="{76BA0B81-E2C8-5238-5FFB-684615216FEE}"/>
              </a:ext>
            </a:extLst>
          </p:cNvPr>
          <p:cNvSpPr/>
          <p:nvPr/>
        </p:nvSpPr>
        <p:spPr>
          <a:xfrm>
            <a:off x="10873977" y="2838810"/>
            <a:ext cx="105871" cy="559653"/>
          </a:xfrm>
          <a:prstGeom prst="upDownArrow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A5302FD-0B86-C579-7A83-628809A0A3D7}"/>
              </a:ext>
            </a:extLst>
          </p:cNvPr>
          <p:cNvSpPr txBox="1"/>
          <p:nvPr/>
        </p:nvSpPr>
        <p:spPr>
          <a:xfrm>
            <a:off x="10890848" y="2858033"/>
            <a:ext cx="7163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ARG6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C160F90-7C60-89F6-C674-7A0BA03E1CA1}"/>
              </a:ext>
            </a:extLst>
          </p:cNvPr>
          <p:cNvCxnSpPr>
            <a:cxnSpLocks/>
          </p:cNvCxnSpPr>
          <p:nvPr/>
        </p:nvCxnSpPr>
        <p:spPr>
          <a:xfrm>
            <a:off x="10219187" y="3131929"/>
            <a:ext cx="456967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1218AFE-6868-D4C2-C2B0-770538B5404B}"/>
              </a:ext>
            </a:extLst>
          </p:cNvPr>
          <p:cNvCxnSpPr>
            <a:cxnSpLocks/>
          </p:cNvCxnSpPr>
          <p:nvPr/>
        </p:nvCxnSpPr>
        <p:spPr>
          <a:xfrm>
            <a:off x="10236077" y="2827824"/>
            <a:ext cx="91484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4876F78-05D4-EC66-4573-B7FE4D9B82F9}"/>
              </a:ext>
            </a:extLst>
          </p:cNvPr>
          <p:cNvCxnSpPr>
            <a:cxnSpLocks/>
          </p:cNvCxnSpPr>
          <p:nvPr/>
        </p:nvCxnSpPr>
        <p:spPr>
          <a:xfrm>
            <a:off x="10226070" y="4107922"/>
            <a:ext cx="456967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56BB9B19-0E74-A23A-7A67-FA17BBA9983F}"/>
              </a:ext>
            </a:extLst>
          </p:cNvPr>
          <p:cNvSpPr txBox="1"/>
          <p:nvPr/>
        </p:nvSpPr>
        <p:spPr>
          <a:xfrm>
            <a:off x="10365488" y="3753735"/>
            <a:ext cx="7163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</a:t>
            </a:r>
          </a:p>
        </p:txBody>
      </p:sp>
      <p:sp>
        <p:nvSpPr>
          <p:cNvPr id="30" name="Up-Down Arrow 29">
            <a:extLst>
              <a:ext uri="{FF2B5EF4-FFF2-40B4-BE49-F238E27FC236}">
                <a16:creationId xmlns:a16="http://schemas.microsoft.com/office/drawing/2014/main" id="{58FBF0C0-6182-027C-097A-C709024816A6}"/>
              </a:ext>
            </a:extLst>
          </p:cNvPr>
          <p:cNvSpPr/>
          <p:nvPr/>
        </p:nvSpPr>
        <p:spPr>
          <a:xfrm>
            <a:off x="10348682" y="3477940"/>
            <a:ext cx="105871" cy="559653"/>
          </a:xfrm>
          <a:prstGeom prst="upDownArrow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Up-Down Arrow 30">
            <a:extLst>
              <a:ext uri="{FF2B5EF4-FFF2-40B4-BE49-F238E27FC236}">
                <a16:creationId xmlns:a16="http://schemas.microsoft.com/office/drawing/2014/main" id="{9F7B17AD-1A00-A0B3-A047-6410652FD585}"/>
              </a:ext>
            </a:extLst>
          </p:cNvPr>
          <p:cNvSpPr/>
          <p:nvPr/>
        </p:nvSpPr>
        <p:spPr>
          <a:xfrm>
            <a:off x="10889691" y="3487859"/>
            <a:ext cx="90157" cy="918297"/>
          </a:xfrm>
          <a:prstGeom prst="upDownArrow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ABBAC75-5A0C-D03C-E35C-0160B6549D08}"/>
              </a:ext>
            </a:extLst>
          </p:cNvPr>
          <p:cNvSpPr txBox="1"/>
          <p:nvPr/>
        </p:nvSpPr>
        <p:spPr>
          <a:xfrm>
            <a:off x="10913445" y="3776522"/>
            <a:ext cx="7163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INDX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F9F2BCD-6A10-7035-A866-705D9FB39939}"/>
              </a:ext>
            </a:extLst>
          </p:cNvPr>
          <p:cNvSpPr/>
          <p:nvPr/>
        </p:nvSpPr>
        <p:spPr>
          <a:xfrm>
            <a:off x="8857213" y="4424117"/>
            <a:ext cx="1375959" cy="31208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Frame PAD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9F1D415-C0F8-ED98-B901-D7CBC10863FE}"/>
              </a:ext>
            </a:extLst>
          </p:cNvPr>
          <p:cNvCxnSpPr>
            <a:cxnSpLocks/>
          </p:cNvCxnSpPr>
          <p:nvPr/>
        </p:nvCxnSpPr>
        <p:spPr>
          <a:xfrm flipV="1">
            <a:off x="10233172" y="4420009"/>
            <a:ext cx="848618" cy="1159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7693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/>
      <p:bldP spid="55" grpId="0" animBg="1"/>
    </p:bld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85B792-3695-68B1-F5F2-8E5E3A44FB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424"/>
            <a:ext cx="10515600" cy="618529"/>
          </a:xfrm>
        </p:spPr>
        <p:txBody>
          <a:bodyPr/>
          <a:lstStyle/>
          <a:p>
            <a:r>
              <a:rPr lang="en-US" dirty="0"/>
              <a:t>Example: Passing Stack </a:t>
            </a:r>
            <a:r>
              <a:rPr lang="en-US" dirty="0" err="1"/>
              <a:t>Args</a:t>
            </a:r>
            <a:r>
              <a:rPr lang="en-US" dirty="0"/>
              <a:t>,  Calling Function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39D77649-D122-977F-B0BC-B5B1235B757A}"/>
              </a:ext>
            </a:extLst>
          </p:cNvPr>
          <p:cNvSpPr/>
          <p:nvPr/>
        </p:nvSpPr>
        <p:spPr bwMode="auto">
          <a:xfrm>
            <a:off x="1391342" y="847844"/>
            <a:ext cx="8597448" cy="5922407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int sum(int j, int k)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{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return j + k;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void </a:t>
            </a:r>
          </a:p>
          <a:p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testp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(int j, int k, int l, int m, int (*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func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)(int, int), int *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{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*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func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j,k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 +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func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(l, m);  // notice two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func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() calls</a:t>
            </a:r>
          </a:p>
          <a:p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return;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int main()</a:t>
            </a:r>
          </a:p>
          <a:p>
            <a:r>
              <a:rPr lang="en-US" sz="1600" dirty="0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{</a:t>
            </a:r>
          </a:p>
          <a:p>
            <a:r>
              <a:rPr lang="en-US" sz="1600" dirty="0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    int </a:t>
            </a:r>
            <a:r>
              <a:rPr lang="en-US" sz="1600" dirty="0" err="1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sz="1600" dirty="0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;  </a:t>
            </a:r>
            <a:r>
              <a:rPr lang="en-US" sz="1600" dirty="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// NOTICE: </a:t>
            </a:r>
            <a:r>
              <a:rPr lang="en-US" sz="1600" dirty="0" err="1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sz="1600" dirty="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 must be on stack as you pass the address!</a:t>
            </a:r>
          </a:p>
          <a:p>
            <a:r>
              <a:rPr lang="en-US" sz="1600" dirty="0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    int (*pf)(int, int) = sum; </a:t>
            </a:r>
            <a:r>
              <a:rPr lang="en-US" sz="1600" dirty="0">
                <a:solidFill>
                  <a:srgbClr val="2C895B"/>
                </a:solidFill>
                <a:effectLst/>
                <a:latin typeface="Menlo" panose="020B0609030804020204" pitchFamily="49" charset="0"/>
              </a:rPr>
              <a:t>// pf could be in a register</a:t>
            </a:r>
          </a:p>
          <a:p>
            <a:endParaRPr lang="en-US" sz="1600" dirty="0">
              <a:solidFill>
                <a:srgbClr val="2C895B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sz="1600" dirty="0" err="1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testp</a:t>
            </a:r>
            <a:r>
              <a:rPr lang="en-US" sz="1600" dirty="0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(1, 2, 3, 4, pf, </a:t>
            </a:r>
            <a:r>
              <a:rPr lang="en-US" sz="1600" dirty="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&amp;</a:t>
            </a:r>
            <a:r>
              <a:rPr lang="en-US" sz="1600" dirty="0" err="1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sz="1600" dirty="0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US" sz="1600" dirty="0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sz="1600" dirty="0" err="1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printf</a:t>
            </a:r>
            <a:r>
              <a:rPr lang="en-US" sz="1600" dirty="0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("%d\n", </a:t>
            </a:r>
            <a:r>
              <a:rPr lang="en-US" sz="1600" dirty="0" err="1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sz="1600" dirty="0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endParaRPr lang="en-US" sz="1600" dirty="0">
              <a:solidFill>
                <a:srgbClr val="7030A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    return EXIT_SUCCESS;</a:t>
            </a:r>
          </a:p>
          <a:p>
            <a:r>
              <a:rPr lang="en-US" sz="1600" dirty="0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31EB5D0-1405-A89C-9697-42D2C024DC5A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A62470-37D8-3A9F-B9CC-DCAD6CEBBA66}"/>
              </a:ext>
            </a:extLst>
          </p:cNvPr>
          <p:cNvSpPr txBox="1"/>
          <p:nvPr/>
        </p:nvSpPr>
        <p:spPr>
          <a:xfrm>
            <a:off x="2307067" y="2013528"/>
            <a:ext cx="6955750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arg1	arg2	arg3	arg4	       arg5		            arg6</a:t>
            </a:r>
          </a:p>
        </p:txBody>
      </p:sp>
    </p:spTree>
    <p:extLst>
      <p:ext uri="{BB962C8B-B14F-4D97-AF65-F5344CB8AC3E}">
        <p14:creationId xmlns:p14="http://schemas.microsoft.com/office/powerpoint/2010/main" val="1913196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85B792-3695-68B1-F5F2-8E5E3A44FB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424"/>
            <a:ext cx="10515600" cy="618529"/>
          </a:xfrm>
        </p:spPr>
        <p:txBody>
          <a:bodyPr/>
          <a:lstStyle/>
          <a:p>
            <a:r>
              <a:rPr lang="en-US" dirty="0"/>
              <a:t>Example: Passing Stack </a:t>
            </a:r>
            <a:r>
              <a:rPr lang="en-US" dirty="0" err="1"/>
              <a:t>Args</a:t>
            </a:r>
            <a:r>
              <a:rPr lang="en-US" dirty="0"/>
              <a:t>,  Calling Function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39D77649-D122-977F-B0BC-B5B1235B757A}"/>
              </a:ext>
            </a:extLst>
          </p:cNvPr>
          <p:cNvSpPr/>
          <p:nvPr/>
        </p:nvSpPr>
        <p:spPr bwMode="auto">
          <a:xfrm>
            <a:off x="169669" y="572525"/>
            <a:ext cx="6962085" cy="2375297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int main()</a:t>
            </a:r>
          </a:p>
          <a:p>
            <a:r>
              <a:rPr lang="en-US" sz="1600" dirty="0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{</a:t>
            </a:r>
          </a:p>
          <a:p>
            <a:r>
              <a:rPr lang="en-US" sz="1600" dirty="0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    int </a:t>
            </a:r>
            <a:r>
              <a:rPr lang="en-US" sz="1600" dirty="0" err="1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sz="1600" dirty="0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;  </a:t>
            </a:r>
            <a:r>
              <a:rPr lang="en-US" sz="1200" dirty="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// NOTICE: </a:t>
            </a:r>
            <a:r>
              <a:rPr lang="en-US" sz="1200" dirty="0" err="1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sz="1200" dirty="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 must be on stack as you pass the address!</a:t>
            </a:r>
          </a:p>
          <a:p>
            <a:r>
              <a:rPr lang="en-US" sz="1600" dirty="0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    int (*pf)(int, int) = sum;</a:t>
            </a:r>
            <a:r>
              <a:rPr lang="en-US" sz="1200" dirty="0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200" dirty="0">
                <a:solidFill>
                  <a:srgbClr val="2C895B"/>
                </a:solidFill>
                <a:effectLst/>
                <a:latin typeface="Menlo" panose="020B0609030804020204" pitchFamily="49" charset="0"/>
              </a:rPr>
              <a:t>// pf could be in a register</a:t>
            </a:r>
          </a:p>
          <a:p>
            <a:endParaRPr lang="en-US" sz="1600" dirty="0">
              <a:solidFill>
                <a:srgbClr val="2C895B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sz="1600" dirty="0" err="1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testp</a:t>
            </a:r>
            <a:r>
              <a:rPr lang="en-US" sz="1600" dirty="0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(1, 2, 3, 4, pf, </a:t>
            </a:r>
            <a:r>
              <a:rPr lang="en-US" sz="1600" dirty="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&amp;</a:t>
            </a:r>
            <a:r>
              <a:rPr lang="en-US" sz="1600" dirty="0" err="1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sz="1600" dirty="0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US" sz="1600" dirty="0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sz="1600" dirty="0" err="1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printf</a:t>
            </a:r>
            <a:r>
              <a:rPr lang="en-US" sz="1600" dirty="0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("%d\n", </a:t>
            </a:r>
            <a:r>
              <a:rPr lang="en-US" sz="1600" dirty="0" err="1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sz="1600" dirty="0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US" sz="1600" dirty="0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    return EXIT_SUCCESS;</a:t>
            </a:r>
          </a:p>
          <a:p>
            <a:r>
              <a:rPr lang="en-US" sz="1600" dirty="0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31EB5D0-1405-A89C-9697-42D2C024DC5A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F121914F-6741-B696-323C-B3A084838771}"/>
              </a:ext>
            </a:extLst>
          </p:cNvPr>
          <p:cNvSpPr/>
          <p:nvPr/>
        </p:nvSpPr>
        <p:spPr bwMode="auto">
          <a:xfrm>
            <a:off x="3039880" y="2678485"/>
            <a:ext cx="4486718" cy="212193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equ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FP_OFF, 4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equ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I,      4 + FP_OFF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equ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PF,     4 + I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equ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PAD,    0 + PF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   .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equ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OARG6,  4 + PAD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equ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OARG5   4 + OARG6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equ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FRMADD, OARG5 - FP_OFF</a:t>
            </a:r>
          </a:p>
          <a:p>
            <a:r>
              <a:rPr lang="en-US" sz="16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FRMADD =  20 - 4 = 16  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4252DFD-55E2-C9AA-CB82-73484A73B17F}"/>
              </a:ext>
            </a:extLst>
          </p:cNvPr>
          <p:cNvGrpSpPr/>
          <p:nvPr/>
        </p:nvGrpSpPr>
        <p:grpSpPr>
          <a:xfrm>
            <a:off x="7758114" y="1183613"/>
            <a:ext cx="4091708" cy="3119455"/>
            <a:chOff x="7792286" y="1492918"/>
            <a:chExt cx="3630947" cy="2612391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BD18639-8CD9-BD1A-9EFD-E2B20170283D}"/>
                </a:ext>
              </a:extLst>
            </p:cNvPr>
            <p:cNvSpPr/>
            <p:nvPr/>
          </p:nvSpPr>
          <p:spPr>
            <a:xfrm>
              <a:off x="9232643" y="3626172"/>
              <a:ext cx="1375959" cy="312087"/>
            </a:xfrm>
            <a:prstGeom prst="rect">
              <a:avLst/>
            </a:prstGeom>
            <a:solidFill>
              <a:srgbClr val="F37440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oarg5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2F63170-B9B2-A9ED-99A2-9E64B7AE5E34}"/>
                </a:ext>
              </a:extLst>
            </p:cNvPr>
            <p:cNvSpPr txBox="1"/>
            <p:nvPr/>
          </p:nvSpPr>
          <p:spPr>
            <a:xfrm>
              <a:off x="10967659" y="3705199"/>
              <a:ext cx="455574" cy="40011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err="1"/>
                <a:t>sp</a:t>
              </a:r>
              <a:endParaRPr lang="en-US" sz="2000" dirty="0"/>
            </a:p>
          </p:txBody>
        </p:sp>
        <p:sp>
          <p:nvSpPr>
            <p:cNvPr id="10" name="Left Arrow 9">
              <a:extLst>
                <a:ext uri="{FF2B5EF4-FFF2-40B4-BE49-F238E27FC236}">
                  <a16:creationId xmlns:a16="http://schemas.microsoft.com/office/drawing/2014/main" id="{6A31966D-8325-FE7E-F645-09B8198BAF75}"/>
                </a:ext>
              </a:extLst>
            </p:cNvPr>
            <p:cNvSpPr/>
            <p:nvPr/>
          </p:nvSpPr>
          <p:spPr>
            <a:xfrm>
              <a:off x="10617277" y="3825050"/>
              <a:ext cx="354731" cy="129631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F15A071-E2E5-54C6-FF31-EECEB4ABC235}"/>
                </a:ext>
              </a:extLst>
            </p:cNvPr>
            <p:cNvSpPr/>
            <p:nvPr/>
          </p:nvSpPr>
          <p:spPr>
            <a:xfrm>
              <a:off x="9231062" y="3321220"/>
              <a:ext cx="1375959" cy="312087"/>
            </a:xfrm>
            <a:prstGeom prst="rect">
              <a:avLst/>
            </a:prstGeom>
            <a:solidFill>
              <a:srgbClr val="F37440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oarg6</a:t>
              </a:r>
            </a:p>
          </p:txBody>
        </p:sp>
        <p:sp>
          <p:nvSpPr>
            <p:cNvPr id="15" name="Left Arrow 14">
              <a:extLst>
                <a:ext uri="{FF2B5EF4-FFF2-40B4-BE49-F238E27FC236}">
                  <a16:creationId xmlns:a16="http://schemas.microsoft.com/office/drawing/2014/main" id="{9604C9A8-8992-9F57-2D32-34509316FD9D}"/>
                </a:ext>
              </a:extLst>
            </p:cNvPr>
            <p:cNvSpPr/>
            <p:nvPr/>
          </p:nvSpPr>
          <p:spPr>
            <a:xfrm>
              <a:off x="10600962" y="1735794"/>
              <a:ext cx="354731" cy="129632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3D21155-FDC9-F755-C70C-728FB3718987}"/>
                </a:ext>
              </a:extLst>
            </p:cNvPr>
            <p:cNvSpPr txBox="1"/>
            <p:nvPr/>
          </p:nvSpPr>
          <p:spPr>
            <a:xfrm>
              <a:off x="10897579" y="1612509"/>
              <a:ext cx="397866" cy="40011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err="1"/>
                <a:t>fp</a:t>
              </a:r>
              <a:endParaRPr lang="en-US" sz="2000" dirty="0"/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93D587D3-1B72-A082-928B-B8276D93E301}"/>
                </a:ext>
              </a:extLst>
            </p:cNvPr>
            <p:cNvCxnSpPr>
              <a:cxnSpLocks/>
            </p:cNvCxnSpPr>
            <p:nvPr/>
          </p:nvCxnSpPr>
          <p:spPr>
            <a:xfrm>
              <a:off x="8734376" y="3327742"/>
              <a:ext cx="456967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D84B2A8C-66EE-296F-31DD-610F3D5658DA}"/>
                </a:ext>
              </a:extLst>
            </p:cNvPr>
            <p:cNvCxnSpPr>
              <a:cxnSpLocks/>
            </p:cNvCxnSpPr>
            <p:nvPr/>
          </p:nvCxnSpPr>
          <p:spPr>
            <a:xfrm>
              <a:off x="7792286" y="3984935"/>
              <a:ext cx="1535422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79E0C627-C884-9C82-D1B3-D934BBDDE67D}"/>
                </a:ext>
              </a:extLst>
            </p:cNvPr>
            <p:cNvCxnSpPr>
              <a:cxnSpLocks/>
            </p:cNvCxnSpPr>
            <p:nvPr/>
          </p:nvCxnSpPr>
          <p:spPr>
            <a:xfrm>
              <a:off x="8372966" y="2256984"/>
              <a:ext cx="901112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9F57B86C-210A-95D6-7B0E-6FE30E2ABC0E}"/>
                </a:ext>
              </a:extLst>
            </p:cNvPr>
            <p:cNvSpPr/>
            <p:nvPr/>
          </p:nvSpPr>
          <p:spPr>
            <a:xfrm rot="16200000">
              <a:off x="7415578" y="2970401"/>
              <a:ext cx="1896874" cy="2458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FRMADD = 16</a:t>
              </a:r>
            </a:p>
          </p:txBody>
        </p:sp>
        <p:sp>
          <p:nvSpPr>
            <p:cNvPr id="28" name="Up-Down Arrow 27">
              <a:extLst>
                <a:ext uri="{FF2B5EF4-FFF2-40B4-BE49-F238E27FC236}">
                  <a16:creationId xmlns:a16="http://schemas.microsoft.com/office/drawing/2014/main" id="{03C7A906-58C5-4CED-DFFB-499317EDC209}"/>
                </a:ext>
              </a:extLst>
            </p:cNvPr>
            <p:cNvSpPr/>
            <p:nvPr/>
          </p:nvSpPr>
          <p:spPr>
            <a:xfrm>
              <a:off x="8471420" y="2283595"/>
              <a:ext cx="109106" cy="1711539"/>
            </a:xfrm>
            <a:prstGeom prst="upDownArrow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BC3C93C-2873-D440-9E85-57A97EBFF982}"/>
                </a:ext>
              </a:extLst>
            </p:cNvPr>
            <p:cNvSpPr txBox="1"/>
            <p:nvPr/>
          </p:nvSpPr>
          <p:spPr>
            <a:xfrm>
              <a:off x="8755740" y="3595024"/>
              <a:ext cx="47813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4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E7859C7-4D60-1F8B-CAD7-CC1AB1AE685E}"/>
                </a:ext>
              </a:extLst>
            </p:cNvPr>
            <p:cNvSpPr txBox="1"/>
            <p:nvPr/>
          </p:nvSpPr>
          <p:spPr>
            <a:xfrm>
              <a:off x="8795946" y="3306294"/>
              <a:ext cx="47813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4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59B64CD9-72BD-4C41-66B4-14198E1C80E9}"/>
                </a:ext>
              </a:extLst>
            </p:cNvPr>
            <p:cNvSpPr/>
            <p:nvPr/>
          </p:nvSpPr>
          <p:spPr>
            <a:xfrm>
              <a:off x="9244565" y="1517390"/>
              <a:ext cx="1337615" cy="360436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err="1"/>
                <a:t>lr</a:t>
              </a:r>
              <a:r>
                <a:rPr lang="en-US" sz="2400" dirty="0"/>
                <a:t> to caller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FFAD4D63-BBCD-5F3E-BF32-71AD40C5ACD4}"/>
                </a:ext>
              </a:extLst>
            </p:cNvPr>
            <p:cNvSpPr/>
            <p:nvPr/>
          </p:nvSpPr>
          <p:spPr>
            <a:xfrm>
              <a:off x="9244565" y="1896548"/>
              <a:ext cx="1337615" cy="360436"/>
            </a:xfrm>
            <a:prstGeom prst="rect">
              <a:avLst/>
            </a:prstGeom>
            <a:solidFill>
              <a:srgbClr val="0070C0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callers </a:t>
              </a:r>
              <a:r>
                <a:rPr lang="en-US" sz="2400" dirty="0" err="1"/>
                <a:t>fp</a:t>
              </a:r>
              <a:endParaRPr lang="en-US" sz="2400" dirty="0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A171CFC8-C336-4FFB-F2CA-4065A08D2B30}"/>
                </a:ext>
              </a:extLst>
            </p:cNvPr>
            <p:cNvSpPr/>
            <p:nvPr/>
          </p:nvSpPr>
          <p:spPr>
            <a:xfrm>
              <a:off x="9250307" y="2248128"/>
              <a:ext cx="1337470" cy="360436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err="1"/>
                <a:t>i</a:t>
              </a:r>
              <a:endParaRPr lang="en-US" sz="2400" dirty="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78999AC0-C523-1AC4-36E8-2873A6C05F9E}"/>
                </a:ext>
              </a:extLst>
            </p:cNvPr>
            <p:cNvSpPr txBox="1"/>
            <p:nvPr/>
          </p:nvSpPr>
          <p:spPr>
            <a:xfrm>
              <a:off x="8795319" y="2235661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4</a:t>
              </a:r>
            </a:p>
          </p:txBody>
        </p: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D77CDD9D-5E1B-62FD-9D55-5B3662DB6465}"/>
                </a:ext>
              </a:extLst>
            </p:cNvPr>
            <p:cNvCxnSpPr>
              <a:cxnSpLocks/>
            </p:cNvCxnSpPr>
            <p:nvPr/>
          </p:nvCxnSpPr>
          <p:spPr>
            <a:xfrm>
              <a:off x="8669322" y="2968979"/>
              <a:ext cx="563321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4D66E8D9-6137-EC44-0198-6FD9F0D53DDB}"/>
                </a:ext>
              </a:extLst>
            </p:cNvPr>
            <p:cNvSpPr/>
            <p:nvPr/>
          </p:nvSpPr>
          <p:spPr>
            <a:xfrm>
              <a:off x="9246424" y="2624110"/>
              <a:ext cx="1337470" cy="360436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(*pf)()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9E7C9394-5F50-2682-087F-9C8AFB298D88}"/>
                </a:ext>
              </a:extLst>
            </p:cNvPr>
            <p:cNvSpPr txBox="1"/>
            <p:nvPr/>
          </p:nvSpPr>
          <p:spPr>
            <a:xfrm>
              <a:off x="8865395" y="1870348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4</a:t>
              </a:r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5C5340BF-304B-9A7B-A6CE-B02A5466917C}"/>
                </a:ext>
              </a:extLst>
            </p:cNvPr>
            <p:cNvCxnSpPr>
              <a:cxnSpLocks/>
            </p:cNvCxnSpPr>
            <p:nvPr/>
          </p:nvCxnSpPr>
          <p:spPr>
            <a:xfrm>
              <a:off x="8686986" y="2608564"/>
              <a:ext cx="563321" cy="0"/>
            </a:xfrm>
            <a:prstGeom prst="line">
              <a:avLst/>
            </a:prstGeom>
            <a:solidFill>
              <a:schemeClr val="accent5"/>
            </a:solidFill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BB436501-10D6-B52B-A857-B1C611C4AF45}"/>
                </a:ext>
              </a:extLst>
            </p:cNvPr>
            <p:cNvSpPr/>
            <p:nvPr/>
          </p:nvSpPr>
          <p:spPr>
            <a:xfrm>
              <a:off x="9232643" y="2992417"/>
              <a:ext cx="1375959" cy="335326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frame pad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DC4A966A-4716-07B6-CCEA-42A9FC197571}"/>
                </a:ext>
              </a:extLst>
            </p:cNvPr>
            <p:cNvSpPr txBox="1"/>
            <p:nvPr/>
          </p:nvSpPr>
          <p:spPr>
            <a:xfrm>
              <a:off x="8828169" y="2950962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</p:txBody>
        </p: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2AAFF63F-AE19-E062-99AC-9A9438993A7A}"/>
                </a:ext>
              </a:extLst>
            </p:cNvPr>
            <p:cNvCxnSpPr>
              <a:cxnSpLocks/>
            </p:cNvCxnSpPr>
            <p:nvPr/>
          </p:nvCxnSpPr>
          <p:spPr>
            <a:xfrm>
              <a:off x="8734376" y="3620508"/>
              <a:ext cx="563321" cy="0"/>
            </a:xfrm>
            <a:prstGeom prst="line">
              <a:avLst/>
            </a:prstGeom>
            <a:solidFill>
              <a:schemeClr val="accent5"/>
            </a:solidFill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6FCBBB13-57D9-C2A8-E033-06B9C76BBFD4}"/>
                </a:ext>
              </a:extLst>
            </p:cNvPr>
            <p:cNvSpPr txBox="1"/>
            <p:nvPr/>
          </p:nvSpPr>
          <p:spPr>
            <a:xfrm>
              <a:off x="8823433" y="2599725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4</a:t>
              </a:r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EF80A671-99D5-DCBE-1C9F-964D74F66C8F}"/>
                </a:ext>
              </a:extLst>
            </p:cNvPr>
            <p:cNvCxnSpPr>
              <a:cxnSpLocks/>
            </p:cNvCxnSpPr>
            <p:nvPr/>
          </p:nvCxnSpPr>
          <p:spPr>
            <a:xfrm>
              <a:off x="8734376" y="1895771"/>
              <a:ext cx="563321" cy="0"/>
            </a:xfrm>
            <a:prstGeom prst="line">
              <a:avLst/>
            </a:prstGeom>
            <a:solidFill>
              <a:schemeClr val="accent5"/>
            </a:solidFill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A1CE6223-A2B1-4ABD-5D0E-E9EE027456B8}"/>
                </a:ext>
              </a:extLst>
            </p:cNvPr>
            <p:cNvSpPr txBox="1"/>
            <p:nvPr/>
          </p:nvSpPr>
          <p:spPr>
            <a:xfrm>
              <a:off x="8853160" y="1492918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4</a:t>
              </a:r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D2E066C7-C8DB-4A42-0249-E7E6A4B00234}"/>
                </a:ext>
              </a:extLst>
            </p:cNvPr>
            <p:cNvCxnSpPr>
              <a:cxnSpLocks/>
            </p:cNvCxnSpPr>
            <p:nvPr/>
          </p:nvCxnSpPr>
          <p:spPr>
            <a:xfrm>
              <a:off x="7893714" y="1518341"/>
              <a:ext cx="1391748" cy="0"/>
            </a:xfrm>
            <a:prstGeom prst="line">
              <a:avLst/>
            </a:prstGeom>
            <a:solidFill>
              <a:schemeClr val="accent5"/>
            </a:solidFill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87FC0105-EC5A-5715-DB55-318C1BD151D1}"/>
              </a:ext>
            </a:extLst>
          </p:cNvPr>
          <p:cNvSpPr txBox="1"/>
          <p:nvPr/>
        </p:nvSpPr>
        <p:spPr>
          <a:xfrm>
            <a:off x="9319691" y="808515"/>
            <a:ext cx="1657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Main() stack</a:t>
            </a:r>
          </a:p>
        </p:txBody>
      </p:sp>
      <p:graphicFrame>
        <p:nvGraphicFramePr>
          <p:cNvPr id="65" name="Table 64">
            <a:extLst>
              <a:ext uri="{FF2B5EF4-FFF2-40B4-BE49-F238E27FC236}">
                <a16:creationId xmlns:a16="http://schemas.microsoft.com/office/drawing/2014/main" id="{2293E96E-FA3B-6A66-176A-8DB06DE9ADFD}"/>
              </a:ext>
            </a:extLst>
          </p:cNvPr>
          <p:cNvGraphicFramePr>
            <a:graphicFrameLocks/>
          </p:cNvGraphicFramePr>
          <p:nvPr/>
        </p:nvGraphicFramePr>
        <p:xfrm>
          <a:off x="554268" y="4851728"/>
          <a:ext cx="11083464" cy="1920240"/>
        </p:xfrm>
        <a:graphic>
          <a:graphicData uri="http://schemas.openxmlformats.org/drawingml/2006/table">
            <a:tbl>
              <a:tblPr firstRow="1">
                <a:tableStyleId>{FABFCF23-3B69-468F-B69F-88F6DE6A72F2}</a:tableStyleId>
              </a:tblPr>
              <a:tblGrid>
                <a:gridCol w="1827927">
                  <a:extLst>
                    <a:ext uri="{9D8B030D-6E8A-4147-A177-3AD203B41FA5}">
                      <a16:colId xmlns:a16="http://schemas.microsoft.com/office/drawing/2014/main" val="2146949649"/>
                    </a:ext>
                  </a:extLst>
                </a:gridCol>
                <a:gridCol w="1334902">
                  <a:extLst>
                    <a:ext uri="{9D8B030D-6E8A-4147-A177-3AD203B41FA5}">
                      <a16:colId xmlns:a16="http://schemas.microsoft.com/office/drawing/2014/main" val="1067220819"/>
                    </a:ext>
                  </a:extLst>
                </a:gridCol>
                <a:gridCol w="2397953">
                  <a:extLst>
                    <a:ext uri="{9D8B030D-6E8A-4147-A177-3AD203B41FA5}">
                      <a16:colId xmlns:a16="http://schemas.microsoft.com/office/drawing/2014/main" val="2822646746"/>
                    </a:ext>
                  </a:extLst>
                </a:gridCol>
                <a:gridCol w="2778919">
                  <a:extLst>
                    <a:ext uri="{9D8B030D-6E8A-4147-A177-3AD203B41FA5}">
                      <a16:colId xmlns:a16="http://schemas.microsoft.com/office/drawing/2014/main" val="2065921853"/>
                    </a:ext>
                  </a:extLst>
                </a:gridCol>
                <a:gridCol w="2743763">
                  <a:extLst>
                    <a:ext uri="{9D8B030D-6E8A-4147-A177-3AD203B41FA5}">
                      <a16:colId xmlns:a16="http://schemas.microsoft.com/office/drawing/2014/main" val="156893117"/>
                    </a:ext>
                  </a:extLst>
                </a:gridCol>
              </a:tblGrid>
              <a:tr h="28552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Variable or Argument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distance from </a:t>
                      </a:r>
                      <a:r>
                        <a:rPr lang="en-US" sz="1600" dirty="0" err="1"/>
                        <a:t>fp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Address on Stack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Read variable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Write Variable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987993257"/>
                  </a:ext>
                </a:extLst>
              </a:tr>
              <a:tr h="165703">
                <a:tc>
                  <a:txBody>
                    <a:bodyPr/>
                    <a:lstStyle/>
                    <a:p>
                      <a:pPr algn="l"/>
                      <a:r>
                        <a:rPr lang="en-US" sz="16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 </a:t>
                      </a:r>
                      <a:r>
                        <a:rPr lang="en-US" sz="1600" b="0" i="0" dirty="0" err="1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</a:t>
                      </a:r>
                      <a:endParaRPr lang="en-US" sz="1600" b="0" i="0" dirty="0">
                        <a:solidFill>
                          <a:srgbClr val="0070C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add r0, </a:t>
                      </a:r>
                      <a:r>
                        <a:rPr lang="en-US" sz="16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-I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ldr</a:t>
                      </a: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r0, [</a:t>
                      </a:r>
                      <a:r>
                        <a:rPr lang="en-US" sz="16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-I]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 r0, [</a:t>
                      </a:r>
                      <a:r>
                        <a:rPr lang="en-US" sz="16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-I]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06785819"/>
                  </a:ext>
                </a:extLst>
              </a:tr>
              <a:tr h="16315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accent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 (*pf)()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PF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add r0, </a:t>
                      </a:r>
                      <a:r>
                        <a:rPr lang="en-US" sz="16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-PF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ldr</a:t>
                      </a: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r0, [</a:t>
                      </a:r>
                      <a:r>
                        <a:rPr lang="en-US" sz="16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-PF]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 r0, [</a:t>
                      </a:r>
                      <a:r>
                        <a:rPr lang="en-US" sz="16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-PF]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700906380"/>
                  </a:ext>
                </a:extLst>
              </a:tr>
              <a:tr h="16315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accent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 oarg6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OARG6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add r0, </a:t>
                      </a:r>
                      <a:r>
                        <a:rPr lang="en-US" sz="16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-OARG6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ldr</a:t>
                      </a: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r0, [</a:t>
                      </a:r>
                      <a:r>
                        <a:rPr lang="en-US" sz="16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-OARG6]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 r0, [</a:t>
                      </a:r>
                      <a:r>
                        <a:rPr lang="en-US" sz="16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-OARG6]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26593623"/>
                  </a:ext>
                </a:extLst>
              </a:tr>
              <a:tr h="16315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accent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 oarg5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OARG5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add r0, </a:t>
                      </a:r>
                      <a:r>
                        <a:rPr lang="en-US" sz="16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-OARG5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ldr</a:t>
                      </a: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r0, [</a:t>
                      </a:r>
                      <a:r>
                        <a:rPr lang="en-US" sz="16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-OARG5]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 r0, [</a:t>
                      </a:r>
                      <a:r>
                        <a:rPr lang="en-US" sz="16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-OARG5]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049047441"/>
                  </a:ext>
                </a:extLst>
              </a:tr>
            </a:tbl>
          </a:graphicData>
        </a:graphic>
      </p:graphicFrame>
      <p:grpSp>
        <p:nvGrpSpPr>
          <p:cNvPr id="12" name="Group 11">
            <a:extLst>
              <a:ext uri="{FF2B5EF4-FFF2-40B4-BE49-F238E27FC236}">
                <a16:creationId xmlns:a16="http://schemas.microsoft.com/office/drawing/2014/main" id="{C7EEC5BA-C02F-32DC-1233-A78EBDCB8463}"/>
              </a:ext>
            </a:extLst>
          </p:cNvPr>
          <p:cNvGrpSpPr/>
          <p:nvPr/>
        </p:nvGrpSpPr>
        <p:grpSpPr>
          <a:xfrm>
            <a:off x="7658235" y="1212835"/>
            <a:ext cx="495808" cy="2931312"/>
            <a:chOff x="3151627" y="2223696"/>
            <a:chExt cx="495808" cy="293131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58C18CC-32C9-EB1F-8A36-F1644873104D}"/>
                </a:ext>
              </a:extLst>
            </p:cNvPr>
            <p:cNvSpPr/>
            <p:nvPr/>
          </p:nvSpPr>
          <p:spPr>
            <a:xfrm rot="16200000">
              <a:off x="2434023" y="3314397"/>
              <a:ext cx="1896874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Total frame size</a:t>
              </a:r>
            </a:p>
            <a:p>
              <a:pPr algn="ctr"/>
              <a:r>
                <a:rPr lang="en-US" sz="1200" b="1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8-byte aligned</a:t>
              </a:r>
            </a:p>
          </p:txBody>
        </p:sp>
        <p:sp>
          <p:nvSpPr>
            <p:cNvPr id="14" name="Up-Down Arrow 13">
              <a:extLst>
                <a:ext uri="{FF2B5EF4-FFF2-40B4-BE49-F238E27FC236}">
                  <a16:creationId xmlns:a16="http://schemas.microsoft.com/office/drawing/2014/main" id="{D13E6E6C-6EDB-3A9E-01A3-53BA60CA833D}"/>
                </a:ext>
              </a:extLst>
            </p:cNvPr>
            <p:cNvSpPr/>
            <p:nvPr/>
          </p:nvSpPr>
          <p:spPr>
            <a:xfrm flipH="1">
              <a:off x="3570632" y="2223696"/>
              <a:ext cx="76803" cy="2931312"/>
            </a:xfrm>
            <a:prstGeom prst="upDownArrow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54327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90BF1C0F-C214-8B94-0C9B-A854CB852572}"/>
              </a:ext>
            </a:extLst>
          </p:cNvPr>
          <p:cNvSpPr/>
          <p:nvPr/>
        </p:nvSpPr>
        <p:spPr bwMode="auto">
          <a:xfrm>
            <a:off x="6826388" y="142261"/>
            <a:ext cx="5286159" cy="4972288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1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main:</a:t>
            </a:r>
          </a:p>
          <a:p>
            <a:r>
              <a:rPr lang="en-US" sz="11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push    {</a:t>
            </a:r>
            <a:r>
              <a:rPr lang="en-US" sz="11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fp</a:t>
            </a:r>
            <a:r>
              <a:rPr lang="en-US" sz="11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1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lr</a:t>
            </a:r>
            <a:r>
              <a:rPr lang="en-US" sz="11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r>
              <a:rPr lang="en-US" sz="11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add     </a:t>
            </a:r>
            <a:r>
              <a:rPr lang="en-US" sz="11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fp</a:t>
            </a:r>
            <a:r>
              <a:rPr lang="en-US" sz="11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1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sp</a:t>
            </a:r>
            <a:r>
              <a:rPr lang="en-US" sz="11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FP_OFF</a:t>
            </a:r>
          </a:p>
          <a:p>
            <a:r>
              <a:rPr lang="en-US" sz="11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add     </a:t>
            </a:r>
            <a:r>
              <a:rPr lang="en-US" sz="11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sp</a:t>
            </a:r>
            <a:r>
              <a:rPr lang="en-US" sz="11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1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sp</a:t>
            </a:r>
            <a:r>
              <a:rPr lang="en-US" sz="11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,-FRMADD</a:t>
            </a:r>
          </a:p>
          <a:p>
            <a:endParaRPr lang="en-US" sz="11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1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sz="11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ldr</a:t>
            </a:r>
            <a:r>
              <a:rPr lang="en-US" sz="11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    r0, =sum        // get </a:t>
            </a:r>
            <a:r>
              <a:rPr lang="en-US" sz="11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func</a:t>
            </a:r>
            <a:r>
              <a:rPr lang="en-US" sz="11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address</a:t>
            </a:r>
          </a:p>
          <a:p>
            <a:r>
              <a:rPr lang="en-US" sz="11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str     r0, [</a:t>
            </a:r>
            <a:r>
              <a:rPr lang="en-US" sz="11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fp</a:t>
            </a:r>
            <a:r>
              <a:rPr lang="en-US" sz="11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-PF]   // store sum in var pf</a:t>
            </a:r>
          </a:p>
          <a:p>
            <a:endParaRPr lang="en-US" sz="11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1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add     r0, </a:t>
            </a:r>
            <a:r>
              <a:rPr lang="en-US" sz="11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fp</a:t>
            </a:r>
            <a:r>
              <a:rPr lang="en-US" sz="11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-I      // get address of I</a:t>
            </a:r>
          </a:p>
          <a:p>
            <a:r>
              <a:rPr lang="en-US" sz="11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str     r0, [fp,-OARG6] // </a:t>
            </a:r>
            <a:r>
              <a:rPr lang="en-US" sz="1100" dirty="0" err="1">
                <a:solidFill>
                  <a:srgbClr val="2C895B"/>
                </a:solidFill>
                <a:effectLst/>
                <a:latin typeface="Menlo" panose="020B0609030804020204" pitchFamily="49" charset="0"/>
              </a:rPr>
              <a:t>arg</a:t>
            </a:r>
            <a:r>
              <a:rPr lang="en-US" sz="1100" dirty="0">
                <a:solidFill>
                  <a:srgbClr val="2C895B"/>
                </a:solidFill>
                <a:effectLst/>
                <a:latin typeface="Menlo" panose="020B0609030804020204" pitchFamily="49" charset="0"/>
              </a:rPr>
              <a:t> 6: </a:t>
            </a:r>
            <a:r>
              <a:rPr lang="en-US" sz="11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store address of I</a:t>
            </a:r>
            <a:br>
              <a:rPr lang="en-US" sz="11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endParaRPr lang="en-US" sz="11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1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sz="11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ldr</a:t>
            </a:r>
            <a:r>
              <a:rPr lang="en-US" sz="11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    r0, [</a:t>
            </a:r>
            <a:r>
              <a:rPr lang="en-US" sz="11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fp</a:t>
            </a:r>
            <a:r>
              <a:rPr lang="en-US" sz="11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-PF]   // get PF from stack</a:t>
            </a:r>
          </a:p>
          <a:p>
            <a:r>
              <a:rPr lang="en-US" sz="11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str     r0, [fp,-OARG5] // </a:t>
            </a:r>
            <a:r>
              <a:rPr lang="en-US" sz="1100" dirty="0" err="1">
                <a:solidFill>
                  <a:srgbClr val="2C895B"/>
                </a:solidFill>
                <a:effectLst/>
                <a:latin typeface="Menlo" panose="020B0609030804020204" pitchFamily="49" charset="0"/>
              </a:rPr>
              <a:t>arg</a:t>
            </a:r>
            <a:r>
              <a:rPr lang="en-US" sz="1100" dirty="0">
                <a:solidFill>
                  <a:srgbClr val="2C895B"/>
                </a:solidFill>
                <a:effectLst/>
                <a:latin typeface="Menlo" panose="020B0609030804020204" pitchFamily="49" charset="0"/>
              </a:rPr>
              <a:t> 5: </a:t>
            </a:r>
            <a:r>
              <a:rPr lang="en-US" sz="11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store sum() address</a:t>
            </a:r>
          </a:p>
          <a:p>
            <a:endParaRPr lang="en-US" sz="11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1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mov     r0, 1           // </a:t>
            </a:r>
            <a:r>
              <a:rPr lang="en-US" sz="1100" dirty="0" err="1">
                <a:solidFill>
                  <a:srgbClr val="2C895B"/>
                </a:solidFill>
                <a:effectLst/>
                <a:latin typeface="Menlo" panose="020B0609030804020204" pitchFamily="49" charset="0"/>
              </a:rPr>
              <a:t>arg</a:t>
            </a:r>
            <a:r>
              <a:rPr lang="en-US" sz="1100" dirty="0">
                <a:solidFill>
                  <a:srgbClr val="2C895B"/>
                </a:solidFill>
                <a:effectLst/>
                <a:latin typeface="Menlo" panose="020B0609030804020204" pitchFamily="49" charset="0"/>
              </a:rPr>
              <a:t> 1: 1</a:t>
            </a:r>
          </a:p>
          <a:p>
            <a:r>
              <a:rPr lang="en-US" sz="11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mov     r1, 2           // </a:t>
            </a:r>
            <a:r>
              <a:rPr lang="en-US" sz="1100" dirty="0" err="1">
                <a:solidFill>
                  <a:srgbClr val="2C895B"/>
                </a:solidFill>
                <a:effectLst/>
                <a:latin typeface="Menlo" panose="020B0609030804020204" pitchFamily="49" charset="0"/>
              </a:rPr>
              <a:t>arg</a:t>
            </a:r>
            <a:r>
              <a:rPr lang="en-US" sz="1100" dirty="0">
                <a:solidFill>
                  <a:srgbClr val="2C895B"/>
                </a:solidFill>
                <a:effectLst/>
                <a:latin typeface="Menlo" panose="020B0609030804020204" pitchFamily="49" charset="0"/>
              </a:rPr>
              <a:t> 2: 2</a:t>
            </a:r>
          </a:p>
          <a:p>
            <a:r>
              <a:rPr lang="en-US" sz="11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mov     r2, 3           // </a:t>
            </a:r>
            <a:r>
              <a:rPr lang="en-US" sz="1100" dirty="0" err="1">
                <a:solidFill>
                  <a:srgbClr val="2C895B"/>
                </a:solidFill>
                <a:effectLst/>
                <a:latin typeface="Menlo" panose="020B0609030804020204" pitchFamily="49" charset="0"/>
              </a:rPr>
              <a:t>arg</a:t>
            </a:r>
            <a:r>
              <a:rPr lang="en-US" sz="1100" dirty="0">
                <a:solidFill>
                  <a:srgbClr val="2C895B"/>
                </a:solidFill>
                <a:effectLst/>
                <a:latin typeface="Menlo" panose="020B0609030804020204" pitchFamily="49" charset="0"/>
              </a:rPr>
              <a:t> 3: 3</a:t>
            </a:r>
          </a:p>
          <a:p>
            <a:r>
              <a:rPr lang="en-US" sz="11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mov     r3, 4           // </a:t>
            </a:r>
            <a:r>
              <a:rPr lang="en-US" sz="1100" dirty="0" err="1">
                <a:solidFill>
                  <a:srgbClr val="2C895B"/>
                </a:solidFill>
                <a:effectLst/>
                <a:latin typeface="Menlo" panose="020B0609030804020204" pitchFamily="49" charset="0"/>
              </a:rPr>
              <a:t>arg</a:t>
            </a:r>
            <a:r>
              <a:rPr lang="en-US" sz="1100" dirty="0">
                <a:solidFill>
                  <a:srgbClr val="2C895B"/>
                </a:solidFill>
                <a:effectLst/>
                <a:latin typeface="Menlo" panose="020B0609030804020204" pitchFamily="49" charset="0"/>
              </a:rPr>
              <a:t> 4: 4</a:t>
            </a:r>
            <a:br>
              <a:rPr lang="en-US" sz="11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endParaRPr lang="en-US" sz="11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1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bl      </a:t>
            </a:r>
            <a:r>
              <a:rPr lang="en-US" sz="11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testp</a:t>
            </a:r>
            <a:endParaRPr lang="en-US" sz="11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endParaRPr lang="en-US" sz="11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1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sz="11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ldr</a:t>
            </a:r>
            <a:r>
              <a:rPr lang="en-US" sz="11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    r0, =.</a:t>
            </a:r>
            <a:r>
              <a:rPr lang="en-US" sz="11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Lmess</a:t>
            </a:r>
            <a:r>
              <a:rPr lang="en-US" sz="11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    // </a:t>
            </a:r>
            <a:r>
              <a:rPr lang="en-US" sz="11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arg</a:t>
            </a:r>
            <a:r>
              <a:rPr lang="en-US" sz="11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1: "%d\n"</a:t>
            </a:r>
          </a:p>
          <a:p>
            <a:r>
              <a:rPr lang="en-US" sz="11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sz="11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ldr</a:t>
            </a:r>
            <a:r>
              <a:rPr lang="en-US" sz="11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    r1, [</a:t>
            </a:r>
            <a:r>
              <a:rPr lang="en-US" sz="11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fp</a:t>
            </a:r>
            <a:r>
              <a:rPr lang="en-US" sz="11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-I]    // </a:t>
            </a:r>
            <a:r>
              <a:rPr lang="en-US" sz="11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arg</a:t>
            </a:r>
            <a:r>
              <a:rPr lang="en-US" sz="11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2: </a:t>
            </a:r>
            <a:r>
              <a:rPr lang="en-US" sz="11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</a:t>
            </a:r>
            <a:endParaRPr lang="en-US" sz="11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1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bl      </a:t>
            </a:r>
            <a:r>
              <a:rPr lang="en-US" sz="11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printf</a:t>
            </a:r>
            <a:endParaRPr lang="en-US" sz="11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endParaRPr lang="en-US" sz="11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1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sub     </a:t>
            </a:r>
            <a:r>
              <a:rPr lang="en-US" sz="11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sp</a:t>
            </a:r>
            <a:r>
              <a:rPr lang="en-US" sz="11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1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fp</a:t>
            </a:r>
            <a:r>
              <a:rPr lang="en-US" sz="11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FP_OFF</a:t>
            </a:r>
          </a:p>
          <a:p>
            <a:r>
              <a:rPr lang="en-US" sz="11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pop     {</a:t>
            </a:r>
            <a:r>
              <a:rPr lang="en-US" sz="11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fp</a:t>
            </a:r>
            <a:r>
              <a:rPr lang="en-US" sz="11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1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lr</a:t>
            </a:r>
            <a:r>
              <a:rPr lang="en-US" sz="11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r>
              <a:rPr lang="en-US" sz="11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bx      </a:t>
            </a:r>
            <a:r>
              <a:rPr lang="en-US" sz="11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lr</a:t>
            </a:r>
            <a:endParaRPr lang="en-US" sz="11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85B792-3695-68B1-F5F2-8E5E3A44FB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43" y="119999"/>
            <a:ext cx="6597564" cy="715294"/>
          </a:xfrm>
        </p:spPr>
        <p:txBody>
          <a:bodyPr/>
          <a:lstStyle/>
          <a:p>
            <a:r>
              <a:rPr lang="en-US" sz="2800" dirty="0"/>
              <a:t>Example: Passing Stack </a:t>
            </a:r>
            <a:r>
              <a:rPr lang="en-US" sz="2800" dirty="0" err="1"/>
              <a:t>Args</a:t>
            </a:r>
            <a:r>
              <a:rPr lang="en-US" sz="2800" dirty="0"/>
              <a:t>,  Calling Function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39D77649-D122-977F-B0BC-B5B1235B757A}"/>
              </a:ext>
            </a:extLst>
          </p:cNvPr>
          <p:cNvSpPr/>
          <p:nvPr/>
        </p:nvSpPr>
        <p:spPr bwMode="auto">
          <a:xfrm>
            <a:off x="291149" y="918052"/>
            <a:ext cx="3077746" cy="1805226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200" dirty="0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int main()</a:t>
            </a:r>
          </a:p>
          <a:p>
            <a:r>
              <a:rPr lang="en-US" sz="1200" dirty="0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{</a:t>
            </a:r>
          </a:p>
          <a:p>
            <a:r>
              <a:rPr lang="en-US" sz="1200" dirty="0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    int </a:t>
            </a:r>
            <a:r>
              <a:rPr lang="en-US" sz="1200" dirty="0" err="1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sz="1200" dirty="0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US" sz="1200" dirty="0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    int (*</a:t>
            </a:r>
            <a:r>
              <a:rPr lang="en-US" sz="1200" dirty="0">
                <a:solidFill>
                  <a:srgbClr val="7030A0"/>
                </a:solidFill>
                <a:latin typeface="Menlo" panose="020B0609030804020204" pitchFamily="49" charset="0"/>
              </a:rPr>
              <a:t>pf</a:t>
            </a:r>
            <a:r>
              <a:rPr lang="en-US" sz="1200" dirty="0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)(int, int) = sum;</a:t>
            </a:r>
          </a:p>
          <a:p>
            <a:endParaRPr lang="en-US" sz="1200" dirty="0">
              <a:solidFill>
                <a:srgbClr val="7030A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200" dirty="0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sz="1200" dirty="0" err="1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testp</a:t>
            </a:r>
            <a:r>
              <a:rPr lang="en-US" sz="1200" dirty="0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(1, 2, 3, 4, </a:t>
            </a:r>
            <a:r>
              <a:rPr lang="en-US" sz="1200" dirty="0">
                <a:solidFill>
                  <a:srgbClr val="7030A0"/>
                </a:solidFill>
                <a:latin typeface="Menlo" panose="020B0609030804020204" pitchFamily="49" charset="0"/>
              </a:rPr>
              <a:t>pf</a:t>
            </a:r>
            <a:r>
              <a:rPr lang="en-US" sz="1200" dirty="0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, &amp;</a:t>
            </a:r>
            <a:r>
              <a:rPr lang="en-US" sz="1200" dirty="0" err="1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sz="1200" dirty="0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US" sz="1200" dirty="0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sz="1200" dirty="0" err="1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printf</a:t>
            </a:r>
            <a:r>
              <a:rPr lang="en-US" sz="1200" dirty="0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("%d\n", </a:t>
            </a:r>
            <a:r>
              <a:rPr lang="en-US" sz="1200" dirty="0" err="1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sz="1200" dirty="0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US" sz="1200" dirty="0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    return EXIT_SUCCESS;</a:t>
            </a:r>
          </a:p>
          <a:p>
            <a:r>
              <a:rPr lang="en-US" sz="1200" dirty="0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31EB5D0-1405-A89C-9697-42D2C024DC5A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aphicFrame>
        <p:nvGraphicFramePr>
          <p:cNvPr id="65" name="Table 64">
            <a:extLst>
              <a:ext uri="{FF2B5EF4-FFF2-40B4-BE49-F238E27FC236}">
                <a16:creationId xmlns:a16="http://schemas.microsoft.com/office/drawing/2014/main" id="{2293E96E-FA3B-6A66-176A-8DB06DE9ADFD}"/>
              </a:ext>
            </a:extLst>
          </p:cNvPr>
          <p:cNvGraphicFramePr>
            <a:graphicFrameLocks/>
          </p:cNvGraphicFramePr>
          <p:nvPr/>
        </p:nvGraphicFramePr>
        <p:xfrm>
          <a:off x="488441" y="5222257"/>
          <a:ext cx="8729450" cy="1539481"/>
        </p:xfrm>
        <a:graphic>
          <a:graphicData uri="http://schemas.openxmlformats.org/drawingml/2006/table">
            <a:tbl>
              <a:tblPr firstRow="1">
                <a:tableStyleId>{FABFCF23-3B69-468F-B69F-88F6DE6A72F2}</a:tableStyleId>
              </a:tblPr>
              <a:tblGrid>
                <a:gridCol w="1309347">
                  <a:extLst>
                    <a:ext uri="{9D8B030D-6E8A-4147-A177-3AD203B41FA5}">
                      <a16:colId xmlns:a16="http://schemas.microsoft.com/office/drawing/2014/main" val="2146949649"/>
                    </a:ext>
                  </a:extLst>
                </a:gridCol>
                <a:gridCol w="992843">
                  <a:extLst>
                    <a:ext uri="{9D8B030D-6E8A-4147-A177-3AD203B41FA5}">
                      <a16:colId xmlns:a16="http://schemas.microsoft.com/office/drawing/2014/main" val="1067220819"/>
                    </a:ext>
                  </a:extLst>
                </a:gridCol>
                <a:gridCol w="2006658">
                  <a:extLst>
                    <a:ext uri="{9D8B030D-6E8A-4147-A177-3AD203B41FA5}">
                      <a16:colId xmlns:a16="http://schemas.microsoft.com/office/drawing/2014/main" val="2822646746"/>
                    </a:ext>
                  </a:extLst>
                </a:gridCol>
                <a:gridCol w="2254857">
                  <a:extLst>
                    <a:ext uri="{9D8B030D-6E8A-4147-A177-3AD203B41FA5}">
                      <a16:colId xmlns:a16="http://schemas.microsoft.com/office/drawing/2014/main" val="2065921853"/>
                    </a:ext>
                  </a:extLst>
                </a:gridCol>
                <a:gridCol w="2165745">
                  <a:extLst>
                    <a:ext uri="{9D8B030D-6E8A-4147-A177-3AD203B41FA5}">
                      <a16:colId xmlns:a16="http://schemas.microsoft.com/office/drawing/2014/main" val="156893117"/>
                    </a:ext>
                  </a:extLst>
                </a:gridCol>
              </a:tblGrid>
              <a:tr h="503161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Variable or Argument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distance from </a:t>
                      </a:r>
                      <a:r>
                        <a:rPr lang="en-US" sz="1100" dirty="0" err="1"/>
                        <a:t>fp</a:t>
                      </a:r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Address on Stack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Read variable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Write Variable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987993257"/>
                  </a:ext>
                </a:extLst>
              </a:tr>
              <a:tr h="221391">
                <a:tc>
                  <a:txBody>
                    <a:bodyPr/>
                    <a:lstStyle/>
                    <a:p>
                      <a:pPr algn="l"/>
                      <a:r>
                        <a:rPr lang="en-US" sz="11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 </a:t>
                      </a:r>
                      <a:r>
                        <a:rPr lang="en-US" sz="1100" b="0" i="0" dirty="0" err="1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</a:t>
                      </a:r>
                      <a:endParaRPr lang="en-US" sz="1100" b="0" i="0" dirty="0">
                        <a:solidFill>
                          <a:srgbClr val="0070C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add r0, </a:t>
                      </a:r>
                      <a:r>
                        <a:rPr lang="en-US" sz="11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1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-I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ldr</a:t>
                      </a:r>
                      <a:r>
                        <a:rPr lang="en-US" sz="11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r0, [</a:t>
                      </a:r>
                      <a:r>
                        <a:rPr lang="en-US" sz="11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1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-I]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 r0, [</a:t>
                      </a:r>
                      <a:r>
                        <a:rPr lang="en-US" sz="11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1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-I]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06785819"/>
                  </a:ext>
                </a:extLst>
              </a:tr>
              <a:tr h="22139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accent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 (*pf)()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PF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add r0, </a:t>
                      </a:r>
                      <a:r>
                        <a:rPr lang="en-US" sz="11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1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-PF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ldr</a:t>
                      </a:r>
                      <a:r>
                        <a:rPr lang="en-US" sz="11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r0, [</a:t>
                      </a:r>
                      <a:r>
                        <a:rPr lang="en-US" sz="11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1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-PF]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 r0, [</a:t>
                      </a:r>
                      <a:r>
                        <a:rPr lang="en-US" sz="11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1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-PF]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700906380"/>
                  </a:ext>
                </a:extLst>
              </a:tr>
              <a:tr h="22139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accent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 oarg6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OARG6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add r0, </a:t>
                      </a:r>
                      <a:r>
                        <a:rPr lang="en-US" sz="11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1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-OARG6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ldr</a:t>
                      </a:r>
                      <a:r>
                        <a:rPr lang="en-US" sz="11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r0, [</a:t>
                      </a:r>
                      <a:r>
                        <a:rPr lang="en-US" sz="11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1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-OARG6]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 r0, [</a:t>
                      </a:r>
                      <a:r>
                        <a:rPr lang="en-US" sz="11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1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-OARG6]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26593623"/>
                  </a:ext>
                </a:extLst>
              </a:tr>
              <a:tr h="22139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accent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 oarg5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OARG5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add r0, </a:t>
                      </a:r>
                      <a:r>
                        <a:rPr lang="en-US" sz="11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1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-OARG5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ldr</a:t>
                      </a:r>
                      <a:r>
                        <a:rPr lang="en-US" sz="11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r0, [</a:t>
                      </a:r>
                      <a:r>
                        <a:rPr lang="en-US" sz="11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1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-OARG5]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 r0, [</a:t>
                      </a:r>
                      <a:r>
                        <a:rPr lang="en-US" sz="11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1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-OARG5]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049047441"/>
                  </a:ext>
                </a:extLst>
              </a:tr>
            </a:tbl>
          </a:graphicData>
        </a:graphic>
      </p:graphicFrame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B3E93E9D-D83A-5BBE-821F-568454198C46}"/>
              </a:ext>
            </a:extLst>
          </p:cNvPr>
          <p:cNvSpPr/>
          <p:nvPr/>
        </p:nvSpPr>
        <p:spPr bwMode="auto">
          <a:xfrm>
            <a:off x="194525" y="2929028"/>
            <a:ext cx="3675861" cy="218527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  .section .</a:t>
            </a:r>
            <a:r>
              <a:rPr lang="en-US" sz="12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rodata</a:t>
            </a:r>
            <a:endParaRPr lang="en-US" sz="12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12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Lmess</a:t>
            </a:r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.string "%d\n"</a:t>
            </a:r>
          </a:p>
          <a:p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// other stuff not shown</a:t>
            </a:r>
            <a:endParaRPr lang="en-US" sz="12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   .</a:t>
            </a:r>
            <a:r>
              <a:rPr lang="en-US" sz="12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equ</a:t>
            </a:r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FP_OFF, 4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</a:t>
            </a:r>
            <a:r>
              <a:rPr lang="en-US" sz="12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equ</a:t>
            </a:r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I,      4 + FP_OFF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</a:t>
            </a:r>
            <a:r>
              <a:rPr lang="en-US" sz="12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equ</a:t>
            </a:r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PF,     4 + I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</a:t>
            </a:r>
            <a:r>
              <a:rPr lang="en-US" sz="12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equ</a:t>
            </a:r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PAD,    0 + PF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   .</a:t>
            </a:r>
            <a:r>
              <a:rPr lang="en-US" sz="12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equ</a:t>
            </a:r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OARG6,  4 + PAD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</a:t>
            </a:r>
            <a:r>
              <a:rPr lang="en-US" sz="12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equ</a:t>
            </a:r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OARG5   4 + OARG6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</a:t>
            </a:r>
            <a:r>
              <a:rPr lang="en-US" sz="12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equ</a:t>
            </a:r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FRMADD, OARG5 - FP_OFF</a:t>
            </a:r>
          </a:p>
          <a:p>
            <a:r>
              <a:rPr lang="en-US" sz="1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FRMADD =  20 - 4 = 16 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BD18639-8CD9-BD1A-9EFD-E2B20170283D}"/>
              </a:ext>
            </a:extLst>
          </p:cNvPr>
          <p:cNvSpPr/>
          <p:nvPr/>
        </p:nvSpPr>
        <p:spPr>
          <a:xfrm>
            <a:off x="4957758" y="2777314"/>
            <a:ext cx="1375959" cy="312087"/>
          </a:xfrm>
          <a:prstGeom prst="rect">
            <a:avLst/>
          </a:prstGeom>
          <a:solidFill>
            <a:srgbClr val="F3744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oarg5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F63170-B9B2-A9ED-99A2-9E64B7AE5E34}"/>
              </a:ext>
            </a:extLst>
          </p:cNvPr>
          <p:cNvSpPr txBox="1"/>
          <p:nvPr/>
        </p:nvSpPr>
        <p:spPr>
          <a:xfrm>
            <a:off x="6699375" y="2838402"/>
            <a:ext cx="42832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/>
              <a:t>sp</a:t>
            </a:r>
            <a:endParaRPr lang="en-US" dirty="0"/>
          </a:p>
        </p:txBody>
      </p:sp>
      <p:sp>
        <p:nvSpPr>
          <p:cNvPr id="10" name="Left Arrow 9">
            <a:extLst>
              <a:ext uri="{FF2B5EF4-FFF2-40B4-BE49-F238E27FC236}">
                <a16:creationId xmlns:a16="http://schemas.microsoft.com/office/drawing/2014/main" id="{6A31966D-8325-FE7E-F645-09B8198BAF75}"/>
              </a:ext>
            </a:extLst>
          </p:cNvPr>
          <p:cNvSpPr/>
          <p:nvPr/>
        </p:nvSpPr>
        <p:spPr>
          <a:xfrm>
            <a:off x="6348993" y="2958253"/>
            <a:ext cx="354731" cy="129631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F15A071-E2E5-54C6-FF31-EECEB4ABC235}"/>
              </a:ext>
            </a:extLst>
          </p:cNvPr>
          <p:cNvSpPr/>
          <p:nvPr/>
        </p:nvSpPr>
        <p:spPr>
          <a:xfrm>
            <a:off x="4956177" y="2472362"/>
            <a:ext cx="1375959" cy="312087"/>
          </a:xfrm>
          <a:prstGeom prst="rect">
            <a:avLst/>
          </a:prstGeom>
          <a:solidFill>
            <a:srgbClr val="F3744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oarg6</a:t>
            </a:r>
          </a:p>
        </p:txBody>
      </p:sp>
      <p:sp>
        <p:nvSpPr>
          <p:cNvPr id="15" name="Left Arrow 14">
            <a:extLst>
              <a:ext uri="{FF2B5EF4-FFF2-40B4-BE49-F238E27FC236}">
                <a16:creationId xmlns:a16="http://schemas.microsoft.com/office/drawing/2014/main" id="{9604C9A8-8992-9F57-2D32-34509316FD9D}"/>
              </a:ext>
            </a:extLst>
          </p:cNvPr>
          <p:cNvSpPr/>
          <p:nvPr/>
        </p:nvSpPr>
        <p:spPr>
          <a:xfrm>
            <a:off x="6326077" y="886936"/>
            <a:ext cx="354731" cy="12963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3D21155-FDC9-F755-C70C-728FB3718987}"/>
              </a:ext>
            </a:extLst>
          </p:cNvPr>
          <p:cNvSpPr txBox="1"/>
          <p:nvPr/>
        </p:nvSpPr>
        <p:spPr>
          <a:xfrm>
            <a:off x="6622694" y="763651"/>
            <a:ext cx="377026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/>
              <a:t>fp</a:t>
            </a:r>
            <a:endParaRPr lang="en-US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3D587D3-1B72-A082-928B-B8276D93E301}"/>
              </a:ext>
            </a:extLst>
          </p:cNvPr>
          <p:cNvCxnSpPr>
            <a:cxnSpLocks/>
          </p:cNvCxnSpPr>
          <p:nvPr/>
        </p:nvCxnSpPr>
        <p:spPr>
          <a:xfrm>
            <a:off x="4459491" y="2478884"/>
            <a:ext cx="456967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84B2A8C-66EE-296F-31DD-610F3D5658DA}"/>
              </a:ext>
            </a:extLst>
          </p:cNvPr>
          <p:cNvCxnSpPr>
            <a:cxnSpLocks/>
          </p:cNvCxnSpPr>
          <p:nvPr/>
        </p:nvCxnSpPr>
        <p:spPr>
          <a:xfrm>
            <a:off x="3715069" y="3115498"/>
            <a:ext cx="1284124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9E0C627-C884-9C82-D1B3-D934BBDDE67D}"/>
              </a:ext>
            </a:extLst>
          </p:cNvPr>
          <p:cNvCxnSpPr>
            <a:cxnSpLocks/>
          </p:cNvCxnSpPr>
          <p:nvPr/>
        </p:nvCxnSpPr>
        <p:spPr>
          <a:xfrm>
            <a:off x="4196862" y="1408126"/>
            <a:ext cx="802331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9F57B86C-210A-95D6-7B0E-6FE30E2ABC0E}"/>
              </a:ext>
            </a:extLst>
          </p:cNvPr>
          <p:cNvSpPr/>
          <p:nvPr/>
        </p:nvSpPr>
        <p:spPr>
          <a:xfrm rot="16200000">
            <a:off x="3195549" y="2049280"/>
            <a:ext cx="189687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FRMADD = 16</a:t>
            </a:r>
          </a:p>
        </p:txBody>
      </p:sp>
      <p:sp>
        <p:nvSpPr>
          <p:cNvPr id="28" name="Up-Down Arrow 27">
            <a:extLst>
              <a:ext uri="{FF2B5EF4-FFF2-40B4-BE49-F238E27FC236}">
                <a16:creationId xmlns:a16="http://schemas.microsoft.com/office/drawing/2014/main" id="{03C7A906-58C5-4CED-DFFB-499317EDC209}"/>
              </a:ext>
            </a:extLst>
          </p:cNvPr>
          <p:cNvSpPr/>
          <p:nvPr/>
        </p:nvSpPr>
        <p:spPr>
          <a:xfrm>
            <a:off x="4254085" y="1416983"/>
            <a:ext cx="109106" cy="1711539"/>
          </a:xfrm>
          <a:prstGeom prst="upDownArrow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BC3C93C-2873-D440-9E85-57A97EBFF982}"/>
              </a:ext>
            </a:extLst>
          </p:cNvPr>
          <p:cNvSpPr txBox="1"/>
          <p:nvPr/>
        </p:nvSpPr>
        <p:spPr>
          <a:xfrm>
            <a:off x="4480855" y="2746166"/>
            <a:ext cx="478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E7859C7-4D60-1F8B-CAD7-CC1AB1AE685E}"/>
              </a:ext>
            </a:extLst>
          </p:cNvPr>
          <p:cNvSpPr txBox="1"/>
          <p:nvPr/>
        </p:nvSpPr>
        <p:spPr>
          <a:xfrm>
            <a:off x="4521061" y="2457436"/>
            <a:ext cx="478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59B64CD9-72BD-4C41-66B4-14198E1C80E9}"/>
              </a:ext>
            </a:extLst>
          </p:cNvPr>
          <p:cNvSpPr/>
          <p:nvPr/>
        </p:nvSpPr>
        <p:spPr>
          <a:xfrm>
            <a:off x="4969680" y="668532"/>
            <a:ext cx="1337615" cy="360436"/>
          </a:xfrm>
          <a:prstGeom prst="rect">
            <a:avLst/>
          </a:prstGeom>
          <a:solidFill>
            <a:srgbClr val="00B0F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/>
              <a:t>lr</a:t>
            </a:r>
            <a:r>
              <a:rPr lang="en-US" sz="2000" dirty="0"/>
              <a:t> to caller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FAD4D63-BBCD-5F3E-BF32-71AD40C5ACD4}"/>
              </a:ext>
            </a:extLst>
          </p:cNvPr>
          <p:cNvSpPr/>
          <p:nvPr/>
        </p:nvSpPr>
        <p:spPr>
          <a:xfrm>
            <a:off x="4969680" y="1047690"/>
            <a:ext cx="1337615" cy="360436"/>
          </a:xfrm>
          <a:prstGeom prst="rect">
            <a:avLst/>
          </a:prstGeom>
          <a:solidFill>
            <a:srgbClr val="0070C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callers </a:t>
            </a:r>
            <a:r>
              <a:rPr lang="en-US" sz="2000" dirty="0" err="1"/>
              <a:t>fp</a:t>
            </a:r>
            <a:endParaRPr lang="en-US" sz="2000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A171CFC8-C336-4FFB-F2CA-4065A08D2B30}"/>
              </a:ext>
            </a:extLst>
          </p:cNvPr>
          <p:cNvSpPr/>
          <p:nvPr/>
        </p:nvSpPr>
        <p:spPr>
          <a:xfrm>
            <a:off x="4975422" y="1399270"/>
            <a:ext cx="1337470" cy="360436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/>
              <a:t>i</a:t>
            </a:r>
            <a:endParaRPr lang="en-US" sz="20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8999AC0-C523-1AC4-36E8-2873A6C05F9E}"/>
              </a:ext>
            </a:extLst>
          </p:cNvPr>
          <p:cNvSpPr txBox="1"/>
          <p:nvPr/>
        </p:nvSpPr>
        <p:spPr>
          <a:xfrm>
            <a:off x="4520434" y="1386803"/>
            <a:ext cx="316653" cy="4620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D77CDD9D-5E1B-62FD-9D55-5B3662DB6465}"/>
              </a:ext>
            </a:extLst>
          </p:cNvPr>
          <p:cNvCxnSpPr>
            <a:cxnSpLocks/>
          </p:cNvCxnSpPr>
          <p:nvPr/>
        </p:nvCxnSpPr>
        <p:spPr>
          <a:xfrm>
            <a:off x="4394437" y="2120121"/>
            <a:ext cx="563321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4D66E8D9-6137-EC44-0198-6FD9F0D53DDB}"/>
              </a:ext>
            </a:extLst>
          </p:cNvPr>
          <p:cNvSpPr/>
          <p:nvPr/>
        </p:nvSpPr>
        <p:spPr>
          <a:xfrm>
            <a:off x="4971539" y="1775252"/>
            <a:ext cx="1337470" cy="360436"/>
          </a:xfrm>
          <a:prstGeom prst="rect">
            <a:avLst/>
          </a:prstGeom>
          <a:solidFill>
            <a:schemeClr val="accent5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(*pf)()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E7C9394-5F50-2682-087F-9C8AFB298D88}"/>
              </a:ext>
            </a:extLst>
          </p:cNvPr>
          <p:cNvSpPr txBox="1"/>
          <p:nvPr/>
        </p:nvSpPr>
        <p:spPr>
          <a:xfrm>
            <a:off x="4590510" y="1021490"/>
            <a:ext cx="316653" cy="4620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5C5340BF-304B-9A7B-A6CE-B02A5466917C}"/>
              </a:ext>
            </a:extLst>
          </p:cNvPr>
          <p:cNvCxnSpPr>
            <a:cxnSpLocks/>
          </p:cNvCxnSpPr>
          <p:nvPr/>
        </p:nvCxnSpPr>
        <p:spPr>
          <a:xfrm>
            <a:off x="4412101" y="1759706"/>
            <a:ext cx="563321" cy="0"/>
          </a:xfrm>
          <a:prstGeom prst="line">
            <a:avLst/>
          </a:prstGeom>
          <a:solidFill>
            <a:schemeClr val="accent5"/>
          </a:solidFill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 56">
            <a:extLst>
              <a:ext uri="{FF2B5EF4-FFF2-40B4-BE49-F238E27FC236}">
                <a16:creationId xmlns:a16="http://schemas.microsoft.com/office/drawing/2014/main" id="{BB436501-10D6-B52B-A857-B1C611C4AF45}"/>
              </a:ext>
            </a:extLst>
          </p:cNvPr>
          <p:cNvSpPr/>
          <p:nvPr/>
        </p:nvSpPr>
        <p:spPr>
          <a:xfrm>
            <a:off x="4957758" y="2143559"/>
            <a:ext cx="1375959" cy="33532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frame pad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C4A966A-4716-07B6-CCEA-42A9FC197571}"/>
              </a:ext>
            </a:extLst>
          </p:cNvPr>
          <p:cNvSpPr txBox="1"/>
          <p:nvPr/>
        </p:nvSpPr>
        <p:spPr>
          <a:xfrm>
            <a:off x="4553284" y="2102104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2AAFF63F-AE19-E062-99AC-9A9438993A7A}"/>
              </a:ext>
            </a:extLst>
          </p:cNvPr>
          <p:cNvCxnSpPr>
            <a:cxnSpLocks/>
          </p:cNvCxnSpPr>
          <p:nvPr/>
        </p:nvCxnSpPr>
        <p:spPr>
          <a:xfrm>
            <a:off x="4459491" y="2771650"/>
            <a:ext cx="563321" cy="0"/>
          </a:xfrm>
          <a:prstGeom prst="line">
            <a:avLst/>
          </a:prstGeom>
          <a:solidFill>
            <a:schemeClr val="accent5"/>
          </a:solidFill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6FCBBB13-57D9-C2A8-E033-06B9C76BBFD4}"/>
              </a:ext>
            </a:extLst>
          </p:cNvPr>
          <p:cNvSpPr txBox="1"/>
          <p:nvPr/>
        </p:nvSpPr>
        <p:spPr>
          <a:xfrm>
            <a:off x="4548548" y="1750867"/>
            <a:ext cx="316653" cy="4620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EF80A671-99D5-DCBE-1C9F-964D74F66C8F}"/>
              </a:ext>
            </a:extLst>
          </p:cNvPr>
          <p:cNvCxnSpPr>
            <a:cxnSpLocks/>
          </p:cNvCxnSpPr>
          <p:nvPr/>
        </p:nvCxnSpPr>
        <p:spPr>
          <a:xfrm>
            <a:off x="4459491" y="1046913"/>
            <a:ext cx="563321" cy="0"/>
          </a:xfrm>
          <a:prstGeom prst="line">
            <a:avLst/>
          </a:prstGeom>
          <a:solidFill>
            <a:schemeClr val="accent5"/>
          </a:solidFill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A1CE6223-A2B1-4ABD-5D0E-E9EE027456B8}"/>
              </a:ext>
            </a:extLst>
          </p:cNvPr>
          <p:cNvSpPr txBox="1"/>
          <p:nvPr/>
        </p:nvSpPr>
        <p:spPr>
          <a:xfrm>
            <a:off x="4578275" y="644060"/>
            <a:ext cx="316653" cy="4620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D2E066C7-C8DB-4A42-0249-E7E6A4B00234}"/>
              </a:ext>
            </a:extLst>
          </p:cNvPr>
          <p:cNvCxnSpPr>
            <a:cxnSpLocks/>
          </p:cNvCxnSpPr>
          <p:nvPr/>
        </p:nvCxnSpPr>
        <p:spPr>
          <a:xfrm>
            <a:off x="3714090" y="662728"/>
            <a:ext cx="1296487" cy="6755"/>
          </a:xfrm>
          <a:prstGeom prst="line">
            <a:avLst/>
          </a:prstGeom>
          <a:solidFill>
            <a:schemeClr val="accent5"/>
          </a:solidFill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64D93D23-B413-CDC5-40D2-0AE20E11646C}"/>
              </a:ext>
            </a:extLst>
          </p:cNvPr>
          <p:cNvGrpSpPr/>
          <p:nvPr/>
        </p:nvGrpSpPr>
        <p:grpSpPr>
          <a:xfrm>
            <a:off x="3483257" y="668532"/>
            <a:ext cx="473054" cy="2430219"/>
            <a:chOff x="3143297" y="2724789"/>
            <a:chExt cx="473054" cy="2430219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9B5655E-CB06-5114-E8D9-7D42ACA2E2A4}"/>
                </a:ext>
              </a:extLst>
            </p:cNvPr>
            <p:cNvSpPr/>
            <p:nvPr/>
          </p:nvSpPr>
          <p:spPr>
            <a:xfrm rot="16200000">
              <a:off x="2425693" y="3679326"/>
              <a:ext cx="1896874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Total frame size</a:t>
              </a:r>
            </a:p>
            <a:p>
              <a:pPr algn="ctr"/>
              <a:r>
                <a:rPr lang="en-US" sz="1200" b="1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8-byte aligned</a:t>
              </a:r>
            </a:p>
          </p:txBody>
        </p:sp>
        <p:sp>
          <p:nvSpPr>
            <p:cNvPr id="13" name="Up-Down Arrow 12">
              <a:extLst>
                <a:ext uri="{FF2B5EF4-FFF2-40B4-BE49-F238E27FC236}">
                  <a16:creationId xmlns:a16="http://schemas.microsoft.com/office/drawing/2014/main" id="{236A28DB-66FF-760C-1F5C-98CCADB8C655}"/>
                </a:ext>
              </a:extLst>
            </p:cNvPr>
            <p:cNvSpPr/>
            <p:nvPr/>
          </p:nvSpPr>
          <p:spPr>
            <a:xfrm flipH="1">
              <a:off x="3570632" y="2724789"/>
              <a:ext cx="45719" cy="2430219"/>
            </a:xfrm>
            <a:prstGeom prst="upDownArrow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06848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85B792-3695-68B1-F5F2-8E5E3A44FB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50" y="75027"/>
            <a:ext cx="6376111" cy="422260"/>
          </a:xfrm>
        </p:spPr>
        <p:txBody>
          <a:bodyPr/>
          <a:lstStyle/>
          <a:p>
            <a:r>
              <a:rPr lang="en-US" sz="2000" dirty="0"/>
              <a:t>Example: Passing Stack </a:t>
            </a:r>
            <a:r>
              <a:rPr lang="en-US" sz="2000" dirty="0" err="1"/>
              <a:t>Args</a:t>
            </a:r>
            <a:r>
              <a:rPr lang="en-US" sz="2000" dirty="0"/>
              <a:t>,  Called Function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39D77649-D122-977F-B0BC-B5B1235B757A}"/>
              </a:ext>
            </a:extLst>
          </p:cNvPr>
          <p:cNvSpPr/>
          <p:nvPr/>
        </p:nvSpPr>
        <p:spPr bwMode="auto">
          <a:xfrm>
            <a:off x="0" y="672622"/>
            <a:ext cx="6376111" cy="1425178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200" dirty="0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void </a:t>
            </a:r>
          </a:p>
          <a:p>
            <a:r>
              <a:rPr lang="en-US" sz="1200" dirty="0" err="1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testp</a:t>
            </a:r>
            <a:r>
              <a:rPr lang="en-US" sz="1200" dirty="0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(int j, int k, int l, int m, int (*</a:t>
            </a:r>
            <a:r>
              <a:rPr lang="en-US" sz="1200" dirty="0" err="1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func</a:t>
            </a:r>
            <a:r>
              <a:rPr lang="en-US" sz="1200" dirty="0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)(int, int), int *</a:t>
            </a:r>
            <a:r>
              <a:rPr lang="en-US" sz="1200" dirty="0" err="1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sz="1200" dirty="0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US" sz="1200" dirty="0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{</a:t>
            </a:r>
          </a:p>
          <a:p>
            <a:r>
              <a:rPr lang="en-US" sz="1200" dirty="0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    *</a:t>
            </a:r>
            <a:r>
              <a:rPr lang="en-US" sz="1200" dirty="0" err="1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sz="1200" dirty="0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US" sz="1200" dirty="0" err="1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func</a:t>
            </a:r>
            <a:r>
              <a:rPr lang="en-US" sz="1200" dirty="0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(j, k) + </a:t>
            </a:r>
            <a:r>
              <a:rPr lang="en-US" sz="1200" dirty="0" err="1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func</a:t>
            </a:r>
            <a:r>
              <a:rPr lang="en-US" sz="1200" dirty="0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(l, m);</a:t>
            </a:r>
          </a:p>
          <a:p>
            <a:endParaRPr lang="en-US" sz="1200" dirty="0">
              <a:solidFill>
                <a:srgbClr val="7030A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200" dirty="0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    return;</a:t>
            </a:r>
          </a:p>
          <a:p>
            <a:r>
              <a:rPr lang="en-US" sz="1200" dirty="0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31EB5D0-1405-A89C-9697-42D2C024DC5A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BD18639-8CD9-BD1A-9EFD-E2B20170283D}"/>
              </a:ext>
            </a:extLst>
          </p:cNvPr>
          <p:cNvSpPr/>
          <p:nvPr/>
        </p:nvSpPr>
        <p:spPr>
          <a:xfrm>
            <a:off x="2428051" y="4243591"/>
            <a:ext cx="1375959" cy="312087"/>
          </a:xfrm>
          <a:prstGeom prst="rect">
            <a:avLst/>
          </a:prstGeom>
          <a:solidFill>
            <a:srgbClr val="F3744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oarg5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F63170-B9B2-A9ED-99A2-9E64B7AE5E34}"/>
              </a:ext>
            </a:extLst>
          </p:cNvPr>
          <p:cNvSpPr txBox="1"/>
          <p:nvPr/>
        </p:nvSpPr>
        <p:spPr>
          <a:xfrm>
            <a:off x="4136676" y="5097467"/>
            <a:ext cx="42832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/>
              <a:t>sp</a:t>
            </a:r>
            <a:endParaRPr lang="en-US" dirty="0"/>
          </a:p>
        </p:txBody>
      </p:sp>
      <p:sp>
        <p:nvSpPr>
          <p:cNvPr id="10" name="Left Arrow 9">
            <a:extLst>
              <a:ext uri="{FF2B5EF4-FFF2-40B4-BE49-F238E27FC236}">
                <a16:creationId xmlns:a16="http://schemas.microsoft.com/office/drawing/2014/main" id="{6A31966D-8325-FE7E-F645-09B8198BAF75}"/>
              </a:ext>
            </a:extLst>
          </p:cNvPr>
          <p:cNvSpPr/>
          <p:nvPr/>
        </p:nvSpPr>
        <p:spPr>
          <a:xfrm>
            <a:off x="3786294" y="5217318"/>
            <a:ext cx="354731" cy="129631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F15A071-E2E5-54C6-FF31-EECEB4ABC235}"/>
              </a:ext>
            </a:extLst>
          </p:cNvPr>
          <p:cNvSpPr/>
          <p:nvPr/>
        </p:nvSpPr>
        <p:spPr>
          <a:xfrm>
            <a:off x="2426470" y="3938639"/>
            <a:ext cx="1375959" cy="312087"/>
          </a:xfrm>
          <a:prstGeom prst="rect">
            <a:avLst/>
          </a:prstGeom>
          <a:solidFill>
            <a:srgbClr val="F3744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oarg6</a:t>
            </a:r>
          </a:p>
        </p:txBody>
      </p:sp>
      <p:sp>
        <p:nvSpPr>
          <p:cNvPr id="15" name="Left Arrow 14">
            <a:extLst>
              <a:ext uri="{FF2B5EF4-FFF2-40B4-BE49-F238E27FC236}">
                <a16:creationId xmlns:a16="http://schemas.microsoft.com/office/drawing/2014/main" id="{9604C9A8-8992-9F57-2D32-34509316FD9D}"/>
              </a:ext>
            </a:extLst>
          </p:cNvPr>
          <p:cNvSpPr/>
          <p:nvPr/>
        </p:nvSpPr>
        <p:spPr>
          <a:xfrm>
            <a:off x="3800719" y="4803880"/>
            <a:ext cx="354731" cy="12963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3D21155-FDC9-F755-C70C-728FB3718987}"/>
              </a:ext>
            </a:extLst>
          </p:cNvPr>
          <p:cNvSpPr txBox="1"/>
          <p:nvPr/>
        </p:nvSpPr>
        <p:spPr>
          <a:xfrm>
            <a:off x="4097336" y="4680595"/>
            <a:ext cx="377026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/>
              <a:t>fp</a:t>
            </a:r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BC3C93C-2873-D440-9E85-57A97EBFF982}"/>
              </a:ext>
            </a:extLst>
          </p:cNvPr>
          <p:cNvSpPr txBox="1"/>
          <p:nvPr/>
        </p:nvSpPr>
        <p:spPr>
          <a:xfrm>
            <a:off x="1951148" y="4212443"/>
            <a:ext cx="478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E7859C7-4D60-1F8B-CAD7-CC1AB1AE685E}"/>
              </a:ext>
            </a:extLst>
          </p:cNvPr>
          <p:cNvSpPr txBox="1"/>
          <p:nvPr/>
        </p:nvSpPr>
        <p:spPr>
          <a:xfrm>
            <a:off x="1991354" y="3923713"/>
            <a:ext cx="478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59B64CD9-72BD-4C41-66B4-14198E1C80E9}"/>
              </a:ext>
            </a:extLst>
          </p:cNvPr>
          <p:cNvSpPr/>
          <p:nvPr/>
        </p:nvSpPr>
        <p:spPr>
          <a:xfrm>
            <a:off x="2439973" y="2134809"/>
            <a:ext cx="1337615" cy="360436"/>
          </a:xfrm>
          <a:prstGeom prst="rect">
            <a:avLst/>
          </a:prstGeom>
          <a:solidFill>
            <a:srgbClr val="00B0F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/>
              <a:t>lr</a:t>
            </a:r>
            <a:r>
              <a:rPr lang="en-US" sz="2000" dirty="0"/>
              <a:t> to caller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FAD4D63-BBCD-5F3E-BF32-71AD40C5ACD4}"/>
              </a:ext>
            </a:extLst>
          </p:cNvPr>
          <p:cNvSpPr/>
          <p:nvPr/>
        </p:nvSpPr>
        <p:spPr>
          <a:xfrm>
            <a:off x="2439973" y="2513967"/>
            <a:ext cx="1337615" cy="360436"/>
          </a:xfrm>
          <a:prstGeom prst="rect">
            <a:avLst/>
          </a:prstGeom>
          <a:solidFill>
            <a:srgbClr val="0070C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callers </a:t>
            </a:r>
            <a:r>
              <a:rPr lang="en-US" sz="2000" dirty="0" err="1"/>
              <a:t>fp</a:t>
            </a:r>
            <a:endParaRPr lang="en-US" sz="2000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A171CFC8-C336-4FFB-F2CA-4065A08D2B30}"/>
              </a:ext>
            </a:extLst>
          </p:cNvPr>
          <p:cNvSpPr/>
          <p:nvPr/>
        </p:nvSpPr>
        <p:spPr>
          <a:xfrm>
            <a:off x="2445715" y="2865547"/>
            <a:ext cx="1337470" cy="360436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/>
              <a:t>i</a:t>
            </a:r>
            <a:endParaRPr lang="en-US" sz="2000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D66E8D9-6137-EC44-0198-6FD9F0D53DDB}"/>
              </a:ext>
            </a:extLst>
          </p:cNvPr>
          <p:cNvSpPr/>
          <p:nvPr/>
        </p:nvSpPr>
        <p:spPr>
          <a:xfrm>
            <a:off x="2441832" y="3241529"/>
            <a:ext cx="1337470" cy="360436"/>
          </a:xfrm>
          <a:prstGeom prst="rect">
            <a:avLst/>
          </a:prstGeom>
          <a:solidFill>
            <a:schemeClr val="accent5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(*pf)()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BB436501-10D6-B52B-A857-B1C611C4AF45}"/>
              </a:ext>
            </a:extLst>
          </p:cNvPr>
          <p:cNvSpPr/>
          <p:nvPr/>
        </p:nvSpPr>
        <p:spPr>
          <a:xfrm>
            <a:off x="2428051" y="3609836"/>
            <a:ext cx="1375959" cy="33532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frame pad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2AAFF63F-AE19-E062-99AC-9A9438993A7A}"/>
              </a:ext>
            </a:extLst>
          </p:cNvPr>
          <p:cNvCxnSpPr>
            <a:cxnSpLocks/>
          </p:cNvCxnSpPr>
          <p:nvPr/>
        </p:nvCxnSpPr>
        <p:spPr>
          <a:xfrm>
            <a:off x="1929784" y="4237927"/>
            <a:ext cx="563321" cy="0"/>
          </a:xfrm>
          <a:prstGeom prst="line">
            <a:avLst/>
          </a:prstGeom>
          <a:solidFill>
            <a:schemeClr val="accent5"/>
          </a:solidFill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87FC0105-EC5A-5715-DB55-318C1BD151D1}"/>
              </a:ext>
            </a:extLst>
          </p:cNvPr>
          <p:cNvSpPr txBox="1"/>
          <p:nvPr/>
        </p:nvSpPr>
        <p:spPr>
          <a:xfrm>
            <a:off x="609254" y="4581775"/>
            <a:ext cx="838691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accent1"/>
                </a:solidFill>
              </a:rPr>
              <a:t>testp</a:t>
            </a:r>
            <a:r>
              <a:rPr lang="en-US" dirty="0">
                <a:solidFill>
                  <a:schemeClr val="accent1"/>
                </a:solidFill>
              </a:rPr>
              <a:t>()</a:t>
            </a:r>
          </a:p>
          <a:p>
            <a:r>
              <a:rPr lang="en-US" dirty="0">
                <a:solidFill>
                  <a:schemeClr val="accent1"/>
                </a:solidFill>
              </a:rPr>
              <a:t>stack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AB9B31B-128D-64A9-0DDE-2222FFE04F48}"/>
              </a:ext>
            </a:extLst>
          </p:cNvPr>
          <p:cNvCxnSpPr>
            <a:cxnSpLocks/>
          </p:cNvCxnSpPr>
          <p:nvPr/>
        </p:nvCxnSpPr>
        <p:spPr>
          <a:xfrm>
            <a:off x="1906165" y="4546783"/>
            <a:ext cx="563321" cy="0"/>
          </a:xfrm>
          <a:prstGeom prst="line">
            <a:avLst/>
          </a:prstGeom>
          <a:solidFill>
            <a:schemeClr val="accent5"/>
          </a:solidFill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1ADDA36E-95A4-81D2-B3DC-46B0B154639B}"/>
              </a:ext>
            </a:extLst>
          </p:cNvPr>
          <p:cNvSpPr/>
          <p:nvPr/>
        </p:nvSpPr>
        <p:spPr>
          <a:xfrm>
            <a:off x="2447837" y="4562300"/>
            <a:ext cx="1337615" cy="360436"/>
          </a:xfrm>
          <a:prstGeom prst="rect">
            <a:avLst/>
          </a:prstGeom>
          <a:solidFill>
            <a:srgbClr val="00B0F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 </a:t>
            </a:r>
            <a:r>
              <a:rPr lang="en-US" sz="2000" dirty="0" err="1"/>
              <a:t>lr</a:t>
            </a:r>
            <a:r>
              <a:rPr lang="en-US" sz="2000" dirty="0"/>
              <a:t> to main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D8916EA-9B24-A708-BEB7-8C972E7D4D97}"/>
              </a:ext>
            </a:extLst>
          </p:cNvPr>
          <p:cNvSpPr/>
          <p:nvPr/>
        </p:nvSpPr>
        <p:spPr>
          <a:xfrm>
            <a:off x="2447837" y="4941458"/>
            <a:ext cx="1337615" cy="360436"/>
          </a:xfrm>
          <a:prstGeom prst="rect">
            <a:avLst/>
          </a:prstGeom>
          <a:solidFill>
            <a:srgbClr val="0070C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main's </a:t>
            </a:r>
            <a:r>
              <a:rPr lang="en-US" sz="2000" dirty="0" err="1"/>
              <a:t>fp</a:t>
            </a:r>
            <a:endParaRPr lang="en-US" sz="2000" dirty="0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10805A52-5134-31A1-369A-581A38D518A8}"/>
              </a:ext>
            </a:extLst>
          </p:cNvPr>
          <p:cNvGraphicFramePr>
            <a:graphicFrameLocks/>
          </p:cNvGraphicFramePr>
          <p:nvPr/>
        </p:nvGraphicFramePr>
        <p:xfrm>
          <a:off x="284586" y="5577115"/>
          <a:ext cx="11325524" cy="1184810"/>
        </p:xfrm>
        <a:graphic>
          <a:graphicData uri="http://schemas.openxmlformats.org/drawingml/2006/table">
            <a:tbl>
              <a:tblPr firstRow="1">
                <a:tableStyleId>{FABFCF23-3B69-468F-B69F-88F6DE6A72F2}</a:tableStyleId>
              </a:tblPr>
              <a:tblGrid>
                <a:gridCol w="1566020">
                  <a:extLst>
                    <a:ext uri="{9D8B030D-6E8A-4147-A177-3AD203B41FA5}">
                      <a16:colId xmlns:a16="http://schemas.microsoft.com/office/drawing/2014/main" val="2146949649"/>
                    </a:ext>
                  </a:extLst>
                </a:gridCol>
                <a:gridCol w="1373913">
                  <a:extLst>
                    <a:ext uri="{9D8B030D-6E8A-4147-A177-3AD203B41FA5}">
                      <a16:colId xmlns:a16="http://schemas.microsoft.com/office/drawing/2014/main" val="1067220819"/>
                    </a:ext>
                  </a:extLst>
                </a:gridCol>
                <a:gridCol w="2629381">
                  <a:extLst>
                    <a:ext uri="{9D8B030D-6E8A-4147-A177-3AD203B41FA5}">
                      <a16:colId xmlns:a16="http://schemas.microsoft.com/office/drawing/2014/main" val="2822646746"/>
                    </a:ext>
                  </a:extLst>
                </a:gridCol>
                <a:gridCol w="2878105">
                  <a:extLst>
                    <a:ext uri="{9D8B030D-6E8A-4147-A177-3AD203B41FA5}">
                      <a16:colId xmlns:a16="http://schemas.microsoft.com/office/drawing/2014/main" val="2065921853"/>
                    </a:ext>
                  </a:extLst>
                </a:gridCol>
                <a:gridCol w="2878105">
                  <a:extLst>
                    <a:ext uri="{9D8B030D-6E8A-4147-A177-3AD203B41FA5}">
                      <a16:colId xmlns:a16="http://schemas.microsoft.com/office/drawing/2014/main" val="156893117"/>
                    </a:ext>
                  </a:extLst>
                </a:gridCol>
              </a:tblGrid>
              <a:tr h="407186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Argument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distance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Address on Stack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Read variable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Write Variable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987993257"/>
                  </a:ext>
                </a:extLst>
              </a:tr>
              <a:tr h="26540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accent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 *</a:t>
                      </a:r>
                      <a:r>
                        <a:rPr lang="en-US" sz="1600" b="0" dirty="0" err="1">
                          <a:solidFill>
                            <a:schemeClr val="accent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</a:t>
                      </a:r>
                      <a:endParaRPr lang="en-US" sz="1600" b="0" dirty="0">
                        <a:solidFill>
                          <a:schemeClr val="accent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ARG6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add r0, </a:t>
                      </a:r>
                      <a:r>
                        <a:rPr lang="en-US" sz="16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</a:t>
                      </a:r>
                      <a:r>
                        <a:rPr lang="en-US" sz="1600" b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ARG6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ldr</a:t>
                      </a: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r0, [</a:t>
                      </a:r>
                      <a:r>
                        <a:rPr lang="en-US" sz="16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</a:t>
                      </a:r>
                      <a:r>
                        <a:rPr lang="en-US" sz="1600" b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ARG6</a:t>
                      </a: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 r0, [</a:t>
                      </a:r>
                      <a:r>
                        <a:rPr lang="en-US" sz="16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</a:t>
                      </a:r>
                      <a:r>
                        <a:rPr lang="en-US" sz="1600" b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ARG6</a:t>
                      </a: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700906380"/>
                  </a:ext>
                </a:extLst>
              </a:tr>
              <a:tr h="44234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accent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 (*pf)()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ARG5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add r0, </a:t>
                      </a:r>
                      <a:r>
                        <a:rPr lang="en-US" sz="16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</a:t>
                      </a:r>
                      <a:r>
                        <a:rPr lang="en-US" sz="1600" b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ARG5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ldr</a:t>
                      </a: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r0, [</a:t>
                      </a:r>
                      <a:r>
                        <a:rPr lang="en-US" sz="16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</a:t>
                      </a:r>
                      <a:r>
                        <a:rPr lang="en-US" sz="1600" b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ARG5</a:t>
                      </a: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 r0, [</a:t>
                      </a:r>
                      <a:r>
                        <a:rPr lang="en-US" sz="16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</a:t>
                      </a:r>
                      <a:r>
                        <a:rPr lang="en-US" sz="1600" b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ARG5</a:t>
                      </a: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969026146"/>
                  </a:ext>
                </a:extLst>
              </a:tr>
            </a:tbl>
          </a:graphicData>
        </a:graphic>
      </p:graphicFrame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8BBAAADA-B3B3-0FE4-C756-846D00676D56}"/>
              </a:ext>
            </a:extLst>
          </p:cNvPr>
          <p:cNvSpPr/>
          <p:nvPr/>
        </p:nvSpPr>
        <p:spPr bwMode="auto">
          <a:xfrm>
            <a:off x="6096000" y="215741"/>
            <a:ext cx="6096000" cy="519398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</a:t>
            </a:r>
            <a:r>
              <a:rPr lang="en-US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equ</a:t>
            </a:r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FP_OFF, 20</a:t>
            </a:r>
          </a:p>
          <a:p>
            <a:r>
              <a:rPr lang="en-US" sz="1400" dirty="0">
                <a:solidFill>
                  <a:srgbClr val="0070C0"/>
                </a:solidFill>
                <a:effectLst/>
                <a:latin typeface="Menlo" panose="020B0609030804020204" pitchFamily="49" charset="0"/>
              </a:rPr>
              <a:t>    .</a:t>
            </a:r>
            <a:r>
              <a:rPr lang="en-US" sz="1400" dirty="0" err="1">
                <a:solidFill>
                  <a:srgbClr val="0070C0"/>
                </a:solidFill>
                <a:effectLst/>
                <a:latin typeface="Menlo" panose="020B0609030804020204" pitchFamily="49" charset="0"/>
              </a:rPr>
              <a:t>equ</a:t>
            </a:r>
            <a:r>
              <a:rPr lang="en-US" sz="1400" dirty="0">
                <a:solidFill>
                  <a:srgbClr val="0070C0"/>
                </a:solidFill>
                <a:effectLst/>
                <a:latin typeface="Menlo" panose="020B0609030804020204" pitchFamily="49" charset="0"/>
              </a:rPr>
              <a:t>    ARG6,   8</a:t>
            </a:r>
          </a:p>
          <a:p>
            <a:r>
              <a:rPr lang="en-US" sz="1400" dirty="0">
                <a:solidFill>
                  <a:srgbClr val="0070C0"/>
                </a:solidFill>
                <a:effectLst/>
                <a:latin typeface="Menlo" panose="020B0609030804020204" pitchFamily="49" charset="0"/>
              </a:rPr>
              <a:t>    .</a:t>
            </a:r>
            <a:r>
              <a:rPr lang="en-US" sz="1400" dirty="0" err="1">
                <a:solidFill>
                  <a:srgbClr val="0070C0"/>
                </a:solidFill>
                <a:effectLst/>
                <a:latin typeface="Menlo" panose="020B0609030804020204" pitchFamily="49" charset="0"/>
              </a:rPr>
              <a:t>equ</a:t>
            </a:r>
            <a:r>
              <a:rPr lang="en-US" sz="1400" dirty="0">
                <a:solidFill>
                  <a:srgbClr val="0070C0"/>
                </a:solidFill>
                <a:effectLst/>
                <a:latin typeface="Menlo" panose="020B0609030804020204" pitchFamily="49" charset="0"/>
              </a:rPr>
              <a:t>    ARG5,   4</a:t>
            </a:r>
          </a:p>
          <a:p>
            <a:r>
              <a:rPr lang="en-US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testp</a:t>
            </a:r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push    {r4-r7, </a:t>
            </a:r>
            <a:r>
              <a:rPr lang="en-US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fp</a:t>
            </a:r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lr</a:t>
            </a:r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add     </a:t>
            </a:r>
            <a:r>
              <a:rPr lang="en-US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fp</a:t>
            </a:r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sp</a:t>
            </a:r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FP_OFF</a:t>
            </a:r>
            <a:b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endParaRPr lang="en-US" sz="14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mov     r4, r2          // save l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mov     r5, r3          // save m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ldr</a:t>
            </a:r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    r6, [</a:t>
            </a:r>
            <a:r>
              <a:rPr lang="en-US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fp</a:t>
            </a:r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ARG5]  // load </a:t>
            </a:r>
            <a:r>
              <a:rPr lang="en-US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func</a:t>
            </a:r>
            <a:endParaRPr lang="en-US" sz="14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ldr</a:t>
            </a:r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    r7, [</a:t>
            </a:r>
            <a:r>
              <a:rPr lang="en-US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fp</a:t>
            </a:r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ARG6]  // load </a:t>
            </a:r>
            <a:r>
              <a:rPr lang="en-US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</a:t>
            </a:r>
            <a:endParaRPr lang="en-US" sz="14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blx</a:t>
            </a:r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    r6              // r0 = </a:t>
            </a:r>
            <a:r>
              <a:rPr lang="en-US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func</a:t>
            </a:r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(j, k)</a:t>
            </a:r>
          </a:p>
          <a:p>
            <a:endParaRPr lang="en-US" sz="14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mov     r1, r5          // </a:t>
            </a:r>
            <a:r>
              <a:rPr lang="en-US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arg</a:t>
            </a:r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2 saved m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mov     r5, r0          // save </a:t>
            </a:r>
            <a:r>
              <a:rPr lang="en-US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func</a:t>
            </a:r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return value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mov     r0, r4          // </a:t>
            </a:r>
            <a:r>
              <a:rPr lang="en-US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arg</a:t>
            </a:r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1 saved l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blx</a:t>
            </a:r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    r6              // r0 = </a:t>
            </a:r>
            <a:r>
              <a:rPr lang="en-US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func</a:t>
            </a:r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(l, m)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add     r0, r0, r5      // </a:t>
            </a:r>
            <a:r>
              <a:rPr lang="en-US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func</a:t>
            </a:r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l,m</a:t>
            </a:r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 + </a:t>
            </a:r>
            <a:r>
              <a:rPr lang="en-US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func</a:t>
            </a:r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j,k</a:t>
            </a:r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str     r0, [r7]        // store sum to *</a:t>
            </a:r>
            <a:r>
              <a:rPr lang="en-US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</a:t>
            </a:r>
            <a:b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endParaRPr lang="en-US" sz="14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sub     </a:t>
            </a:r>
            <a:r>
              <a:rPr lang="en-US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sp</a:t>
            </a:r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fp</a:t>
            </a:r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FP_OFF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pop     {r4-r7, </a:t>
            </a:r>
            <a:r>
              <a:rPr lang="en-US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fp</a:t>
            </a:r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lr</a:t>
            </a:r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bx      </a:t>
            </a:r>
            <a:r>
              <a:rPr lang="en-US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lr</a:t>
            </a:r>
            <a:endParaRPr lang="en-US" sz="14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F9C6344-6DCD-31D6-0236-E8AD7798ED6E}"/>
              </a:ext>
            </a:extLst>
          </p:cNvPr>
          <p:cNvSpPr txBox="1"/>
          <p:nvPr/>
        </p:nvSpPr>
        <p:spPr>
          <a:xfrm>
            <a:off x="588899" y="3078789"/>
            <a:ext cx="902811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main() </a:t>
            </a:r>
          </a:p>
          <a:p>
            <a:r>
              <a:rPr lang="en-US" dirty="0">
                <a:solidFill>
                  <a:schemeClr val="accent1"/>
                </a:solidFill>
              </a:rPr>
              <a:t>stack</a:t>
            </a:r>
          </a:p>
        </p:txBody>
      </p:sp>
      <p:sp>
        <p:nvSpPr>
          <p:cNvPr id="17" name="Left Brace 16">
            <a:extLst>
              <a:ext uri="{FF2B5EF4-FFF2-40B4-BE49-F238E27FC236}">
                <a16:creationId xmlns:a16="http://schemas.microsoft.com/office/drawing/2014/main" id="{E20DDBA7-671C-FAEC-1557-68561ED2F75B}"/>
              </a:ext>
            </a:extLst>
          </p:cNvPr>
          <p:cNvSpPr/>
          <p:nvPr/>
        </p:nvSpPr>
        <p:spPr>
          <a:xfrm>
            <a:off x="1503944" y="2196173"/>
            <a:ext cx="478132" cy="2381119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Left Brace 17">
            <a:extLst>
              <a:ext uri="{FF2B5EF4-FFF2-40B4-BE49-F238E27FC236}">
                <a16:creationId xmlns:a16="http://schemas.microsoft.com/office/drawing/2014/main" id="{3A6F7DE6-43F6-8441-5D2A-E8C5EB8741D8}"/>
              </a:ext>
            </a:extLst>
          </p:cNvPr>
          <p:cNvSpPr/>
          <p:nvPr/>
        </p:nvSpPr>
        <p:spPr>
          <a:xfrm>
            <a:off x="1484916" y="4571776"/>
            <a:ext cx="478132" cy="718446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60ABC4A-A99E-81FA-D1EC-08834B700A17}"/>
              </a:ext>
            </a:extLst>
          </p:cNvPr>
          <p:cNvSpPr txBox="1"/>
          <p:nvPr/>
        </p:nvSpPr>
        <p:spPr>
          <a:xfrm>
            <a:off x="642518" y="492613"/>
            <a:ext cx="5258171" cy="3077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</a:rPr>
              <a:t>arg1       arg2     arg3	    arg4	       arg5		  arg6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4F1A224-3E89-9D68-5130-92A0D0536D84}"/>
              </a:ext>
            </a:extLst>
          </p:cNvPr>
          <p:cNvSpPr txBox="1"/>
          <p:nvPr/>
        </p:nvSpPr>
        <p:spPr>
          <a:xfrm>
            <a:off x="1253102" y="1666654"/>
            <a:ext cx="332655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short circuit: make this call first</a:t>
            </a:r>
          </a:p>
        </p:txBody>
      </p:sp>
      <p:sp>
        <p:nvSpPr>
          <p:cNvPr id="21" name="Up Arrow 20">
            <a:extLst>
              <a:ext uri="{FF2B5EF4-FFF2-40B4-BE49-F238E27FC236}">
                <a16:creationId xmlns:a16="http://schemas.microsoft.com/office/drawing/2014/main" id="{98ACEE95-A457-5FAE-F2E6-428F42AB46F7}"/>
              </a:ext>
            </a:extLst>
          </p:cNvPr>
          <p:cNvSpPr/>
          <p:nvPr/>
        </p:nvSpPr>
        <p:spPr>
          <a:xfrm>
            <a:off x="1248173" y="1478276"/>
            <a:ext cx="153113" cy="177190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1200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169F5-11D1-D44B-9C4A-5E36B3CC5B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632" y="238256"/>
            <a:ext cx="10515600" cy="508125"/>
          </a:xfrm>
        </p:spPr>
        <p:txBody>
          <a:bodyPr/>
          <a:lstStyle/>
          <a:p>
            <a:r>
              <a:rPr lang="en-US" dirty="0"/>
              <a:t>Output Parameters (Mimics Call by Reference)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8DF678-38CD-624F-A246-A5465CCFB650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57625" y="823162"/>
            <a:ext cx="6803891" cy="5677919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2C895B"/>
                </a:solidFill>
              </a:rPr>
              <a:t>Passing a pointer parameter </a:t>
            </a:r>
            <a:r>
              <a:rPr lang="en-US" sz="2000" dirty="0"/>
              <a:t>with the </a:t>
            </a:r>
            <a:r>
              <a:rPr lang="en-US" sz="2000" b="1" u="sng" dirty="0">
                <a:solidFill>
                  <a:srgbClr val="0070C0"/>
                </a:solidFill>
              </a:rPr>
              <a:t>intent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  <a:r>
              <a:rPr lang="en-US" sz="2000" dirty="0">
                <a:solidFill>
                  <a:schemeClr val="tx2"/>
                </a:solidFill>
              </a:rPr>
              <a:t>that the </a:t>
            </a:r>
            <a:r>
              <a:rPr lang="en-US" sz="2000" dirty="0">
                <a:solidFill>
                  <a:srgbClr val="0070C0"/>
                </a:solidFill>
              </a:rPr>
              <a:t>called function </a:t>
            </a:r>
            <a:r>
              <a:rPr lang="en-US" sz="2000" dirty="0"/>
              <a:t>will use the address </a:t>
            </a:r>
            <a:r>
              <a:rPr lang="en-US" sz="2000" dirty="0">
                <a:solidFill>
                  <a:srgbClr val="0070C0"/>
                </a:solidFill>
              </a:rPr>
              <a:t>it to store values for </a:t>
            </a:r>
            <a:r>
              <a:rPr lang="en-US" sz="2000" dirty="0"/>
              <a:t>use by the </a:t>
            </a:r>
            <a:r>
              <a:rPr lang="en-US" sz="2000" dirty="0">
                <a:solidFill>
                  <a:srgbClr val="F37440"/>
                </a:solidFill>
              </a:rPr>
              <a:t>calling function</a:t>
            </a:r>
            <a:r>
              <a:rPr lang="en-US" sz="2000" dirty="0"/>
              <a:t>, then </a:t>
            </a:r>
            <a:r>
              <a:rPr lang="en-US" sz="2000" dirty="0">
                <a:solidFill>
                  <a:srgbClr val="0070C0"/>
                </a:solidFill>
              </a:rPr>
              <a:t>pointer parameter</a:t>
            </a:r>
            <a:r>
              <a:rPr lang="en-US" sz="2000" dirty="0"/>
              <a:t> is called an </a:t>
            </a:r>
            <a:r>
              <a:rPr lang="en-US" sz="2000" b="1" dirty="0">
                <a:solidFill>
                  <a:srgbClr val="0070C0"/>
                </a:solidFill>
              </a:rPr>
              <a:t>output parameter</a:t>
            </a:r>
          </a:p>
          <a:p>
            <a:pPr>
              <a:lnSpc>
                <a:spcPct val="100000"/>
              </a:lnSpc>
            </a:pPr>
            <a:r>
              <a:rPr lang="en-US" sz="2000" dirty="0">
                <a:solidFill>
                  <a:schemeClr val="accent1"/>
                </a:solidFill>
              </a:rPr>
              <a:t>To pass the address of a variable x </a:t>
            </a:r>
            <a:r>
              <a:rPr lang="en-US" sz="2000" dirty="0"/>
              <a:t>use the </a:t>
            </a:r>
            <a:r>
              <a:rPr lang="en-US" sz="2000" b="1" dirty="0"/>
              <a:t>address operator </a:t>
            </a:r>
            <a:r>
              <a:rPr lang="en-US" sz="2000" dirty="0"/>
              <a:t>(</a:t>
            </a:r>
            <a:r>
              <a:rPr lang="en-US" sz="2000" dirty="0">
                <a:solidFill>
                  <a:srgbClr val="0070C0"/>
                </a:solidFill>
              </a:rPr>
              <a:t>&amp;x</a:t>
            </a:r>
            <a:r>
              <a:rPr lang="en-US" sz="2000" dirty="0"/>
              <a:t>) </a:t>
            </a:r>
            <a:r>
              <a:rPr lang="en-US" sz="2000" b="1" dirty="0"/>
              <a:t>or</a:t>
            </a:r>
            <a:r>
              <a:rPr lang="en-US" sz="2000" dirty="0"/>
              <a:t> the </a:t>
            </a:r>
            <a:r>
              <a:rPr lang="en-US" sz="2000" dirty="0">
                <a:solidFill>
                  <a:srgbClr val="0070C0"/>
                </a:solidFill>
              </a:rPr>
              <a:t>contents of a pointer variable that points at x, </a:t>
            </a:r>
            <a:r>
              <a:rPr lang="en-US" sz="2000" dirty="0">
                <a:solidFill>
                  <a:schemeClr val="accent6"/>
                </a:solidFill>
              </a:rPr>
              <a:t>or</a:t>
            </a:r>
            <a:r>
              <a:rPr lang="en-US" sz="2000" dirty="0">
                <a:solidFill>
                  <a:srgbClr val="0070C0"/>
                </a:solidFill>
              </a:rPr>
              <a:t> the name of an array (the arrays address)</a:t>
            </a:r>
          </a:p>
          <a:p>
            <a:r>
              <a:rPr lang="en-US" sz="2000" dirty="0">
                <a:solidFill>
                  <a:srgbClr val="0070C0"/>
                </a:solidFill>
              </a:rPr>
              <a:t>To be receive an address</a:t>
            </a:r>
            <a:r>
              <a:rPr lang="en-US" sz="2000" dirty="0"/>
              <a:t> in the called function, define the </a:t>
            </a:r>
            <a:r>
              <a:rPr lang="en-US" sz="2000" dirty="0">
                <a:solidFill>
                  <a:schemeClr val="accent1"/>
                </a:solidFill>
              </a:rPr>
              <a:t>corresponding parameter type</a:t>
            </a:r>
            <a:r>
              <a:rPr lang="en-US" sz="2000" dirty="0"/>
              <a:t> to be </a:t>
            </a:r>
            <a:r>
              <a:rPr lang="en-US" sz="2000" dirty="0">
                <a:solidFill>
                  <a:srgbClr val="0070C0"/>
                </a:solidFill>
              </a:rPr>
              <a:t>a pointer (add *)</a:t>
            </a:r>
          </a:p>
          <a:p>
            <a:pPr lvl="1"/>
            <a:r>
              <a:rPr lang="en-US" sz="2000" dirty="0"/>
              <a:t>It is common to describe this method as: </a:t>
            </a:r>
            <a:r>
              <a:rPr lang="en-US" sz="2000" dirty="0">
                <a:solidFill>
                  <a:schemeClr val="accent1"/>
                </a:solidFill>
              </a:rPr>
              <a:t>"pass a pointer to x"</a:t>
            </a:r>
            <a:endParaRPr lang="en-US" sz="2000" dirty="0"/>
          </a:p>
          <a:p>
            <a:r>
              <a:rPr lang="en-US" sz="2000" dirty="0"/>
              <a:t>C is still using "</a:t>
            </a:r>
            <a:r>
              <a:rPr lang="en-US" sz="2000" i="1" dirty="0">
                <a:solidFill>
                  <a:schemeClr val="accent1"/>
                </a:solidFill>
              </a:rPr>
              <a:t>pass by value</a:t>
            </a:r>
            <a:r>
              <a:rPr lang="en-US" sz="2000" dirty="0"/>
              <a:t>"</a:t>
            </a:r>
          </a:p>
          <a:p>
            <a:pPr lvl="1"/>
            <a:r>
              <a:rPr lang="en-US" sz="2000" dirty="0"/>
              <a:t>we pass the </a:t>
            </a:r>
            <a:r>
              <a:rPr lang="en-US" sz="2000" b="1" dirty="0">
                <a:solidFill>
                  <a:schemeClr val="accent5"/>
                </a:solidFill>
              </a:rPr>
              <a:t>value </a:t>
            </a:r>
            <a:r>
              <a:rPr lang="en-US" sz="2000" dirty="0">
                <a:solidFill>
                  <a:schemeClr val="accent5"/>
                </a:solidFill>
              </a:rPr>
              <a:t>of the address/pointer </a:t>
            </a:r>
            <a:r>
              <a:rPr lang="en-US" sz="2000" dirty="0"/>
              <a:t>in a</a:t>
            </a:r>
            <a:r>
              <a:rPr lang="en-US" sz="2000" dirty="0">
                <a:solidFill>
                  <a:schemeClr val="accent5"/>
                </a:solidFill>
              </a:rPr>
              <a:t> </a:t>
            </a:r>
            <a:r>
              <a:rPr lang="en-US" sz="2000" b="1" dirty="0">
                <a:solidFill>
                  <a:schemeClr val="accent5"/>
                </a:solidFill>
              </a:rPr>
              <a:t>parameter copy</a:t>
            </a:r>
          </a:p>
          <a:p>
            <a:pPr lvl="1"/>
            <a:r>
              <a:rPr lang="en-US" sz="2000" b="1" dirty="0">
                <a:solidFill>
                  <a:schemeClr val="accent5"/>
                </a:solidFill>
              </a:rPr>
              <a:t>The called routine</a:t>
            </a:r>
            <a:r>
              <a:rPr lang="en-US" sz="2000" dirty="0"/>
              <a:t> uses the address to change a variable in the caller's scope</a:t>
            </a:r>
            <a:endParaRPr lang="en-US" sz="2000" dirty="0">
              <a:solidFill>
                <a:schemeClr val="accent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D17FD9-4B21-A440-907A-3FDC045F8BA3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5007537-EF22-9D47-660D-9AA212B34233}"/>
              </a:ext>
            </a:extLst>
          </p:cNvPr>
          <p:cNvSpPr/>
          <p:nvPr/>
        </p:nvSpPr>
        <p:spPr bwMode="auto">
          <a:xfrm>
            <a:off x="7330629" y="688989"/>
            <a:ext cx="4503746" cy="5427524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inc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(int 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main(void)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int x = 5; 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inc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&amp;x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); </a:t>
            </a:r>
          </a:p>
          <a:p>
            <a:endParaRPr lang="en-US" sz="20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</a:p>
          <a:p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inc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 </a:t>
            </a: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88BF680A-9622-85A5-8FA3-70D6FB48CFC8}"/>
              </a:ext>
            </a:extLst>
          </p:cNvPr>
          <p:cNvSpPr/>
          <p:nvPr/>
        </p:nvSpPr>
        <p:spPr>
          <a:xfrm>
            <a:off x="7330629" y="2244437"/>
            <a:ext cx="652166" cy="4868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FAAA607B-22D6-2D46-ECA1-0288236F89F7}"/>
              </a:ext>
            </a:extLst>
          </p:cNvPr>
          <p:cNvSpPr/>
          <p:nvPr/>
        </p:nvSpPr>
        <p:spPr>
          <a:xfrm rot="10800000">
            <a:off x="9013586" y="4098136"/>
            <a:ext cx="652166" cy="4868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2402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 animBg="1"/>
      <p:bldP spid="4" grpId="0"/>
      <p:bldP spid="7" grpId="0" animBg="1"/>
      <p:bldP spid="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3E2BB0-39BD-0D46-878B-BC1AB0D6D6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482" y="138317"/>
            <a:ext cx="11314006" cy="410065"/>
          </a:xfrm>
        </p:spPr>
        <p:txBody>
          <a:bodyPr/>
          <a:lstStyle/>
          <a:p>
            <a:r>
              <a:rPr lang="en-US" dirty="0"/>
              <a:t>Array Parameters: Call-By-Value or Call-By-Reference?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9AA16C-0D21-4048-B928-37552E34C5EE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26137" y="508104"/>
            <a:ext cx="11673010" cy="6128366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Type[]</a:t>
            </a:r>
            <a:r>
              <a:rPr lang="en-US" b="1" dirty="0">
                <a:solidFill>
                  <a:srgbClr val="0070C0"/>
                </a:solidFill>
              </a:rPr>
              <a:t> </a:t>
            </a:r>
            <a:r>
              <a:rPr lang="en-US" dirty="0"/>
              <a:t>array parameter is automatically </a:t>
            </a:r>
            <a:r>
              <a:rPr lang="en-US" dirty="0">
                <a:solidFill>
                  <a:schemeClr val="accent5"/>
                </a:solidFill>
              </a:rPr>
              <a:t>“</a:t>
            </a:r>
            <a:r>
              <a:rPr lang="en-US" b="1" dirty="0">
                <a:solidFill>
                  <a:schemeClr val="accent5"/>
                </a:solidFill>
              </a:rPr>
              <a:t>promoted</a:t>
            </a:r>
            <a:r>
              <a:rPr lang="en-US" dirty="0">
                <a:solidFill>
                  <a:schemeClr val="accent5"/>
                </a:solidFill>
              </a:rPr>
              <a:t>” </a:t>
            </a:r>
            <a:r>
              <a:rPr lang="en-US" dirty="0"/>
              <a:t>to a pointer of type 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 *</a:t>
            </a:r>
            <a:r>
              <a:rPr lang="en-US" dirty="0">
                <a:solidFill>
                  <a:srgbClr val="0070C0"/>
                </a:solidFill>
              </a:rPr>
              <a:t>, </a:t>
            </a:r>
            <a:r>
              <a:rPr lang="en-US" dirty="0">
                <a:solidFill>
                  <a:schemeClr val="tx2"/>
                </a:solidFill>
              </a:rPr>
              <a:t>and a </a:t>
            </a:r>
            <a:r>
              <a:rPr lang="en-US" b="1" u="sng" dirty="0">
                <a:solidFill>
                  <a:srgbClr val="0070C0"/>
                </a:solidFill>
              </a:rPr>
              <a:t>copy</a:t>
            </a:r>
            <a:r>
              <a:rPr lang="en-US" dirty="0">
                <a:solidFill>
                  <a:schemeClr val="accent5"/>
                </a:solidFill>
              </a:rPr>
              <a:t> of </a:t>
            </a:r>
            <a:r>
              <a:rPr lang="en-US" dirty="0"/>
              <a:t>the</a:t>
            </a:r>
            <a:r>
              <a:rPr lang="en-US" dirty="0">
                <a:solidFill>
                  <a:schemeClr val="accent5"/>
                </a:solidFill>
              </a:rPr>
              <a:t> </a:t>
            </a:r>
            <a:r>
              <a:rPr lang="en-US" b="1" i="1" dirty="0">
                <a:solidFill>
                  <a:schemeClr val="accent5"/>
                </a:solidFill>
              </a:rPr>
              <a:t>pointer</a:t>
            </a:r>
            <a:r>
              <a:rPr lang="en-US" dirty="0">
                <a:solidFill>
                  <a:schemeClr val="accent5"/>
                </a:solidFill>
              </a:rPr>
              <a:t> </a:t>
            </a:r>
            <a:r>
              <a:rPr lang="en-US" dirty="0"/>
              <a:t>is</a:t>
            </a:r>
            <a:r>
              <a:rPr lang="en-US" dirty="0">
                <a:solidFill>
                  <a:schemeClr val="accent5"/>
                </a:solidFill>
              </a:rPr>
              <a:t> </a:t>
            </a:r>
            <a:r>
              <a:rPr lang="en-US" b="1" i="1" dirty="0">
                <a:solidFill>
                  <a:schemeClr val="accent5"/>
                </a:solidFill>
              </a:rPr>
              <a:t>passed by value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sz="3600" dirty="0"/>
          </a:p>
          <a:p>
            <a:pPr lvl="1"/>
            <a:endParaRPr lang="en-US" dirty="0"/>
          </a:p>
          <a:p>
            <a:endParaRPr lang="en-US" dirty="0">
              <a:solidFill>
                <a:srgbClr val="0070C0"/>
              </a:solidFill>
            </a:endParaRPr>
          </a:p>
          <a:p>
            <a:endParaRPr lang="en-US" dirty="0">
              <a:solidFill>
                <a:srgbClr val="0070C0"/>
              </a:solidFill>
            </a:endParaRPr>
          </a:p>
          <a:p>
            <a:endParaRPr lang="en-US" dirty="0">
              <a:solidFill>
                <a:srgbClr val="0070C0"/>
              </a:solidFill>
            </a:endParaRPr>
          </a:p>
          <a:p>
            <a:endParaRPr lang="en-US" dirty="0">
              <a:solidFill>
                <a:srgbClr val="0070C0"/>
              </a:solidFill>
            </a:endParaRPr>
          </a:p>
          <a:p>
            <a:r>
              <a:rPr lang="en-US" dirty="0">
                <a:solidFill>
                  <a:srgbClr val="0070C0"/>
                </a:solidFill>
              </a:rPr>
              <a:t>Call-by-value pointer </a:t>
            </a:r>
            <a:r>
              <a:rPr lang="en-US" dirty="0">
                <a:solidFill>
                  <a:schemeClr val="tx2"/>
                </a:solidFill>
              </a:rPr>
              <a:t>(callee can change the pointer parameter to point to something else!)</a:t>
            </a:r>
          </a:p>
          <a:p>
            <a:r>
              <a:rPr lang="en-US" dirty="0"/>
              <a:t>Acts like </a:t>
            </a:r>
            <a:r>
              <a:rPr lang="en-US" dirty="0">
                <a:solidFill>
                  <a:srgbClr val="0070C0"/>
                </a:solidFill>
              </a:rPr>
              <a:t>call-by-reference </a:t>
            </a:r>
            <a:r>
              <a:rPr lang="en-US" dirty="0"/>
              <a:t>(called function can change the contents caller’s array)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2E86A05-AB36-944D-9505-B2255DCDF574}"/>
              </a:ext>
            </a:extLst>
          </p:cNvPr>
          <p:cNvSpPr/>
          <p:nvPr/>
        </p:nvSpPr>
        <p:spPr bwMode="auto">
          <a:xfrm>
            <a:off x="4728084" y="1271355"/>
            <a:ext cx="7116072" cy="252414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US" dirty="0" err="1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passa</a:t>
            </a:r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(int []);</a:t>
            </a:r>
          </a:p>
          <a:p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>
                <a:solidFill>
                  <a:srgbClr val="6699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dirty="0">
                <a:solidFill>
                  <a:srgbClr val="5A5A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numbers[] = {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9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9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  <a:p>
            <a:r>
              <a:rPr lang="en-US" dirty="0">
                <a:solidFill>
                  <a:srgbClr val="6699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</a:p>
          <a:p>
            <a:r>
              <a:rPr lang="en-US" dirty="0">
                <a:solidFill>
                  <a:srgbClr val="6699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6699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passa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(numbers);</a:t>
            </a:r>
          </a:p>
          <a:p>
            <a:r>
              <a:rPr lang="en-US" dirty="0">
                <a:solidFill>
                  <a:srgbClr val="E2661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8BB1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D94B7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"numbers size:%</a:t>
            </a:r>
            <a:r>
              <a:rPr lang="en-US" dirty="0" err="1">
                <a:solidFill>
                  <a:srgbClr val="D94B7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lu</a:t>
            </a:r>
            <a:r>
              <a:rPr lang="en-US" dirty="0">
                <a:solidFill>
                  <a:srgbClr val="D94B7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\n"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(numbers)); 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20</a:t>
            </a:r>
          </a:p>
          <a:p>
            <a:r>
              <a:rPr lang="en-US" dirty="0">
                <a:solidFill>
                  <a:srgbClr val="E2661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return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EXIT_SUCCESS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5671C11-8FBD-7B4F-B797-00241B9C1B69}"/>
              </a:ext>
            </a:extLst>
          </p:cNvPr>
          <p:cNvSpPr/>
          <p:nvPr/>
        </p:nvSpPr>
        <p:spPr bwMode="auto">
          <a:xfrm>
            <a:off x="549382" y="4078298"/>
            <a:ext cx="5711478" cy="150064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US" dirty="0" err="1">
                <a:solidFill>
                  <a:srgbClr val="6699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passa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a[])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dirty="0">
                <a:solidFill>
                  <a:srgbClr val="8BB1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8BB1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D94B7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"a size:%</a:t>
            </a:r>
            <a:r>
              <a:rPr lang="en-US" dirty="0" err="1">
                <a:solidFill>
                  <a:srgbClr val="D94B7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lu</a:t>
            </a:r>
            <a:r>
              <a:rPr lang="en-US" dirty="0">
                <a:solidFill>
                  <a:srgbClr val="D94B7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\n"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(a)); 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4</a:t>
            </a:r>
          </a:p>
          <a:p>
            <a:r>
              <a:rPr lang="en-US" dirty="0">
                <a:solidFill>
                  <a:srgbClr val="E26C2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return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E80E1BF-F2B7-C642-8FD9-6D29FDA3889D}"/>
              </a:ext>
            </a:extLst>
          </p:cNvPr>
          <p:cNvGrpSpPr/>
          <p:nvPr/>
        </p:nvGrpSpPr>
        <p:grpSpPr>
          <a:xfrm>
            <a:off x="6183448" y="2993665"/>
            <a:ext cx="5498339" cy="2499317"/>
            <a:chOff x="6111385" y="2761418"/>
            <a:chExt cx="5498339" cy="2499317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CDC6751-1FD2-0C4A-9F76-34D7CE9F51E8}"/>
                </a:ext>
              </a:extLst>
            </p:cNvPr>
            <p:cNvSpPr txBox="1"/>
            <p:nvPr/>
          </p:nvSpPr>
          <p:spPr>
            <a:xfrm>
              <a:off x="7397658" y="4060406"/>
              <a:ext cx="4212066" cy="120032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IMPORTANT: </a:t>
              </a:r>
            </a:p>
            <a:p>
              <a:r>
                <a:rPr lang="en-US" dirty="0">
                  <a:solidFill>
                    <a:schemeClr val="tx2"/>
                  </a:solidFill>
                </a:rPr>
                <a:t>See the size difference </a:t>
              </a:r>
              <a:r>
                <a:rPr lang="en-US" dirty="0">
                  <a:solidFill>
                    <a:srgbClr val="FF0000"/>
                  </a:solidFill>
                </a:rPr>
                <a:t>20 in main() in </a:t>
              </a:r>
              <a:r>
                <a:rPr lang="en-US" dirty="0" err="1">
                  <a:solidFill>
                    <a:srgbClr val="FF0000"/>
                  </a:solidFill>
                </a:rPr>
                <a:t>passa</a:t>
              </a:r>
              <a:r>
                <a:rPr lang="en-US" dirty="0">
                  <a:solidFill>
                    <a:srgbClr val="FF0000"/>
                  </a:solidFill>
                </a:rPr>
                <a:t>() is 4 bytes (size of a pointer)  on pi-cluster and 8 on ieng6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71441E2B-704B-7648-BF57-34DB076D25D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396037" y="2761418"/>
              <a:ext cx="0" cy="1305317"/>
            </a:xfrm>
            <a:prstGeom prst="straightConnector1">
              <a:avLst/>
            </a:prstGeom>
            <a:ln w="25400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D51B26EF-68D4-0C41-9B30-C49ECCE48146}"/>
                </a:ext>
              </a:extLst>
            </p:cNvPr>
            <p:cNvCxnSpPr>
              <a:cxnSpLocks/>
              <a:stCxn id="8" idx="1"/>
            </p:cNvCxnSpPr>
            <p:nvPr/>
          </p:nvCxnSpPr>
          <p:spPr>
            <a:xfrm flipH="1" flipV="1">
              <a:off x="6111385" y="4522893"/>
              <a:ext cx="1286273" cy="137678"/>
            </a:xfrm>
            <a:prstGeom prst="straightConnector1">
              <a:avLst/>
            </a:prstGeom>
            <a:ln w="25400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ED633535-4EE5-6841-B0D4-1B1B7507F14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9D08E6A-E86E-0BBF-7E3B-A478980981DF}"/>
              </a:ext>
            </a:extLst>
          </p:cNvPr>
          <p:cNvGrpSpPr/>
          <p:nvPr/>
        </p:nvGrpSpPr>
        <p:grpSpPr>
          <a:xfrm>
            <a:off x="652030" y="1997428"/>
            <a:ext cx="2490373" cy="2080870"/>
            <a:chOff x="7416800" y="3623526"/>
            <a:chExt cx="2490373" cy="208087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01218C3-9596-9777-33B3-9B462B15B881}"/>
                </a:ext>
              </a:extLst>
            </p:cNvPr>
            <p:cNvSpPr txBox="1"/>
            <p:nvPr/>
          </p:nvSpPr>
          <p:spPr>
            <a:xfrm>
              <a:off x="7416800" y="3623526"/>
              <a:ext cx="2490373" cy="1200329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the name is the address, so this is</a:t>
              </a:r>
            </a:p>
            <a:p>
              <a:r>
                <a:rPr lang="en-US" dirty="0">
                  <a:solidFill>
                    <a:schemeClr val="tx2"/>
                  </a:solidFill>
                </a:rPr>
                <a:t>passing a pointer to the start of the array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4C6A3220-7B72-FB3B-740A-7573F5DCF1BE}"/>
                </a:ext>
              </a:extLst>
            </p:cNvPr>
            <p:cNvCxnSpPr>
              <a:cxnSpLocks/>
            </p:cNvCxnSpPr>
            <p:nvPr/>
          </p:nvCxnSpPr>
          <p:spPr>
            <a:xfrm>
              <a:off x="8648700" y="4824346"/>
              <a:ext cx="886363" cy="880050"/>
            </a:xfrm>
            <a:prstGeom prst="straightConnector1">
              <a:avLst/>
            </a:prstGeom>
            <a:ln w="28575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80446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6" grpId="0" animBg="1"/>
      <p:bldP spid="7" grpId="0" animBg="1"/>
      <p:bldP spid="1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C351CBEF-8E7A-C84B-A914-4E4C6F49DC7F}"/>
              </a:ext>
            </a:extLst>
          </p:cNvPr>
          <p:cNvSpPr/>
          <p:nvPr/>
        </p:nvSpPr>
        <p:spPr>
          <a:xfrm>
            <a:off x="91926" y="757797"/>
            <a:ext cx="5632983" cy="144539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FFA2DF-4D70-0049-988D-B7888DB68D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885" y="133316"/>
            <a:ext cx="11735893" cy="444478"/>
          </a:xfrm>
        </p:spPr>
        <p:txBody>
          <a:bodyPr/>
          <a:lstStyle/>
          <a:p>
            <a:r>
              <a:rPr lang="en-US" dirty="0"/>
              <a:t>Arrays As Parameters, Approach 1: Pass the size</a:t>
            </a:r>
            <a:endParaRPr lang="en-US" sz="2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EA2E88-DF8B-CC4E-AFC9-E9F203AB17B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228053" y="677794"/>
            <a:ext cx="5621458" cy="1472747"/>
          </a:xfrm>
          <a:ln w="38100">
            <a:noFill/>
          </a:ln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chemeClr val="accent1"/>
                </a:solidFill>
              </a:rPr>
              <a:t>Two ways to pass array size</a:t>
            </a:r>
            <a:r>
              <a:rPr lang="en-US" b="1" dirty="0"/>
              <a:t>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pass the </a:t>
            </a:r>
            <a:r>
              <a:rPr lang="en-US" sz="2000" dirty="0">
                <a:solidFill>
                  <a:schemeClr val="accent1"/>
                </a:solidFill>
              </a:rPr>
              <a:t>count</a:t>
            </a:r>
            <a:r>
              <a:rPr lang="en-US" sz="2000" dirty="0"/>
              <a:t> as an additional argument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add a </a:t>
            </a:r>
            <a:r>
              <a:rPr lang="en-US" sz="2000" dirty="0">
                <a:solidFill>
                  <a:schemeClr val="accent1"/>
                </a:solidFill>
              </a:rPr>
              <a:t>sentinel element</a:t>
            </a:r>
            <a:r>
              <a:rPr lang="en-US" sz="2000" dirty="0"/>
              <a:t> as the last element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AA74426-3E63-264D-BCE2-3007CC9039E5}"/>
              </a:ext>
            </a:extLst>
          </p:cNvPr>
          <p:cNvSpPr/>
          <p:nvPr/>
        </p:nvSpPr>
        <p:spPr bwMode="auto">
          <a:xfrm>
            <a:off x="5812850" y="1188530"/>
            <a:ext cx="6415010" cy="250814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 err="1">
                <a:solidFill>
                  <a:srgbClr val="6699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sumAll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a,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size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>
                <a:solidFill>
                  <a:srgbClr val="6699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dirty="0">
                <a:solidFill>
                  <a:srgbClr val="5A5A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numb[] = {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9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9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cnt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 (int)(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(numb)/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(numb[0]));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E2661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8BB1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D94B7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"sum is: %d\n"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6699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sumAll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(numb, 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cnt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););</a:t>
            </a:r>
            <a:endParaRPr lang="en-US" dirty="0">
              <a:solidFill>
                <a:srgbClr val="E2661A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E2661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return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EXIT_SUCCESS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89728802-CE52-6346-9057-6452E4783D17}"/>
              </a:ext>
            </a:extLst>
          </p:cNvPr>
          <p:cNvGrpSpPr/>
          <p:nvPr/>
        </p:nvGrpSpPr>
        <p:grpSpPr>
          <a:xfrm>
            <a:off x="228053" y="2299095"/>
            <a:ext cx="5899573" cy="646331"/>
            <a:chOff x="-3471011" y="5391887"/>
            <a:chExt cx="5899573" cy="646331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540F2D1-05E2-F945-8C8E-C308BAA73403}"/>
                </a:ext>
              </a:extLst>
            </p:cNvPr>
            <p:cNvSpPr txBox="1"/>
            <p:nvPr/>
          </p:nvSpPr>
          <p:spPr>
            <a:xfrm>
              <a:off x="-3471011" y="5391887"/>
              <a:ext cx="5160401" cy="646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remember </a:t>
              </a:r>
              <a:r>
                <a:rPr lang="en-US" dirty="0">
                  <a:solidFill>
                    <a:schemeClr val="tx2"/>
                  </a:solidFill>
                </a:rPr>
                <a:t>you can only </a:t>
              </a:r>
              <a:r>
                <a:rPr lang="en-US" dirty="0">
                  <a:solidFill>
                    <a:srgbClr val="0070C0"/>
                  </a:solidFill>
                </a:rPr>
                <a:t>use </a:t>
              </a:r>
              <a:r>
                <a:rPr lang="en-US" dirty="0" err="1">
                  <a:solidFill>
                    <a:srgbClr val="0070C0"/>
                  </a:solidFill>
                </a:rPr>
                <a:t>sizeof</a:t>
              </a:r>
              <a:r>
                <a:rPr lang="en-US" dirty="0">
                  <a:solidFill>
                    <a:srgbClr val="0070C0"/>
                  </a:solidFill>
                </a:rPr>
                <a:t>() </a:t>
              </a:r>
              <a:r>
                <a:rPr lang="en-US" dirty="0">
                  <a:solidFill>
                    <a:schemeClr val="tx2"/>
                  </a:solidFill>
                </a:rPr>
                <a:t>to calculate element count</a:t>
              </a:r>
              <a:r>
                <a:rPr lang="en-US" dirty="0">
                  <a:solidFill>
                    <a:srgbClr val="0070C0"/>
                  </a:solidFill>
                </a:rPr>
                <a:t> where the array is </a:t>
              </a:r>
              <a:r>
                <a:rPr lang="en-US" u="sng" dirty="0">
                  <a:solidFill>
                    <a:srgbClr val="0070C0"/>
                  </a:solidFill>
                </a:rPr>
                <a:t>defined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897D3D19-0B74-5942-8409-B9CE8A75D36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89390" y="5570411"/>
              <a:ext cx="739172" cy="161251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A32F4C7F-467E-4949-9167-F03295DAF064}"/>
              </a:ext>
            </a:extLst>
          </p:cNvPr>
          <p:cNvSpPr/>
          <p:nvPr/>
        </p:nvSpPr>
        <p:spPr bwMode="auto">
          <a:xfrm>
            <a:off x="5755754" y="3906440"/>
            <a:ext cx="3822093" cy="2840391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 err="1">
                <a:solidFill>
                  <a:srgbClr val="6699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sumAll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a,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size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sum =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int *end;</a:t>
            </a:r>
          </a:p>
          <a:p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end = a + size;</a:t>
            </a:r>
          </a:p>
          <a:p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</a:p>
          <a:p>
            <a:r>
              <a:rPr lang="en-US" dirty="0">
                <a:solidFill>
                  <a:srgbClr val="E26C2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while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(a &lt; end)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sum += *a++;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E26C2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sum;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98582F2-3B05-364A-AF4A-688B22C49CCE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15FF7E7-6AD2-7F45-AEBF-BBC53A5A0C82}"/>
              </a:ext>
            </a:extLst>
          </p:cNvPr>
          <p:cNvGrpSpPr/>
          <p:nvPr/>
        </p:nvGrpSpPr>
        <p:grpSpPr>
          <a:xfrm>
            <a:off x="156494" y="3047479"/>
            <a:ext cx="4368319" cy="3491478"/>
            <a:chOff x="226830" y="2925019"/>
            <a:chExt cx="4368319" cy="3491478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4FE2935-E88D-6C40-BBF0-B8326F606084}"/>
                </a:ext>
              </a:extLst>
            </p:cNvPr>
            <p:cNvSpPr txBox="1"/>
            <p:nvPr/>
          </p:nvSpPr>
          <p:spPr>
            <a:xfrm>
              <a:off x="3115257" y="4180669"/>
              <a:ext cx="1479892" cy="1862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3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0x110</a:t>
              </a:r>
            </a:p>
            <a:p>
              <a:r>
                <a:rPr lang="en-US" sz="23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0x10c</a:t>
              </a:r>
            </a:p>
            <a:p>
              <a:r>
                <a:rPr lang="en-US" sz="23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0x108</a:t>
              </a:r>
            </a:p>
            <a:p>
              <a:r>
                <a:rPr lang="en-US" sz="23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0x104 </a:t>
              </a:r>
            </a:p>
            <a:p>
              <a:r>
                <a:rPr lang="en-US" sz="23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0x100   </a:t>
              </a: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F79204B3-F5F0-B341-BE0F-EA60F5DC8DB7}"/>
                </a:ext>
              </a:extLst>
            </p:cNvPr>
            <p:cNvGrpSpPr/>
            <p:nvPr/>
          </p:nvGrpSpPr>
          <p:grpSpPr>
            <a:xfrm>
              <a:off x="226830" y="2925019"/>
              <a:ext cx="3504636" cy="3491478"/>
              <a:chOff x="226830" y="2925019"/>
              <a:chExt cx="3504636" cy="3491478"/>
            </a:xfrm>
          </p:grpSpPr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873E2582-FBEE-544B-B1DE-C4655A885E82}"/>
                  </a:ext>
                </a:extLst>
              </p:cNvPr>
              <p:cNvGrpSpPr/>
              <p:nvPr/>
            </p:nvGrpSpPr>
            <p:grpSpPr>
              <a:xfrm>
                <a:off x="586285" y="2925019"/>
                <a:ext cx="3145181" cy="3491478"/>
                <a:chOff x="7027378" y="1215244"/>
                <a:chExt cx="3145181" cy="3491478"/>
              </a:xfrm>
            </p:grpSpPr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A6301D15-0F99-FE44-844D-52EFF42B4453}"/>
                    </a:ext>
                  </a:extLst>
                </p:cNvPr>
                <p:cNvSpPr/>
                <p:nvPr/>
              </p:nvSpPr>
              <p:spPr>
                <a:xfrm>
                  <a:off x="8282298" y="1215244"/>
                  <a:ext cx="1890261" cy="64633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b="1" dirty="0">
                      <a:solidFill>
                        <a:schemeClr val="accent1"/>
                      </a:solidFill>
                    </a:rPr>
                    <a:t>1 word content </a:t>
                  </a:r>
                </a:p>
                <a:p>
                  <a:r>
                    <a:rPr lang="en-US" b="1" dirty="0">
                      <a:solidFill>
                        <a:schemeClr val="accent1"/>
                      </a:solidFill>
                    </a:rPr>
                    <a:t>(int = 4 bytes)</a:t>
                  </a:r>
                  <a:endParaRPr lang="en-US" dirty="0">
                    <a:solidFill>
                      <a:schemeClr val="accent1"/>
                    </a:solidFill>
                  </a:endParaRPr>
                </a:p>
              </p:txBody>
            </p:sp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95C2B0AC-4EE1-BF4A-BFD5-A506B65BB074}"/>
                    </a:ext>
                  </a:extLst>
                </p:cNvPr>
                <p:cNvGrpSpPr/>
                <p:nvPr/>
              </p:nvGrpSpPr>
              <p:grpSpPr>
                <a:xfrm>
                  <a:off x="7027378" y="1682726"/>
                  <a:ext cx="2605272" cy="3023996"/>
                  <a:chOff x="7027378" y="1682726"/>
                  <a:chExt cx="2605272" cy="3023996"/>
                </a:xfrm>
              </p:grpSpPr>
              <p:sp>
                <p:nvSpPr>
                  <p:cNvPr id="6" name="TextBox 5">
                    <a:extLst>
                      <a:ext uri="{FF2B5EF4-FFF2-40B4-BE49-F238E27FC236}">
                        <a16:creationId xmlns:a16="http://schemas.microsoft.com/office/drawing/2014/main" id="{D42068CA-DC7D-8445-A2A7-BCC48D6D7256}"/>
                      </a:ext>
                    </a:extLst>
                  </p:cNvPr>
                  <p:cNvSpPr txBox="1"/>
                  <p:nvPr/>
                </p:nvSpPr>
                <p:spPr>
                  <a:xfrm>
                    <a:off x="8691367" y="3961109"/>
                    <a:ext cx="941283" cy="369332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25400">
                    <a:solidFill>
                      <a:schemeClr val="accent6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9</a:t>
                    </a:r>
                  </a:p>
                </p:txBody>
              </p:sp>
              <p:sp>
                <p:nvSpPr>
                  <p:cNvPr id="7" name="TextBox 6">
                    <a:extLst>
                      <a:ext uri="{FF2B5EF4-FFF2-40B4-BE49-F238E27FC236}">
                        <a16:creationId xmlns:a16="http://schemas.microsoft.com/office/drawing/2014/main" id="{304B81EC-9562-DD4F-B1FB-0BF93FB7BC80}"/>
                      </a:ext>
                    </a:extLst>
                  </p:cNvPr>
                  <p:cNvSpPr txBox="1"/>
                  <p:nvPr/>
                </p:nvSpPr>
                <p:spPr>
                  <a:xfrm>
                    <a:off x="8689357" y="3584828"/>
                    <a:ext cx="941283" cy="369332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25400">
                    <a:solidFill>
                      <a:schemeClr val="accent6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8</a:t>
                    </a:r>
                  </a:p>
                </p:txBody>
              </p:sp>
              <p:sp>
                <p:nvSpPr>
                  <p:cNvPr id="8" name="TextBox 7">
                    <a:extLst>
                      <a:ext uri="{FF2B5EF4-FFF2-40B4-BE49-F238E27FC236}">
                        <a16:creationId xmlns:a16="http://schemas.microsoft.com/office/drawing/2014/main" id="{895EA336-27CA-8C46-ACAA-E082583B614A}"/>
                      </a:ext>
                    </a:extLst>
                  </p:cNvPr>
                  <p:cNvSpPr txBox="1"/>
                  <p:nvPr/>
                </p:nvSpPr>
                <p:spPr>
                  <a:xfrm>
                    <a:off x="8681832" y="3233039"/>
                    <a:ext cx="941283" cy="369332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25400">
                    <a:solidFill>
                      <a:schemeClr val="accent6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1</a:t>
                    </a:r>
                  </a:p>
                </p:txBody>
              </p:sp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F78FA969-21A6-9545-9311-B9B76F3C46EA}"/>
                      </a:ext>
                    </a:extLst>
                  </p:cNvPr>
                  <p:cNvSpPr txBox="1"/>
                  <p:nvPr/>
                </p:nvSpPr>
                <p:spPr>
                  <a:xfrm>
                    <a:off x="8681832" y="2863000"/>
                    <a:ext cx="941283" cy="369332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25400">
                    <a:solidFill>
                      <a:schemeClr val="accent6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9</a:t>
                    </a:r>
                  </a:p>
                </p:txBody>
              </p:sp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9148F9BB-4465-A94F-9DC5-FCB8BBD291F6}"/>
                      </a:ext>
                    </a:extLst>
                  </p:cNvPr>
                  <p:cNvSpPr txBox="1"/>
                  <p:nvPr/>
                </p:nvSpPr>
                <p:spPr>
                  <a:xfrm>
                    <a:off x="8681832" y="2493668"/>
                    <a:ext cx="941283" cy="369332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25400">
                    <a:solidFill>
                      <a:schemeClr val="accent6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5</a:t>
                    </a:r>
                  </a:p>
                </p:txBody>
              </p:sp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C1C02370-AFF8-7A4D-A89B-1F33F406EB55}"/>
                      </a:ext>
                    </a:extLst>
                  </p:cNvPr>
                  <p:cNvSpPr txBox="1"/>
                  <p:nvPr/>
                </p:nvSpPr>
                <p:spPr>
                  <a:xfrm>
                    <a:off x="8681831" y="2098517"/>
                    <a:ext cx="941283" cy="369332"/>
                  </a:xfrm>
                  <a:prstGeom prst="rect">
                    <a:avLst/>
                  </a:prstGeom>
                  <a:noFill/>
                  <a:ln w="25400">
                    <a:solidFill>
                      <a:schemeClr val="accent6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0x??</a:t>
                    </a:r>
                  </a:p>
                </p:txBody>
              </p:sp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8C079C81-A6C3-0948-85C9-9D3782519CDD}"/>
                      </a:ext>
                    </a:extLst>
                  </p:cNvPr>
                  <p:cNvSpPr txBox="1"/>
                  <p:nvPr/>
                </p:nvSpPr>
                <p:spPr>
                  <a:xfrm>
                    <a:off x="8689357" y="4337390"/>
                    <a:ext cx="941283" cy="369332"/>
                  </a:xfrm>
                  <a:prstGeom prst="rect">
                    <a:avLst/>
                  </a:prstGeom>
                  <a:noFill/>
                  <a:ln w="25400">
                    <a:solidFill>
                      <a:schemeClr val="accent6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0x??</a:t>
                    </a:r>
                  </a:p>
                </p:txBody>
              </p:sp>
              <p:sp>
                <p:nvSpPr>
                  <p:cNvPr id="14" name="Right Brace 13">
                    <a:extLst>
                      <a:ext uri="{FF2B5EF4-FFF2-40B4-BE49-F238E27FC236}">
                        <a16:creationId xmlns:a16="http://schemas.microsoft.com/office/drawing/2014/main" id="{2809B021-9614-7348-90D2-F1E4231CD7AD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8964044" y="1400513"/>
                    <a:ext cx="369332" cy="933757"/>
                  </a:xfrm>
                  <a:prstGeom prst="rightBrace">
                    <a:avLst/>
                  </a:prstGeom>
                  <a:ln w="25400">
                    <a:solidFill>
                      <a:schemeClr val="accent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accent1"/>
                      </a:solidFill>
                    </a:endParaRPr>
                  </a:p>
                </p:txBody>
              </p:sp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4E0D1A5F-6054-F449-B807-6151145DCFC6}"/>
                      </a:ext>
                    </a:extLst>
                  </p:cNvPr>
                  <p:cNvSpPr txBox="1"/>
                  <p:nvPr/>
                </p:nvSpPr>
                <p:spPr>
                  <a:xfrm>
                    <a:off x="7027378" y="1770477"/>
                    <a:ext cx="569387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end</a:t>
                    </a:r>
                  </a:p>
                </p:txBody>
              </p:sp>
              <p:sp>
                <p:nvSpPr>
                  <p:cNvPr id="18" name="Right Arrow 17">
                    <a:extLst>
                      <a:ext uri="{FF2B5EF4-FFF2-40B4-BE49-F238E27FC236}">
                        <a16:creationId xmlns:a16="http://schemas.microsoft.com/office/drawing/2014/main" id="{3413B898-8128-FD45-96E0-11E51A60FE01}"/>
                      </a:ext>
                    </a:extLst>
                  </p:cNvPr>
                  <p:cNvSpPr/>
                  <p:nvPr/>
                </p:nvSpPr>
                <p:spPr>
                  <a:xfrm>
                    <a:off x="7810925" y="2317773"/>
                    <a:ext cx="861107" cy="175895"/>
                  </a:xfrm>
                  <a:prstGeom prst="rightArrow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A3118519-4D5F-624B-B57B-5EE4176D69F4}"/>
                      </a:ext>
                    </a:extLst>
                  </p:cNvPr>
                  <p:cNvSpPr txBox="1"/>
                  <p:nvPr/>
                </p:nvSpPr>
                <p:spPr>
                  <a:xfrm>
                    <a:off x="7027378" y="3640376"/>
                    <a:ext cx="31290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a</a:t>
                    </a:r>
                  </a:p>
                </p:txBody>
              </p:sp>
              <p:sp>
                <p:nvSpPr>
                  <p:cNvPr id="20" name="Right Arrow 19">
                    <a:extLst>
                      <a:ext uri="{FF2B5EF4-FFF2-40B4-BE49-F238E27FC236}">
                        <a16:creationId xmlns:a16="http://schemas.microsoft.com/office/drawing/2014/main" id="{DE1CD4D6-DEAD-8D4F-9330-E4C13F5CC802}"/>
                      </a:ext>
                    </a:extLst>
                  </p:cNvPr>
                  <p:cNvSpPr/>
                  <p:nvPr/>
                </p:nvSpPr>
                <p:spPr>
                  <a:xfrm>
                    <a:off x="7632524" y="4056341"/>
                    <a:ext cx="453932" cy="175895"/>
                  </a:xfrm>
                  <a:prstGeom prst="rightArrow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226F7F7-0946-CA4B-913D-6E5B9719F365}"/>
                  </a:ext>
                </a:extLst>
              </p:cNvPr>
              <p:cNvSpPr txBox="1"/>
              <p:nvPr/>
            </p:nvSpPr>
            <p:spPr>
              <a:xfrm>
                <a:off x="226830" y="5669398"/>
                <a:ext cx="941283" cy="36933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0x100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586258D-AC75-2C4D-A0C5-12EB48107174}"/>
                  </a:ext>
                </a:extLst>
              </p:cNvPr>
              <p:cNvSpPr txBox="1"/>
              <p:nvPr/>
            </p:nvSpPr>
            <p:spPr>
              <a:xfrm>
                <a:off x="400985" y="3800883"/>
                <a:ext cx="941283" cy="36933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0x114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3CD359A6-E305-0F48-A1E7-F86411D0F3A5}"/>
                  </a:ext>
                </a:extLst>
              </p:cNvPr>
              <p:cNvSpPr txBox="1"/>
              <p:nvPr/>
            </p:nvSpPr>
            <p:spPr>
              <a:xfrm>
                <a:off x="1578741" y="5654667"/>
                <a:ext cx="7617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numb</a:t>
                </a:r>
              </a:p>
            </p:txBody>
          </p: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F8CB8D56-0BE0-5246-979F-DBE442EB06EA}"/>
              </a:ext>
            </a:extLst>
          </p:cNvPr>
          <p:cNvSpPr txBox="1"/>
          <p:nvPr/>
        </p:nvSpPr>
        <p:spPr>
          <a:xfrm>
            <a:off x="3078966" y="6037997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address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3B35357-8192-1CA6-351F-392A3F6E04EF}"/>
              </a:ext>
            </a:extLst>
          </p:cNvPr>
          <p:cNvSpPr txBox="1"/>
          <p:nvPr/>
        </p:nvSpPr>
        <p:spPr>
          <a:xfrm>
            <a:off x="9876481" y="4965246"/>
            <a:ext cx="1864613" cy="9233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same as:</a:t>
            </a:r>
          </a:p>
          <a:p>
            <a:r>
              <a:rPr lang="en-US" dirty="0"/>
              <a:t>sum = sum + *a;</a:t>
            </a:r>
          </a:p>
          <a:p>
            <a:r>
              <a:rPr lang="en-US" dirty="0"/>
              <a:t>a++;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BEEABD0-8861-2A69-9A85-51AF97C27CBD}"/>
              </a:ext>
            </a:extLst>
          </p:cNvPr>
          <p:cNvCxnSpPr>
            <a:cxnSpLocks/>
            <a:stCxn id="24" idx="1"/>
          </p:cNvCxnSpPr>
          <p:nvPr/>
        </p:nvCxnSpPr>
        <p:spPr>
          <a:xfrm flipH="1">
            <a:off x="7870371" y="5426911"/>
            <a:ext cx="2006110" cy="611086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0834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41" grpId="0" animBg="1"/>
      <p:bldP spid="42" grpId="0"/>
      <p:bldP spid="1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FFA2DF-4D70-0049-988D-B7888DB68D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053" y="115231"/>
            <a:ext cx="11735893" cy="444478"/>
          </a:xfrm>
        </p:spPr>
        <p:txBody>
          <a:bodyPr/>
          <a:lstStyle/>
          <a:p>
            <a:r>
              <a:rPr lang="en-US" dirty="0"/>
              <a:t>Arrays As Parameters, Approach 2: Use a sentinel element</a:t>
            </a:r>
            <a:endParaRPr lang="en-US" sz="2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EA2E88-DF8B-CC4E-AFC9-E9F203AB17B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39481" y="570720"/>
            <a:ext cx="10599308" cy="825291"/>
          </a:xfrm>
          <a:solidFill>
            <a:schemeClr val="accent4">
              <a:lumMod val="20000"/>
              <a:lumOff val="80000"/>
            </a:schemeClr>
          </a:solidFill>
          <a:ln w="38100">
            <a:solidFill>
              <a:srgbClr val="0070C0"/>
            </a:solidFill>
          </a:ln>
        </p:spPr>
        <p:txBody>
          <a:bodyPr/>
          <a:lstStyle/>
          <a:p>
            <a:r>
              <a:rPr lang="en-US" dirty="0"/>
              <a:t>A </a:t>
            </a:r>
            <a:r>
              <a:rPr lang="en-US" dirty="0">
                <a:solidFill>
                  <a:srgbClr val="0070C0"/>
                </a:solidFill>
              </a:rPr>
              <a:t>sentinel</a:t>
            </a:r>
            <a:r>
              <a:rPr lang="en-US" dirty="0"/>
              <a:t> is an element that contains a value that is not part of the normal data range</a:t>
            </a:r>
          </a:p>
          <a:p>
            <a:pPr lvl="1"/>
            <a:r>
              <a:rPr lang="en-US" dirty="0"/>
              <a:t>Forms of 0 are often used (like with strings). Examples: '\0', NULL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AA74426-3E63-264D-BCE2-3007CC9039E5}"/>
              </a:ext>
            </a:extLst>
          </p:cNvPr>
          <p:cNvSpPr/>
          <p:nvPr/>
        </p:nvSpPr>
        <p:spPr bwMode="auto">
          <a:xfrm>
            <a:off x="1028173" y="1482039"/>
            <a:ext cx="10484355" cy="2197486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strlen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 *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a);  </a:t>
            </a:r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returns number of chars in string, not counting \0</a:t>
            </a:r>
            <a:endParaRPr lang="en-US" sz="1200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>
                <a:solidFill>
                  <a:srgbClr val="6699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dirty="0">
                <a:solidFill>
                  <a:srgbClr val="5A5A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[] = {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'a'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'b'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'c'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'd'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'e', '\0'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}; </a:t>
            </a:r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or </a:t>
            </a:r>
            <a:r>
              <a:rPr lang="en-US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[] = "</a:t>
            </a:r>
            <a:r>
              <a:rPr lang="en-US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abcde</a:t>
            </a:r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</a:p>
          <a:p>
            <a:r>
              <a:rPr lang="en-US" dirty="0">
                <a:solidFill>
                  <a:srgbClr val="E2661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8BB1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D94B7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"Number of chars is: %d\n"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strlen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  <a:endParaRPr lang="en-US" dirty="0">
              <a:solidFill>
                <a:srgbClr val="E2661A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E2661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return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EXIT_SUCCESS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98582F2-3B05-364A-AF4A-688B22C49CCE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FAA74FE-40AA-0C45-BB97-EDD840237892}"/>
              </a:ext>
            </a:extLst>
          </p:cNvPr>
          <p:cNvGrpSpPr/>
          <p:nvPr/>
        </p:nvGrpSpPr>
        <p:grpSpPr>
          <a:xfrm>
            <a:off x="7559459" y="3213748"/>
            <a:ext cx="4368319" cy="3370873"/>
            <a:chOff x="226830" y="2683877"/>
            <a:chExt cx="4368319" cy="3370873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748B3F1-7466-E945-B3EE-30820CFE7B03}"/>
                </a:ext>
              </a:extLst>
            </p:cNvPr>
            <p:cNvSpPr txBox="1"/>
            <p:nvPr/>
          </p:nvSpPr>
          <p:spPr>
            <a:xfrm>
              <a:off x="3115257" y="3454065"/>
              <a:ext cx="1479892" cy="25699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3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0x106</a:t>
              </a:r>
            </a:p>
            <a:p>
              <a:r>
                <a:rPr lang="en-US" sz="23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0x105</a:t>
              </a:r>
            </a:p>
            <a:p>
              <a:r>
                <a:rPr lang="en-US" sz="23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0x104</a:t>
              </a:r>
            </a:p>
            <a:p>
              <a:r>
                <a:rPr lang="en-US" sz="23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0x103</a:t>
              </a:r>
            </a:p>
            <a:p>
              <a:r>
                <a:rPr lang="en-US" sz="23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0x102</a:t>
              </a:r>
            </a:p>
            <a:p>
              <a:r>
                <a:rPr lang="en-US" sz="23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0x101 </a:t>
              </a:r>
            </a:p>
            <a:p>
              <a:r>
                <a:rPr lang="en-US" sz="23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0x100   </a:t>
              </a:r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B686378F-F1AB-A34F-B006-350F663A24C0}"/>
                </a:ext>
              </a:extLst>
            </p:cNvPr>
            <p:cNvGrpSpPr/>
            <p:nvPr/>
          </p:nvGrpSpPr>
          <p:grpSpPr>
            <a:xfrm>
              <a:off x="226830" y="2683877"/>
              <a:ext cx="2964727" cy="3370873"/>
              <a:chOff x="226830" y="2683877"/>
              <a:chExt cx="2964727" cy="3370873"/>
            </a:xfrm>
          </p:grpSpPr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0793FB2F-3228-F644-B585-43C20EF732EC}"/>
                  </a:ext>
                </a:extLst>
              </p:cNvPr>
              <p:cNvGrpSpPr/>
              <p:nvPr/>
            </p:nvGrpSpPr>
            <p:grpSpPr>
              <a:xfrm>
                <a:off x="586285" y="2683877"/>
                <a:ext cx="2605272" cy="3356339"/>
                <a:chOff x="7027378" y="974102"/>
                <a:chExt cx="2605272" cy="3356339"/>
              </a:xfrm>
            </p:grpSpPr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AE4BE2E5-E78D-1A45-A40B-138FCB4B30C5}"/>
                    </a:ext>
                  </a:extLst>
                </p:cNvPr>
                <p:cNvSpPr/>
                <p:nvPr/>
              </p:nvSpPr>
              <p:spPr>
                <a:xfrm>
                  <a:off x="8672032" y="974102"/>
                  <a:ext cx="851515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b="1" dirty="0">
                      <a:solidFill>
                        <a:schemeClr val="accent1"/>
                      </a:solidFill>
                    </a:rPr>
                    <a:t>1 byte</a:t>
                  </a:r>
                  <a:endParaRPr lang="en-US" dirty="0">
                    <a:solidFill>
                      <a:schemeClr val="accent1"/>
                    </a:solidFill>
                  </a:endParaRPr>
                </a:p>
              </p:txBody>
            </p:sp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046088E2-410D-1D45-89D3-3A8F81251BED}"/>
                    </a:ext>
                  </a:extLst>
                </p:cNvPr>
                <p:cNvGrpSpPr/>
                <p:nvPr/>
              </p:nvGrpSpPr>
              <p:grpSpPr>
                <a:xfrm>
                  <a:off x="7027378" y="1322794"/>
                  <a:ext cx="2605272" cy="3007647"/>
                  <a:chOff x="7027378" y="1322794"/>
                  <a:chExt cx="2605272" cy="3007647"/>
                </a:xfrm>
              </p:grpSpPr>
              <p:sp>
                <p:nvSpPr>
                  <p:cNvPr id="44" name="TextBox 43">
                    <a:extLst>
                      <a:ext uri="{FF2B5EF4-FFF2-40B4-BE49-F238E27FC236}">
                        <a16:creationId xmlns:a16="http://schemas.microsoft.com/office/drawing/2014/main" id="{5ADF8235-D1AB-B545-84D6-ADA6E3E1FE12}"/>
                      </a:ext>
                    </a:extLst>
                  </p:cNvPr>
                  <p:cNvSpPr txBox="1"/>
                  <p:nvPr/>
                </p:nvSpPr>
                <p:spPr>
                  <a:xfrm>
                    <a:off x="8691367" y="3961109"/>
                    <a:ext cx="941283" cy="369332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25400">
                    <a:solidFill>
                      <a:schemeClr val="accent6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'a'</a:t>
                    </a:r>
                  </a:p>
                </p:txBody>
              </p:sp>
              <p:sp>
                <p:nvSpPr>
                  <p:cNvPr id="47" name="TextBox 46">
                    <a:extLst>
                      <a:ext uri="{FF2B5EF4-FFF2-40B4-BE49-F238E27FC236}">
                        <a16:creationId xmlns:a16="http://schemas.microsoft.com/office/drawing/2014/main" id="{CCEE1E8A-05EB-8947-8C1B-DFBF4D3001F0}"/>
                      </a:ext>
                    </a:extLst>
                  </p:cNvPr>
                  <p:cNvSpPr txBox="1"/>
                  <p:nvPr/>
                </p:nvSpPr>
                <p:spPr>
                  <a:xfrm>
                    <a:off x="8689357" y="3584828"/>
                    <a:ext cx="941283" cy="369332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25400">
                    <a:solidFill>
                      <a:schemeClr val="accent6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'b'</a:t>
                    </a:r>
                  </a:p>
                </p:txBody>
              </p:sp>
              <p:sp>
                <p:nvSpPr>
                  <p:cNvPr id="48" name="TextBox 47">
                    <a:extLst>
                      <a:ext uri="{FF2B5EF4-FFF2-40B4-BE49-F238E27FC236}">
                        <a16:creationId xmlns:a16="http://schemas.microsoft.com/office/drawing/2014/main" id="{8646A0A0-CBF6-AB41-8150-15ECC8B4B7C6}"/>
                      </a:ext>
                    </a:extLst>
                  </p:cNvPr>
                  <p:cNvSpPr txBox="1"/>
                  <p:nvPr/>
                </p:nvSpPr>
                <p:spPr>
                  <a:xfrm>
                    <a:off x="8681832" y="3233039"/>
                    <a:ext cx="941283" cy="369332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25400">
                    <a:solidFill>
                      <a:schemeClr val="accent6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'c'</a:t>
                    </a:r>
                  </a:p>
                </p:txBody>
              </p:sp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4F7E17C6-4D9F-3F4E-AD27-8D6602847D1D}"/>
                      </a:ext>
                    </a:extLst>
                  </p:cNvPr>
                  <p:cNvSpPr txBox="1"/>
                  <p:nvPr/>
                </p:nvSpPr>
                <p:spPr>
                  <a:xfrm>
                    <a:off x="8681832" y="2863000"/>
                    <a:ext cx="941283" cy="369332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25400">
                    <a:solidFill>
                      <a:schemeClr val="accent6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'd'</a:t>
                    </a:r>
                  </a:p>
                </p:txBody>
              </p:sp>
              <p:sp>
                <p:nvSpPr>
                  <p:cNvPr id="50" name="TextBox 49">
                    <a:extLst>
                      <a:ext uri="{FF2B5EF4-FFF2-40B4-BE49-F238E27FC236}">
                        <a16:creationId xmlns:a16="http://schemas.microsoft.com/office/drawing/2014/main" id="{02F63F53-EA6A-2A47-B742-7E402959A9ED}"/>
                      </a:ext>
                    </a:extLst>
                  </p:cNvPr>
                  <p:cNvSpPr txBox="1"/>
                  <p:nvPr/>
                </p:nvSpPr>
                <p:spPr>
                  <a:xfrm>
                    <a:off x="8681832" y="2493668"/>
                    <a:ext cx="941283" cy="369332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25400">
                    <a:solidFill>
                      <a:schemeClr val="accent6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'e'</a:t>
                    </a:r>
                  </a:p>
                </p:txBody>
              </p:sp>
              <p:sp>
                <p:nvSpPr>
                  <p:cNvPr id="51" name="TextBox 50">
                    <a:extLst>
                      <a:ext uri="{FF2B5EF4-FFF2-40B4-BE49-F238E27FC236}">
                        <a16:creationId xmlns:a16="http://schemas.microsoft.com/office/drawing/2014/main" id="{C069D0CA-F136-CD44-9D7C-10720128620E}"/>
                      </a:ext>
                    </a:extLst>
                  </p:cNvPr>
                  <p:cNvSpPr txBox="1"/>
                  <p:nvPr/>
                </p:nvSpPr>
                <p:spPr>
                  <a:xfrm>
                    <a:off x="8681831" y="2098517"/>
                    <a:ext cx="941283" cy="369332"/>
                  </a:xfrm>
                  <a:prstGeom prst="rect">
                    <a:avLst/>
                  </a:prstGeom>
                  <a:noFill/>
                  <a:ln w="25400">
                    <a:solidFill>
                      <a:schemeClr val="accent6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'\0'</a:t>
                    </a:r>
                  </a:p>
                </p:txBody>
              </p:sp>
              <p:sp>
                <p:nvSpPr>
                  <p:cNvPr id="52" name="TextBox 51">
                    <a:extLst>
                      <a:ext uri="{FF2B5EF4-FFF2-40B4-BE49-F238E27FC236}">
                        <a16:creationId xmlns:a16="http://schemas.microsoft.com/office/drawing/2014/main" id="{C7589AAD-09A1-B046-912B-C8C6ECFB1114}"/>
                      </a:ext>
                    </a:extLst>
                  </p:cNvPr>
                  <p:cNvSpPr txBox="1"/>
                  <p:nvPr/>
                </p:nvSpPr>
                <p:spPr>
                  <a:xfrm>
                    <a:off x="8664507" y="1740648"/>
                    <a:ext cx="941283" cy="369332"/>
                  </a:xfrm>
                  <a:prstGeom prst="rect">
                    <a:avLst/>
                  </a:prstGeom>
                  <a:noFill/>
                  <a:ln w="25400">
                    <a:solidFill>
                      <a:schemeClr val="accent6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0x??</a:t>
                    </a:r>
                  </a:p>
                </p:txBody>
              </p:sp>
              <p:sp>
                <p:nvSpPr>
                  <p:cNvPr id="53" name="Right Brace 52">
                    <a:extLst>
                      <a:ext uri="{FF2B5EF4-FFF2-40B4-BE49-F238E27FC236}">
                        <a16:creationId xmlns:a16="http://schemas.microsoft.com/office/drawing/2014/main" id="{24DA156A-8698-B748-833F-1D05124E1CFD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8954245" y="1040581"/>
                    <a:ext cx="369332" cy="933757"/>
                  </a:xfrm>
                  <a:prstGeom prst="rightBrace">
                    <a:avLst/>
                  </a:prstGeom>
                  <a:ln w="25400">
                    <a:solidFill>
                      <a:schemeClr val="accent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accent1"/>
                      </a:solidFill>
                    </a:endParaRPr>
                  </a:p>
                </p:txBody>
              </p:sp>
              <p:sp>
                <p:nvSpPr>
                  <p:cNvPr id="54" name="TextBox 53">
                    <a:extLst>
                      <a:ext uri="{FF2B5EF4-FFF2-40B4-BE49-F238E27FC236}">
                        <a16:creationId xmlns:a16="http://schemas.microsoft.com/office/drawing/2014/main" id="{BA0853DB-5C0B-954D-B905-F3E353D6EC7A}"/>
                      </a:ext>
                    </a:extLst>
                  </p:cNvPr>
                  <p:cNvSpPr txBox="1"/>
                  <p:nvPr/>
                </p:nvSpPr>
                <p:spPr>
                  <a:xfrm>
                    <a:off x="7133184" y="2491793"/>
                    <a:ext cx="31290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p</a:t>
                    </a:r>
                  </a:p>
                </p:txBody>
              </p:sp>
              <p:sp>
                <p:nvSpPr>
                  <p:cNvPr id="55" name="Right Arrow 54">
                    <a:extLst>
                      <a:ext uri="{FF2B5EF4-FFF2-40B4-BE49-F238E27FC236}">
                        <a16:creationId xmlns:a16="http://schemas.microsoft.com/office/drawing/2014/main" id="{B4865226-F205-3F4E-882C-53D2B1DF94CB}"/>
                      </a:ext>
                    </a:extLst>
                  </p:cNvPr>
                  <p:cNvSpPr/>
                  <p:nvPr/>
                </p:nvSpPr>
                <p:spPr>
                  <a:xfrm>
                    <a:off x="7789855" y="2235175"/>
                    <a:ext cx="861107" cy="175895"/>
                  </a:xfrm>
                  <a:prstGeom prst="rightArrow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6" name="TextBox 55">
                    <a:extLst>
                      <a:ext uri="{FF2B5EF4-FFF2-40B4-BE49-F238E27FC236}">
                        <a16:creationId xmlns:a16="http://schemas.microsoft.com/office/drawing/2014/main" id="{7FE12A5E-AE57-3D4C-999A-3ED78A4FEA72}"/>
                      </a:ext>
                    </a:extLst>
                  </p:cNvPr>
                  <p:cNvSpPr txBox="1"/>
                  <p:nvPr/>
                </p:nvSpPr>
                <p:spPr>
                  <a:xfrm>
                    <a:off x="7027378" y="3640376"/>
                    <a:ext cx="300082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s</a:t>
                    </a:r>
                  </a:p>
                </p:txBody>
              </p:sp>
              <p:sp>
                <p:nvSpPr>
                  <p:cNvPr id="57" name="Right Arrow 56">
                    <a:extLst>
                      <a:ext uri="{FF2B5EF4-FFF2-40B4-BE49-F238E27FC236}">
                        <a16:creationId xmlns:a16="http://schemas.microsoft.com/office/drawing/2014/main" id="{EA8BEBE9-7CF6-2B46-873F-1D71B2A759F9}"/>
                      </a:ext>
                    </a:extLst>
                  </p:cNvPr>
                  <p:cNvSpPr/>
                  <p:nvPr/>
                </p:nvSpPr>
                <p:spPr>
                  <a:xfrm>
                    <a:off x="7632524" y="4056341"/>
                    <a:ext cx="453932" cy="175895"/>
                  </a:xfrm>
                  <a:prstGeom prst="rightArrow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2BD18AC-D1E5-4747-ADFE-43997A6BFCB8}"/>
                  </a:ext>
                </a:extLst>
              </p:cNvPr>
              <p:cNvSpPr txBox="1"/>
              <p:nvPr/>
            </p:nvSpPr>
            <p:spPr>
              <a:xfrm>
                <a:off x="226830" y="5669398"/>
                <a:ext cx="941283" cy="36933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0x100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14E9158-8E29-A448-B82B-0866DD7B0C12}"/>
                  </a:ext>
                </a:extLst>
              </p:cNvPr>
              <p:cNvSpPr txBox="1"/>
              <p:nvPr/>
            </p:nvSpPr>
            <p:spPr>
              <a:xfrm>
                <a:off x="390367" y="3882321"/>
                <a:ext cx="941283" cy="36933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0x105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0A47114-315E-3743-BB7C-157A5EA7D316}"/>
                  </a:ext>
                </a:extLst>
              </p:cNvPr>
              <p:cNvSpPr txBox="1"/>
              <p:nvPr/>
            </p:nvSpPr>
            <p:spPr>
              <a:xfrm>
                <a:off x="1704602" y="5685418"/>
                <a:ext cx="50526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err="1"/>
                  <a:t>buf</a:t>
                </a:r>
                <a:endParaRPr lang="en-US" dirty="0"/>
              </a:p>
            </p:txBody>
          </p:sp>
        </p:grp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EE74BA53-D9D4-9341-83D9-1CB0AD2D8555}"/>
              </a:ext>
            </a:extLst>
          </p:cNvPr>
          <p:cNvSpPr txBox="1"/>
          <p:nvPr/>
        </p:nvSpPr>
        <p:spPr>
          <a:xfrm>
            <a:off x="10507125" y="6553870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address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8A3ED94-7170-F6D6-4706-9DEF83298139}"/>
              </a:ext>
            </a:extLst>
          </p:cNvPr>
          <p:cNvSpPr/>
          <p:nvPr/>
        </p:nvSpPr>
        <p:spPr bwMode="auto">
          <a:xfrm>
            <a:off x="910983" y="3806524"/>
            <a:ext cx="6258513" cy="2887597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  <a:alpha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r>
              <a:rPr lang="en-US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Assumes parameter is a terminated string */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strlen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(char *s)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char *p = s;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if (p == NULL)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return 0;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while (*p != '\0') 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p++;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return (p – s);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963662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2" grpId="0"/>
      <p:bldP spid="30" grpId="0"/>
      <p:bldP spid="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F6EF07-90E4-D74B-A950-25B81BC02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411" y="151890"/>
            <a:ext cx="12212140" cy="404608"/>
          </a:xfrm>
        </p:spPr>
        <p:txBody>
          <a:bodyPr/>
          <a:lstStyle/>
          <a:p>
            <a:r>
              <a:rPr lang="en-US" dirty="0"/>
              <a:t>Returning a Pointer To a Local Variable (Dangling Pointer)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27CC40-DA54-FE4B-985B-3C96E512051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79043" y="551953"/>
            <a:ext cx="11678443" cy="2390326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dirty="0"/>
              <a:t>There are many situations where </a:t>
            </a:r>
            <a:r>
              <a:rPr lang="en-US" dirty="0">
                <a:solidFill>
                  <a:srgbClr val="2C895B"/>
                </a:solidFill>
              </a:rPr>
              <a:t>a function will return a pointer</a:t>
            </a:r>
            <a:r>
              <a:rPr lang="en-US" dirty="0"/>
              <a:t>, but </a:t>
            </a:r>
            <a:r>
              <a:rPr lang="en-US" dirty="0">
                <a:solidFill>
                  <a:srgbClr val="2C895B"/>
                </a:solidFill>
              </a:rPr>
              <a:t>a function must never return a pointer to a memory location </a:t>
            </a:r>
            <a:r>
              <a:rPr lang="en-US" dirty="0"/>
              <a:t>that is </a:t>
            </a:r>
            <a:r>
              <a:rPr lang="en-US" dirty="0">
                <a:solidFill>
                  <a:srgbClr val="FF0000"/>
                </a:solidFill>
              </a:rPr>
              <a:t>no longer valid </a:t>
            </a:r>
            <a:r>
              <a:rPr lang="en-US" dirty="0">
                <a:solidFill>
                  <a:schemeClr val="tx2"/>
                </a:solidFill>
              </a:rPr>
              <a:t>such as</a:t>
            </a:r>
            <a:r>
              <a:rPr lang="en-US" dirty="0"/>
              <a:t>: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Address of a </a:t>
            </a:r>
            <a:r>
              <a:rPr lang="en-US" dirty="0">
                <a:solidFill>
                  <a:srgbClr val="2C895B"/>
                </a:solidFill>
              </a:rPr>
              <a:t>passed parameter copy </a:t>
            </a:r>
            <a:r>
              <a:rPr lang="en-US" dirty="0"/>
              <a:t>as the caller may or will deallocate it after the call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Address of a </a:t>
            </a:r>
            <a:r>
              <a:rPr lang="en-US" dirty="0">
                <a:solidFill>
                  <a:srgbClr val="2C895B"/>
                </a:solidFill>
              </a:rPr>
              <a:t>local variable (automatic) </a:t>
            </a:r>
            <a:r>
              <a:rPr lang="en-US" dirty="0"/>
              <a:t>that is invalid on function return </a:t>
            </a:r>
          </a:p>
          <a:p>
            <a:r>
              <a:rPr lang="en-US" dirty="0"/>
              <a:t>These errors are called a </a:t>
            </a:r>
            <a:r>
              <a:rPr lang="en-US" dirty="0">
                <a:solidFill>
                  <a:srgbClr val="FF0000"/>
                </a:solidFill>
              </a:rPr>
              <a:t>dangling pointer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F94E327-3D17-FE48-8E2F-83C9A03C42B3}"/>
              </a:ext>
            </a:extLst>
          </p:cNvPr>
          <p:cNvGrpSpPr/>
          <p:nvPr/>
        </p:nvGrpSpPr>
        <p:grpSpPr>
          <a:xfrm>
            <a:off x="643505" y="3007114"/>
            <a:ext cx="7434956" cy="1235154"/>
            <a:chOff x="643505" y="3007114"/>
            <a:chExt cx="7434956" cy="1235154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4E18258-93D3-A642-BD5F-958BD731C1A5}"/>
                </a:ext>
              </a:extLst>
            </p:cNvPr>
            <p:cNvGrpSpPr/>
            <p:nvPr/>
          </p:nvGrpSpPr>
          <p:grpSpPr>
            <a:xfrm>
              <a:off x="643505" y="3007114"/>
              <a:ext cx="7434956" cy="1235154"/>
              <a:chOff x="131075" y="607151"/>
              <a:chExt cx="7434956" cy="1235154"/>
            </a:xfrm>
          </p:grpSpPr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8BFE96DD-DDDC-714A-B522-D3EB881B5696}"/>
                  </a:ext>
                </a:extLst>
              </p:cNvPr>
              <p:cNvSpPr/>
              <p:nvPr/>
            </p:nvSpPr>
            <p:spPr bwMode="auto">
              <a:xfrm>
                <a:off x="3417025" y="607151"/>
                <a:ext cx="4149006" cy="1235154"/>
              </a:xfrm>
              <a:prstGeom prst="roundRect">
                <a:avLst>
                  <a:gd name="adj" fmla="val 5733"/>
                </a:avLst>
              </a:prstGeom>
              <a:solidFill>
                <a:schemeClr val="bg1">
                  <a:lumMod val="95000"/>
                </a:schemeClr>
              </a:solidFill>
              <a:ln w="38100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int *</a:t>
                </a:r>
                <a:r>
                  <a:rPr lang="en-US" dirty="0" err="1">
                    <a:latin typeface="Consolas" panose="020B0609020204030204" pitchFamily="49" charset="0"/>
                    <a:cs typeface="Consolas" panose="020B0609020204030204" pitchFamily="49" charset="0"/>
                  </a:rPr>
                  <a:t>bad_idea</a:t>
                </a:r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(int n) </a:t>
                </a:r>
              </a:p>
              <a:p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{</a:t>
                </a:r>
              </a:p>
              <a:p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    return </a:t>
                </a:r>
                <a:r>
                  <a:rPr lang="en-US" dirty="0">
                    <a:solidFill>
                      <a:srgbClr val="FF000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&amp;</a:t>
                </a:r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n; </a:t>
                </a:r>
                <a:r>
                  <a:rPr lang="en-US" dirty="0">
                    <a:solidFill>
                      <a:srgbClr val="00B05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// NEVER do this </a:t>
                </a:r>
              </a:p>
              <a:p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} 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75FB7CB-191F-9A4F-92FB-E1C0FACBC5EB}"/>
                  </a:ext>
                </a:extLst>
              </p:cNvPr>
              <p:cNvSpPr txBox="1"/>
              <p:nvPr/>
            </p:nvSpPr>
            <p:spPr>
              <a:xfrm>
                <a:off x="131075" y="607151"/>
                <a:ext cx="2614464" cy="1200329"/>
              </a:xfrm>
              <a:prstGeom prst="rect">
                <a:avLst/>
              </a:prstGeom>
              <a:noFill/>
              <a:ln w="31750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dirty="0">
                    <a:solidFill>
                      <a:srgbClr val="0070C0"/>
                    </a:solidFill>
                  </a:rPr>
                  <a:t>n is a parameter with the scope of </a:t>
                </a:r>
                <a:r>
                  <a:rPr lang="en-US" dirty="0" err="1">
                    <a:solidFill>
                      <a:srgbClr val="0070C0"/>
                    </a:solidFill>
                  </a:rPr>
                  <a:t>bad_idea</a:t>
                </a:r>
                <a:endParaRPr lang="en-US" dirty="0">
                  <a:solidFill>
                    <a:srgbClr val="0070C0"/>
                  </a:solidFill>
                </a:endParaRPr>
              </a:p>
              <a:p>
                <a:pPr algn="r"/>
                <a:r>
                  <a:rPr lang="en-US" dirty="0">
                    <a:solidFill>
                      <a:srgbClr val="0070C0"/>
                    </a:solidFill>
                  </a:rPr>
                  <a:t>it is no longer valid after the function returns </a:t>
                </a:r>
              </a:p>
            </p:txBody>
          </p:sp>
        </p:grpSp>
        <p:sp>
          <p:nvSpPr>
            <p:cNvPr id="6" name="Right Arrow 5">
              <a:extLst>
                <a:ext uri="{FF2B5EF4-FFF2-40B4-BE49-F238E27FC236}">
                  <a16:creationId xmlns:a16="http://schemas.microsoft.com/office/drawing/2014/main" id="{E077CCF6-B606-E94E-BD21-2B2CA63C169F}"/>
                </a:ext>
              </a:extLst>
            </p:cNvPr>
            <p:cNvSpPr/>
            <p:nvPr/>
          </p:nvSpPr>
          <p:spPr>
            <a:xfrm>
              <a:off x="3299792" y="3419341"/>
              <a:ext cx="583096" cy="20535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89CCBD76-6ACC-694D-A3AF-9367A6E51133}"/>
              </a:ext>
            </a:extLst>
          </p:cNvPr>
          <p:cNvGrpSpPr/>
          <p:nvPr/>
        </p:nvGrpSpPr>
        <p:grpSpPr>
          <a:xfrm>
            <a:off x="639931" y="4617433"/>
            <a:ext cx="7438530" cy="2031325"/>
            <a:chOff x="639931" y="4617433"/>
            <a:chExt cx="7438530" cy="2031325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41775BBA-F1AD-7743-927C-A20980F25898}"/>
                </a:ext>
              </a:extLst>
            </p:cNvPr>
            <p:cNvGrpSpPr/>
            <p:nvPr/>
          </p:nvGrpSpPr>
          <p:grpSpPr>
            <a:xfrm>
              <a:off x="639931" y="4617433"/>
              <a:ext cx="7438530" cy="2031325"/>
              <a:chOff x="6964360" y="1317246"/>
              <a:chExt cx="7438530" cy="2031325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973AC7E-F9C5-524A-92E7-A03B13E6907F}"/>
                  </a:ext>
                </a:extLst>
              </p:cNvPr>
              <p:cNvSpPr txBox="1"/>
              <p:nvPr/>
            </p:nvSpPr>
            <p:spPr>
              <a:xfrm>
                <a:off x="6964360" y="1317246"/>
                <a:ext cx="2614464" cy="2031325"/>
              </a:xfrm>
              <a:prstGeom prst="rect">
                <a:avLst/>
              </a:prstGeom>
              <a:noFill/>
              <a:ln w="34925">
                <a:solidFill>
                  <a:srgbClr val="F3753F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F37440"/>
                    </a:solidFill>
                  </a:rPr>
                  <a:t>a is an automatic (local) with a scope and </a:t>
                </a:r>
                <a:r>
                  <a:rPr lang="en-US" b="1" u="sng" dirty="0">
                    <a:solidFill>
                      <a:srgbClr val="F37440"/>
                    </a:solidFill>
                  </a:rPr>
                  <a:t>lifetime</a:t>
                </a:r>
                <a:r>
                  <a:rPr lang="en-US" dirty="0">
                    <a:solidFill>
                      <a:srgbClr val="F37440"/>
                    </a:solidFill>
                  </a:rPr>
                  <a:t> within bad_idea2</a:t>
                </a:r>
              </a:p>
              <a:p>
                <a:r>
                  <a:rPr lang="en-US" dirty="0">
                    <a:solidFill>
                      <a:srgbClr val="F37440"/>
                    </a:solidFill>
                  </a:rPr>
                  <a:t>a is no longer a valid location after the function returns </a:t>
                </a:r>
                <a:endParaRPr lang="en-US" sz="2000" dirty="0"/>
              </a:p>
            </p:txBody>
          </p:sp>
          <p:sp>
            <p:nvSpPr>
              <p:cNvPr id="15" name="Rounded Rectangle 14">
                <a:extLst>
                  <a:ext uri="{FF2B5EF4-FFF2-40B4-BE49-F238E27FC236}">
                    <a16:creationId xmlns:a16="http://schemas.microsoft.com/office/drawing/2014/main" id="{CBE40729-4456-024E-B65F-F3DCD9CF73DA}"/>
                  </a:ext>
                </a:extLst>
              </p:cNvPr>
              <p:cNvSpPr/>
              <p:nvPr/>
            </p:nvSpPr>
            <p:spPr bwMode="auto">
              <a:xfrm>
                <a:off x="10165494" y="1521209"/>
                <a:ext cx="4237396" cy="1520190"/>
              </a:xfrm>
              <a:prstGeom prst="roundRect">
                <a:avLst>
                  <a:gd name="adj" fmla="val 5733"/>
                </a:avLst>
              </a:prstGeom>
              <a:solidFill>
                <a:schemeClr val="bg1">
                  <a:lumMod val="95000"/>
                </a:schemeClr>
              </a:solidFill>
              <a:ln w="34925" cap="flat" cmpd="sng" algn="ctr">
                <a:solidFill>
                  <a:srgbClr val="F3753F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int *</a:t>
                </a:r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bad_idea2(int n) </a:t>
                </a:r>
              </a:p>
              <a:p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{ </a:t>
                </a:r>
              </a:p>
              <a:p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    int a = n * n;</a:t>
                </a:r>
                <a:b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</a:br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    return </a:t>
                </a:r>
                <a:r>
                  <a:rPr lang="en-US" dirty="0">
                    <a:solidFill>
                      <a:srgbClr val="FF000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&amp;</a:t>
                </a:r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a; </a:t>
                </a:r>
                <a:r>
                  <a:rPr lang="en-US" dirty="0">
                    <a:solidFill>
                      <a:srgbClr val="00B05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// NEVER do this </a:t>
                </a:r>
              </a:p>
              <a:p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} </a:t>
                </a:r>
              </a:p>
            </p:txBody>
          </p:sp>
        </p:grpSp>
        <p:sp>
          <p:nvSpPr>
            <p:cNvPr id="13" name="Right Arrow 12">
              <a:extLst>
                <a:ext uri="{FF2B5EF4-FFF2-40B4-BE49-F238E27FC236}">
                  <a16:creationId xmlns:a16="http://schemas.microsoft.com/office/drawing/2014/main" id="{5A1B8CA7-9C0C-394C-BF74-5D91534A4D12}"/>
                </a:ext>
              </a:extLst>
            </p:cNvPr>
            <p:cNvSpPr/>
            <p:nvPr/>
          </p:nvSpPr>
          <p:spPr>
            <a:xfrm>
              <a:off x="3244553" y="5478816"/>
              <a:ext cx="583096" cy="205350"/>
            </a:xfrm>
            <a:prstGeom prst="rightArrow">
              <a:avLst/>
            </a:prstGeom>
            <a:solidFill>
              <a:srgbClr val="F37440"/>
            </a:solidFill>
            <a:ln>
              <a:solidFill>
                <a:srgbClr val="F374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18FDFB53-A5ED-8D4A-BDF8-45D815D7CA68}"/>
              </a:ext>
            </a:extLst>
          </p:cNvPr>
          <p:cNvSpPr/>
          <p:nvPr/>
        </p:nvSpPr>
        <p:spPr bwMode="auto">
          <a:xfrm>
            <a:off x="8452110" y="3267214"/>
            <a:ext cx="3540887" cy="3230404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34925" cap="flat" cmpd="sng" algn="ctr">
            <a:solidFill>
              <a:srgbClr val="2C895B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</a:t>
            </a:r>
          </a:p>
          <a:p>
            <a:r>
              <a:rPr lang="en-US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 </a:t>
            </a:r>
            <a:r>
              <a:rPr lang="en-US" b="1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 is ok to do</a:t>
            </a:r>
          </a:p>
          <a:p>
            <a:r>
              <a:rPr lang="en-US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 </a:t>
            </a:r>
            <a:r>
              <a:rPr lang="en-US" b="1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it is </a:t>
            </a:r>
            <a:r>
              <a:rPr lang="en-US" b="1" i="1" u="sng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NOT a dangling</a:t>
            </a:r>
          </a:p>
          <a:p>
            <a:r>
              <a:rPr lang="en-US" b="1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 pointer</a:t>
            </a:r>
          </a:p>
          <a:p>
            <a:r>
              <a:rPr lang="en-US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*/</a:t>
            </a:r>
          </a:p>
          <a:p>
            <a:endParaRPr lang="en-US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ok(int n) 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b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static int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a = n * n;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return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a; 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ok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12D1BA2-FF01-8A4A-A746-A8BE62FC68DD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451665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17" grpId="0" animBg="1"/>
      <p:bldP spid="1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98AB38BD-EF36-D043-A91C-3CFABFD69389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90831" y="712270"/>
            <a:ext cx="11799737" cy="5924317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200" dirty="0">
                <a:solidFill>
                  <a:schemeClr val="accent3"/>
                </a:solidFill>
                <a:cs typeface="Courier New" panose="02070309020205020404" pitchFamily="49" charset="0"/>
              </a:rPr>
              <a:t>mess1</a:t>
            </a:r>
            <a:r>
              <a:rPr lang="en-US" sz="2200" dirty="0">
                <a:cs typeface="Courier New" panose="02070309020205020404" pitchFamily="49" charset="0"/>
              </a:rPr>
              <a:t> </a:t>
            </a:r>
            <a:r>
              <a:rPr lang="en-US" sz="2200" dirty="0">
                <a:solidFill>
                  <a:schemeClr val="tx2"/>
                </a:solidFill>
                <a:cs typeface="Courier New" panose="02070309020205020404" pitchFamily="49" charset="0"/>
              </a:rPr>
              <a:t>is a </a:t>
            </a:r>
            <a:r>
              <a:rPr lang="en-US" sz="2200" b="1" dirty="0">
                <a:solidFill>
                  <a:srgbClr val="FF0000"/>
                </a:solidFill>
                <a:cs typeface="Courier New" panose="02070309020205020404" pitchFamily="49" charset="0"/>
              </a:rPr>
              <a:t>mutable</a:t>
            </a:r>
            <a:r>
              <a:rPr lang="en-US" sz="2200" dirty="0">
                <a:solidFill>
                  <a:srgbClr val="FF0000"/>
                </a:solidFill>
                <a:cs typeface="Courier New" panose="02070309020205020404" pitchFamily="49" charset="0"/>
              </a:rPr>
              <a:t> array (type is char [ ]) </a:t>
            </a:r>
            <a:r>
              <a:rPr lang="en-US" sz="2200" dirty="0">
                <a:solidFill>
                  <a:schemeClr val="tx2"/>
                </a:solidFill>
                <a:cs typeface="Courier New" panose="02070309020205020404" pitchFamily="49" charset="0"/>
              </a:rPr>
              <a:t>with enough space to hold the string + ’\0</a:t>
            </a:r>
            <a:r>
              <a:rPr lang="en-US" sz="2200" dirty="0">
                <a:solidFill>
                  <a:schemeClr val="tx2"/>
                </a:solidFill>
              </a:rPr>
              <a:t>’  </a:t>
            </a:r>
          </a:p>
          <a:p>
            <a:pPr marL="354012" lvl="1" indent="0">
              <a:buNone/>
            </a:pPr>
            <a:endParaRPr lang="en-US" sz="3600" dirty="0">
              <a:solidFill>
                <a:srgbClr val="0070C0"/>
              </a:solidFill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200" dirty="0">
              <a:solidFill>
                <a:schemeClr val="accent5"/>
              </a:solidFill>
              <a:cs typeface="Courier New" panose="02070309020205020404" pitchFamily="49" charset="0"/>
            </a:endParaRPr>
          </a:p>
          <a:p>
            <a:r>
              <a:rPr lang="en-US" sz="2200" dirty="0">
                <a:solidFill>
                  <a:schemeClr val="accent5"/>
                </a:solidFill>
                <a:cs typeface="Courier New" panose="02070309020205020404" pitchFamily="49" charset="0"/>
              </a:rPr>
              <a:t>mess2 </a:t>
            </a:r>
            <a:r>
              <a:rPr lang="en-US" sz="2200" dirty="0">
                <a:solidFill>
                  <a:schemeClr val="accent6"/>
                </a:solidFill>
                <a:cs typeface="Courier New" panose="02070309020205020404" pitchFamily="49" charset="0"/>
              </a:rPr>
              <a:t>is a </a:t>
            </a:r>
            <a:r>
              <a:rPr lang="en-US" sz="2200" b="1" dirty="0">
                <a:solidFill>
                  <a:schemeClr val="accent5"/>
                </a:solidFill>
                <a:cs typeface="Courier New" panose="02070309020205020404" pitchFamily="49" charset="0"/>
              </a:rPr>
              <a:t>pointer</a:t>
            </a:r>
            <a:r>
              <a:rPr lang="en-US" sz="2200" dirty="0">
                <a:solidFill>
                  <a:schemeClr val="tx2"/>
                </a:solidFill>
                <a:cs typeface="Courier New" panose="02070309020205020404" pitchFamily="49" charset="0"/>
              </a:rPr>
              <a:t> to an </a:t>
            </a:r>
            <a:r>
              <a:rPr lang="en-US" sz="2200" b="1" dirty="0">
                <a:solidFill>
                  <a:srgbClr val="FF0000"/>
                </a:solidFill>
                <a:cs typeface="Courier New" panose="02070309020205020404" pitchFamily="49" charset="0"/>
              </a:rPr>
              <a:t>immutable</a:t>
            </a:r>
            <a:r>
              <a:rPr lang="en-US" sz="2200" dirty="0">
                <a:solidFill>
                  <a:srgbClr val="FF0000"/>
                </a:solidFill>
                <a:cs typeface="Courier New" panose="02070309020205020404" pitchFamily="49" charset="0"/>
              </a:rPr>
              <a:t> array </a:t>
            </a:r>
            <a:r>
              <a:rPr lang="en-US" sz="2200" dirty="0">
                <a:solidFill>
                  <a:schemeClr val="tx2"/>
                </a:solidFill>
                <a:cs typeface="Courier New" panose="02070309020205020404" pitchFamily="49" charset="0"/>
              </a:rPr>
              <a:t>with space to hold the string + ’\0</a:t>
            </a:r>
            <a:r>
              <a:rPr lang="en-US" sz="2200" dirty="0">
                <a:solidFill>
                  <a:schemeClr val="tx2"/>
                </a:solidFill>
              </a:rPr>
              <a:t>’ </a:t>
            </a:r>
          </a:p>
          <a:p>
            <a:endParaRPr lang="en-US" sz="2800" dirty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en-US" sz="2200" dirty="0">
              <a:solidFill>
                <a:srgbClr val="F37440"/>
              </a:solidFill>
            </a:endParaRPr>
          </a:p>
          <a:p>
            <a:endParaRPr lang="en-US" sz="2200" dirty="0">
              <a:solidFill>
                <a:srgbClr val="F37440"/>
              </a:solidFill>
            </a:endParaRPr>
          </a:p>
          <a:p>
            <a:r>
              <a:rPr lang="en-US" sz="2200" dirty="0">
                <a:solidFill>
                  <a:srgbClr val="F37440"/>
                </a:solidFill>
              </a:rPr>
              <a:t>mess3</a:t>
            </a:r>
            <a:r>
              <a:rPr lang="en-US" sz="2200" dirty="0">
                <a:solidFill>
                  <a:schemeClr val="accent6"/>
                </a:solidFill>
              </a:rPr>
              <a:t> is a </a:t>
            </a:r>
            <a:r>
              <a:rPr lang="en-US" sz="2200" dirty="0">
                <a:solidFill>
                  <a:schemeClr val="accent1"/>
                </a:solidFill>
              </a:rPr>
              <a:t>pointer</a:t>
            </a:r>
            <a:r>
              <a:rPr lang="en-US" sz="2200" dirty="0">
                <a:solidFill>
                  <a:schemeClr val="accent6"/>
                </a:solidFill>
              </a:rPr>
              <a:t> to a mutable array</a:t>
            </a:r>
          </a:p>
          <a:p>
            <a:endParaRPr lang="en-US" sz="2200" dirty="0">
              <a:solidFill>
                <a:schemeClr val="accent6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08B85B-41EE-0349-A6C3-4561795A4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876" y="56991"/>
            <a:ext cx="10515600" cy="499503"/>
          </a:xfrm>
        </p:spPr>
        <p:txBody>
          <a:bodyPr/>
          <a:lstStyle/>
          <a:p>
            <a:r>
              <a:rPr lang="en-US" dirty="0"/>
              <a:t>String Literals, Mutable and Immutable arrays - 1</a:t>
            </a:r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1EAD05C7-123F-2C4C-8D03-E28FCF50CF87}"/>
              </a:ext>
            </a:extLst>
          </p:cNvPr>
          <p:cNvSpPr/>
          <p:nvPr/>
        </p:nvSpPr>
        <p:spPr bwMode="auto">
          <a:xfrm>
            <a:off x="1531416" y="1109948"/>
            <a:ext cx="8278628" cy="793051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char </a:t>
            </a:r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mess1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[] 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"Hello World";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*(mess1 + 5) = '\0'; 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shortens string to "Hello"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FA1C494-55D8-EF4B-94CF-B1690E993B27}"/>
              </a:ext>
            </a:extLst>
          </p:cNvPr>
          <p:cNvSpPr/>
          <p:nvPr/>
        </p:nvSpPr>
        <p:spPr bwMode="auto">
          <a:xfrm>
            <a:off x="769189" y="2843661"/>
            <a:ext cx="10951097" cy="1186075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char *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mess2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= "Hello World";     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"Hello World" read only string literal</a:t>
            </a:r>
          </a:p>
          <a:p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			</a:t>
            </a:r>
            <a:r>
              <a:rPr lang="en-US" sz="2000" i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mess2 is a pointer NOT an array!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*(mess2 + 1)  = '\0';		// Not OK (bus error)</a:t>
            </a:r>
            <a:endParaRPr lang="en-US" sz="2000" i="1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DEB096-28AF-824C-A778-2DB3A980CBD1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37BA742-70CF-096C-7809-B6ED489AF2C6}"/>
              </a:ext>
            </a:extLst>
          </p:cNvPr>
          <p:cNvSpPr/>
          <p:nvPr/>
        </p:nvSpPr>
        <p:spPr bwMode="auto">
          <a:xfrm>
            <a:off x="201432" y="5078423"/>
            <a:ext cx="8634455" cy="704675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char *</a:t>
            </a:r>
            <a:r>
              <a:rPr lang="en-US" sz="20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mess3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(char [])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{"Hello World"};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mutable string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*(mess3 + 1)  = '\0';		   // ok</a:t>
            </a:r>
            <a:endParaRPr lang="en-US" sz="2000" i="1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224179E-05DD-67B0-E1FB-57ABA5B0C0A8}"/>
              </a:ext>
            </a:extLst>
          </p:cNvPr>
          <p:cNvSpPr txBox="1"/>
          <p:nvPr/>
        </p:nvSpPr>
        <p:spPr>
          <a:xfrm>
            <a:off x="5225250" y="1965450"/>
            <a:ext cx="183095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Hello World\0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E0B64C0-DE31-32DE-B839-CDDDDACED3F9}"/>
              </a:ext>
            </a:extLst>
          </p:cNvPr>
          <p:cNvSpPr txBox="1"/>
          <p:nvPr/>
        </p:nvSpPr>
        <p:spPr>
          <a:xfrm>
            <a:off x="4168550" y="1970689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mess1[ ]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6C52B30-7124-1606-2CCA-D475EA4859CB}"/>
              </a:ext>
            </a:extLst>
          </p:cNvPr>
          <p:cNvGrpSpPr/>
          <p:nvPr/>
        </p:nvGrpSpPr>
        <p:grpSpPr>
          <a:xfrm>
            <a:off x="2525907" y="4051976"/>
            <a:ext cx="7229635" cy="400834"/>
            <a:chOff x="2915631" y="3678933"/>
            <a:chExt cx="7229635" cy="400834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7F7BC3A-D651-E444-6A34-875CE456B82A}"/>
                </a:ext>
              </a:extLst>
            </p:cNvPr>
            <p:cNvSpPr txBox="1"/>
            <p:nvPr/>
          </p:nvSpPr>
          <p:spPr>
            <a:xfrm>
              <a:off x="4920343" y="3699158"/>
              <a:ext cx="183095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3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Hello World\0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841E262-7682-DC0A-9995-55B39090F744}"/>
                </a:ext>
              </a:extLst>
            </p:cNvPr>
            <p:cNvSpPr txBox="1"/>
            <p:nvPr/>
          </p:nvSpPr>
          <p:spPr>
            <a:xfrm>
              <a:off x="2915631" y="3695131"/>
              <a:ext cx="8643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5"/>
                  </a:solidFill>
                </a:rPr>
                <a:t>mess2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9778D89-7B28-1DF6-5609-D9CF3100DE4C}"/>
                </a:ext>
              </a:extLst>
            </p:cNvPr>
            <p:cNvSpPr txBox="1"/>
            <p:nvPr/>
          </p:nvSpPr>
          <p:spPr>
            <a:xfrm>
              <a:off x="3759155" y="3710435"/>
              <a:ext cx="65094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3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D55A4403-88AC-0EAC-E5CD-E31DA862EB05}"/>
                </a:ext>
              </a:extLst>
            </p:cNvPr>
            <p:cNvCxnSpPr>
              <a:cxnSpLocks/>
            </p:cNvCxnSpPr>
            <p:nvPr/>
          </p:nvCxnSpPr>
          <p:spPr>
            <a:xfrm>
              <a:off x="4166883" y="3912888"/>
              <a:ext cx="753460" cy="0"/>
            </a:xfrm>
            <a:prstGeom prst="straightConnector1">
              <a:avLst/>
            </a:prstGeom>
            <a:ln w="254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1B94A4E3-2CAE-229A-E106-C96C5C02857F}"/>
                </a:ext>
              </a:extLst>
            </p:cNvPr>
            <p:cNvGrpSpPr/>
            <p:nvPr/>
          </p:nvGrpSpPr>
          <p:grpSpPr>
            <a:xfrm>
              <a:off x="6751293" y="3678933"/>
              <a:ext cx="3393973" cy="369332"/>
              <a:chOff x="3253751" y="3637123"/>
              <a:chExt cx="3393973" cy="369332"/>
            </a:xfrm>
          </p:grpSpPr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38BD70B-94C1-E991-44EA-496D1B2F066A}"/>
                  </a:ext>
                </a:extLst>
              </p:cNvPr>
              <p:cNvSpPr txBox="1"/>
              <p:nvPr/>
            </p:nvSpPr>
            <p:spPr>
              <a:xfrm>
                <a:off x="4060244" y="3637123"/>
                <a:ext cx="2587480" cy="369332"/>
              </a:xfrm>
              <a:prstGeom prst="rect">
                <a:avLst/>
              </a:prstGeom>
              <a:solidFill>
                <a:schemeClr val="bg1"/>
              </a:solidFill>
              <a:ln w="22225">
                <a:solidFill>
                  <a:srgbClr val="2C895B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00B050"/>
                    </a:solidFill>
                  </a:rPr>
                  <a:t>read only string literal</a:t>
                </a:r>
              </a:p>
            </p:txBody>
          </p: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9359ABB3-D636-D73E-9691-AF33BB8431F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253751" y="3833592"/>
                <a:ext cx="815457" cy="0"/>
              </a:xfrm>
              <a:prstGeom prst="straightConnector1">
                <a:avLst/>
              </a:prstGeom>
              <a:ln w="25400">
                <a:solidFill>
                  <a:srgbClr val="00B050"/>
                </a:solidFill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DD7A5848-0501-2F98-868D-A18A4EFE47AA}"/>
              </a:ext>
            </a:extLst>
          </p:cNvPr>
          <p:cNvGrpSpPr/>
          <p:nvPr/>
        </p:nvGrpSpPr>
        <p:grpSpPr>
          <a:xfrm>
            <a:off x="8835887" y="5003371"/>
            <a:ext cx="3154682" cy="707886"/>
            <a:chOff x="4060867" y="3639076"/>
            <a:chExt cx="3154682" cy="70788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B198246-874F-D2CC-623E-5517221F32C4}"/>
                </a:ext>
              </a:extLst>
            </p:cNvPr>
            <p:cNvSpPr txBox="1"/>
            <p:nvPr/>
          </p:nvSpPr>
          <p:spPr>
            <a:xfrm>
              <a:off x="4353483" y="3639076"/>
              <a:ext cx="2862066" cy="707886"/>
            </a:xfrm>
            <a:prstGeom prst="rect">
              <a:avLst/>
            </a:prstGeom>
            <a:solidFill>
              <a:schemeClr val="bg1"/>
            </a:solidFill>
            <a:ln w="22225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using the cast </a:t>
              </a:r>
              <a:r>
                <a:rPr lang="en-US" sz="2000" dirty="0">
                  <a:solidFill>
                    <a:srgbClr val="7030A0"/>
                  </a:solidFill>
                </a:rPr>
                <a:t>(char [ ]) </a:t>
              </a:r>
              <a:r>
                <a:rPr lang="en-US" sz="2000" dirty="0">
                  <a:solidFill>
                    <a:srgbClr val="FF0000"/>
                  </a:solidFill>
                </a:rPr>
                <a:t>makes it mutable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19334E39-CC77-D488-DFAD-D7F565D5EC1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60867" y="3962242"/>
              <a:ext cx="448157" cy="0"/>
            </a:xfrm>
            <a:prstGeom prst="straightConnector1">
              <a:avLst/>
            </a:prstGeom>
            <a:ln w="254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742E1A4B-8865-058E-E77F-463D5D254D6D}"/>
              </a:ext>
            </a:extLst>
          </p:cNvPr>
          <p:cNvGrpSpPr/>
          <p:nvPr/>
        </p:nvGrpSpPr>
        <p:grpSpPr>
          <a:xfrm>
            <a:off x="2915631" y="6148288"/>
            <a:ext cx="6532996" cy="398984"/>
            <a:chOff x="2915631" y="5706586"/>
            <a:chExt cx="6532996" cy="398984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B17CC82-4C3C-D543-0E67-4C4BEDFA953D}"/>
                </a:ext>
              </a:extLst>
            </p:cNvPr>
            <p:cNvSpPr txBox="1"/>
            <p:nvPr/>
          </p:nvSpPr>
          <p:spPr>
            <a:xfrm>
              <a:off x="4920343" y="5724961"/>
              <a:ext cx="183095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3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Hello World\0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1BB8111-0C72-5AF4-2330-82AD3E7D09D8}"/>
                </a:ext>
              </a:extLst>
            </p:cNvPr>
            <p:cNvSpPr txBox="1"/>
            <p:nvPr/>
          </p:nvSpPr>
          <p:spPr>
            <a:xfrm>
              <a:off x="2915631" y="5720934"/>
              <a:ext cx="8643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37440"/>
                  </a:solidFill>
                </a:rPr>
                <a:t>mess3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85737F2-085C-EE95-7614-C09C83BF0DDA}"/>
                </a:ext>
              </a:extLst>
            </p:cNvPr>
            <p:cNvSpPr txBox="1"/>
            <p:nvPr/>
          </p:nvSpPr>
          <p:spPr>
            <a:xfrm>
              <a:off x="3759155" y="5736238"/>
              <a:ext cx="65094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3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3242D87C-387A-6706-61DC-4B81B2FF318A}"/>
                </a:ext>
              </a:extLst>
            </p:cNvPr>
            <p:cNvCxnSpPr>
              <a:cxnSpLocks/>
            </p:cNvCxnSpPr>
            <p:nvPr/>
          </p:nvCxnSpPr>
          <p:spPr>
            <a:xfrm>
              <a:off x="4166883" y="5938691"/>
              <a:ext cx="753460" cy="0"/>
            </a:xfrm>
            <a:prstGeom prst="straightConnector1">
              <a:avLst/>
            </a:prstGeom>
            <a:ln w="254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3C058454-18C9-F263-FCC5-AAB8A98656D0}"/>
                </a:ext>
              </a:extLst>
            </p:cNvPr>
            <p:cNvGrpSpPr/>
            <p:nvPr/>
          </p:nvGrpSpPr>
          <p:grpSpPr>
            <a:xfrm>
              <a:off x="6751293" y="5706586"/>
              <a:ext cx="2697334" cy="369332"/>
              <a:chOff x="3253751" y="3637123"/>
              <a:chExt cx="2697334" cy="369332"/>
            </a:xfrm>
          </p:grpSpPr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79A27D9-3C87-0F69-AC6E-097A0A82D71E}"/>
                  </a:ext>
                </a:extLst>
              </p:cNvPr>
              <p:cNvSpPr txBox="1"/>
              <p:nvPr/>
            </p:nvSpPr>
            <p:spPr>
              <a:xfrm>
                <a:off x="4060244" y="3637123"/>
                <a:ext cx="1890841" cy="369332"/>
              </a:xfrm>
              <a:prstGeom prst="rect">
                <a:avLst/>
              </a:prstGeom>
              <a:solidFill>
                <a:schemeClr val="bg1"/>
              </a:solidFill>
              <a:ln w="22225">
                <a:solidFill>
                  <a:srgbClr val="2C895B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00B050"/>
                    </a:solidFill>
                  </a:rPr>
                  <a:t>mutable string</a:t>
                </a:r>
              </a:p>
            </p:txBody>
          </p:sp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4089A163-1C46-C8C3-FDFE-560E85C59D9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253751" y="3833592"/>
                <a:ext cx="815457" cy="0"/>
              </a:xfrm>
              <a:prstGeom prst="straightConnector1">
                <a:avLst/>
              </a:prstGeom>
              <a:ln w="25400">
                <a:solidFill>
                  <a:srgbClr val="00B050"/>
                </a:solidFill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285458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uiExpand="1" build="p" animBg="1"/>
      <p:bldP spid="50" grpId="0" animBg="1"/>
      <p:bldP spid="9" grpId="0" animBg="1"/>
      <p:bldP spid="7" grpId="0"/>
      <p:bldP spid="10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0AEF07D-6BF8-5D8E-8EFA-4D77CBD08F4E}"/>
              </a:ext>
            </a:extLst>
          </p:cNvPr>
          <p:cNvSpPr/>
          <p:nvPr/>
        </p:nvSpPr>
        <p:spPr>
          <a:xfrm>
            <a:off x="3045454" y="3646628"/>
            <a:ext cx="843853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71D910-21A8-9542-BE61-9816F6BD65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991" y="81831"/>
            <a:ext cx="11139645" cy="425130"/>
          </a:xfrm>
        </p:spPr>
        <p:txBody>
          <a:bodyPr/>
          <a:lstStyle/>
          <a:p>
            <a:r>
              <a:rPr lang="en-US" dirty="0"/>
              <a:t>main() Command line arguments: </a:t>
            </a:r>
            <a:r>
              <a:rPr lang="en-US" dirty="0" err="1"/>
              <a:t>argc</a:t>
            </a:r>
            <a:r>
              <a:rPr lang="en-US" dirty="0"/>
              <a:t>, </a:t>
            </a:r>
            <a:r>
              <a:rPr lang="en-US" dirty="0" err="1"/>
              <a:t>argv</a:t>
            </a:r>
            <a:endParaRPr lang="en-US" dirty="0"/>
          </a:p>
        </p:txBody>
      </p:sp>
      <p:sp>
        <p:nvSpPr>
          <p:cNvPr id="115" name="Content Placeholder 114">
            <a:extLst>
              <a:ext uri="{FF2B5EF4-FFF2-40B4-BE49-F238E27FC236}">
                <a16:creationId xmlns:a16="http://schemas.microsoft.com/office/drawing/2014/main" id="{FCD35ED6-9D1A-F14B-8D5B-E3ED2DC49DA9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68992" y="508023"/>
            <a:ext cx="11139644" cy="2399407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marL="354012" indent="-342900">
              <a:lnSpc>
                <a:spcPct val="100000"/>
              </a:lnSpc>
            </a:pPr>
            <a:r>
              <a:rPr lang="en-US" sz="1800" dirty="0">
                <a:solidFill>
                  <a:schemeClr val="tx2"/>
                </a:solidFill>
                <a:cs typeface="Consolas" panose="020B0609020204030204" pitchFamily="49" charset="0"/>
              </a:rPr>
              <a:t>Arguments are passed to main() as a pointer to an array of pointers to char arrays (strings)</a:t>
            </a:r>
            <a:r>
              <a:rPr lang="en-US" sz="18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(**</a:t>
            </a:r>
            <a:r>
              <a:rPr lang="en-US" sz="1800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18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11112" indent="0">
              <a:lnSpc>
                <a:spcPct val="100000"/>
              </a:lnSpc>
              <a:buNone/>
            </a:pPr>
            <a:r>
              <a:rPr lang="en-US" sz="18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Conceptually: % *</a:t>
            </a:r>
            <a:r>
              <a:rPr lang="en-US" sz="1800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18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[0] *</a:t>
            </a:r>
            <a:r>
              <a:rPr lang="en-US" sz="1800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18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[1] *</a:t>
            </a:r>
            <a:r>
              <a:rPr lang="en-US" sz="1800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18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[2] ….</a:t>
            </a:r>
          </a:p>
          <a:p>
            <a:pPr marL="354012" indent="-342900">
              <a:lnSpc>
                <a:spcPct val="100000"/>
              </a:lnSpc>
            </a:pPr>
            <a:r>
              <a:rPr lang="en-US" sz="18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argc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/>
              <a:t>is the number of VALID elements (they point at something) </a:t>
            </a:r>
          </a:p>
          <a:p>
            <a:pPr marL="354012" indent="-342900">
              <a:lnSpc>
                <a:spcPct val="100000"/>
              </a:lnSpc>
            </a:pPr>
            <a:r>
              <a:rPr lang="en-US" sz="18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18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18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sz="18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18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[0]) </a:t>
            </a:r>
            <a:r>
              <a:rPr lang="en-US" sz="1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is </a:t>
            </a:r>
            <a:r>
              <a:rPr lang="en-US" sz="1800" b="1" dirty="0">
                <a:solidFill>
                  <a:schemeClr val="tx2"/>
                </a:solidFill>
                <a:cs typeface="Courier New" panose="02070309020205020404" pitchFamily="49" charset="0"/>
              </a:rPr>
              <a:t>usually </a:t>
            </a:r>
            <a:r>
              <a:rPr lang="en-US" sz="1800" dirty="0">
                <a:cs typeface="Courier New" panose="02070309020205020404" pitchFamily="49" charset="0"/>
              </a:rPr>
              <a:t>is the </a:t>
            </a:r>
            <a:r>
              <a:rPr lang="en-US" sz="1800" dirty="0">
                <a:solidFill>
                  <a:srgbClr val="7030A0"/>
                </a:solidFill>
              </a:rPr>
              <a:t>name</a:t>
            </a:r>
            <a:r>
              <a:rPr lang="en-US" sz="1800" dirty="0"/>
              <a:t> of the executable file (% </a:t>
            </a:r>
            <a:r>
              <a:rPr lang="en-US" sz="1800" dirty="0">
                <a:solidFill>
                  <a:srgbClr val="7030A0"/>
                </a:solidFill>
              </a:rPr>
              <a:t>./vim </a:t>
            </a:r>
            <a:r>
              <a:rPr lang="en-US" sz="1800" dirty="0" err="1"/>
              <a:t>file.c</a:t>
            </a:r>
            <a:r>
              <a:rPr lang="en-US" sz="1800" dirty="0"/>
              <a:t>)</a:t>
            </a:r>
          </a:p>
          <a:p>
            <a:pPr marL="354012" indent="-342900">
              <a:lnSpc>
                <a:spcPct val="100000"/>
              </a:lnSpc>
            </a:pPr>
            <a:r>
              <a:rPr lang="en-US" sz="18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18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18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argc</a:t>
            </a:r>
            <a:r>
              <a:rPr lang="en-US" sz="18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 or *(</a:t>
            </a:r>
            <a:r>
              <a:rPr lang="en-US" sz="18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18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 </a:t>
            </a:r>
            <a:r>
              <a:rPr lang="en-US" sz="18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argc</a:t>
            </a:r>
            <a:r>
              <a:rPr lang="en-US" sz="18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sz="1800" dirty="0"/>
              <a:t> always contains a NULL (0)  sentinel</a:t>
            </a:r>
          </a:p>
          <a:p>
            <a:pPr marL="354012" indent="-342900">
              <a:lnSpc>
                <a:spcPct val="100000"/>
              </a:lnSpc>
            </a:pPr>
            <a:r>
              <a:rPr lang="en-US" sz="18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70C0"/>
                </a:solidFill>
              </a:rPr>
              <a:t>elements point at </a:t>
            </a:r>
            <a:r>
              <a:rPr lang="en-US" sz="1800" b="1" dirty="0">
                <a:solidFill>
                  <a:srgbClr val="0070C0"/>
                </a:solidFill>
              </a:rPr>
              <a:t>mutable</a:t>
            </a:r>
            <a:r>
              <a:rPr lang="en-US" sz="1800" dirty="0">
                <a:solidFill>
                  <a:srgbClr val="0070C0"/>
                </a:solidFill>
              </a:rPr>
              <a:t> (fixed size) </a:t>
            </a:r>
            <a:r>
              <a:rPr lang="en-US" sz="1800" b="1" dirty="0">
                <a:solidFill>
                  <a:srgbClr val="0070C0"/>
                </a:solidFill>
              </a:rPr>
              <a:t>strings</a:t>
            </a:r>
            <a:r>
              <a:rPr lang="en-US" sz="1800" dirty="0">
                <a:solidFill>
                  <a:srgbClr val="0070C0"/>
                </a:solidFill>
              </a:rPr>
              <a:t>!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A913133-5933-E14E-B1BD-DC47C068875B}"/>
              </a:ext>
            </a:extLst>
          </p:cNvPr>
          <p:cNvSpPr txBox="1"/>
          <p:nvPr/>
        </p:nvSpPr>
        <p:spPr>
          <a:xfrm>
            <a:off x="2173489" y="4332643"/>
            <a:ext cx="893386" cy="338554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argv+0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2A2838E-E9F6-7F41-8A41-140862B98FF9}"/>
              </a:ext>
            </a:extLst>
          </p:cNvPr>
          <p:cNvSpPr txBox="1"/>
          <p:nvPr/>
        </p:nvSpPr>
        <p:spPr>
          <a:xfrm>
            <a:off x="2176526" y="3991103"/>
            <a:ext cx="893386" cy="338554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argv+1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17C928C-B33A-E748-ACFC-34C7FAB66B60}"/>
              </a:ext>
            </a:extLst>
          </p:cNvPr>
          <p:cNvSpPr/>
          <p:nvPr/>
        </p:nvSpPr>
        <p:spPr>
          <a:xfrm>
            <a:off x="3057166" y="3991104"/>
            <a:ext cx="843853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6FCA512-89A2-6C4D-B3E4-7524EA6E4F16}"/>
              </a:ext>
            </a:extLst>
          </p:cNvPr>
          <p:cNvSpPr txBox="1"/>
          <p:nvPr/>
        </p:nvSpPr>
        <p:spPr>
          <a:xfrm>
            <a:off x="2152068" y="3654654"/>
            <a:ext cx="893386" cy="338554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argv+2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951ADC5-CF25-7C4D-AA95-B20FBF8AB93C}"/>
              </a:ext>
            </a:extLst>
          </p:cNvPr>
          <p:cNvSpPr/>
          <p:nvPr/>
        </p:nvSpPr>
        <p:spPr>
          <a:xfrm>
            <a:off x="3056291" y="4346998"/>
            <a:ext cx="843853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FC6F7EE2-08ED-F94F-919E-EC106E8B6C8E}"/>
              </a:ext>
            </a:extLst>
          </p:cNvPr>
          <p:cNvSpPr txBox="1"/>
          <p:nvPr/>
        </p:nvSpPr>
        <p:spPr>
          <a:xfrm>
            <a:off x="2217758" y="6350246"/>
            <a:ext cx="678393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err="1"/>
              <a:t>argc</a:t>
            </a:r>
            <a:endParaRPr lang="en-US" sz="1600" dirty="0"/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CDD9301F-9683-FB46-8D49-FF5EFA9C7C49}"/>
              </a:ext>
            </a:extLst>
          </p:cNvPr>
          <p:cNvSpPr/>
          <p:nvPr/>
        </p:nvSpPr>
        <p:spPr>
          <a:xfrm>
            <a:off x="2896151" y="6345033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3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B9C6AE2-C34F-4641-9852-204119F9BDEA}"/>
              </a:ext>
            </a:extLst>
          </p:cNvPr>
          <p:cNvSpPr txBox="1"/>
          <p:nvPr/>
        </p:nvSpPr>
        <p:spPr>
          <a:xfrm>
            <a:off x="2217758" y="5888530"/>
            <a:ext cx="678393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err="1"/>
              <a:t>argv</a:t>
            </a:r>
            <a:endParaRPr lang="en-US" sz="1600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56500BFF-DC5C-4049-B6C3-D6EF820D209E}"/>
              </a:ext>
            </a:extLst>
          </p:cNvPr>
          <p:cNvSpPr/>
          <p:nvPr/>
        </p:nvSpPr>
        <p:spPr>
          <a:xfrm>
            <a:off x="2896151" y="5883317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30C64616-041F-364C-B33B-2E1CDEA6BE84}"/>
              </a:ext>
            </a:extLst>
          </p:cNvPr>
          <p:cNvSpPr txBox="1"/>
          <p:nvPr/>
        </p:nvSpPr>
        <p:spPr>
          <a:xfrm>
            <a:off x="11927778" y="648866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F795566-379C-8812-4B7A-84AAB90F5F7A}"/>
              </a:ext>
            </a:extLst>
          </p:cNvPr>
          <p:cNvSpPr txBox="1"/>
          <p:nvPr/>
        </p:nvSpPr>
        <p:spPr>
          <a:xfrm>
            <a:off x="7860975" y="4588326"/>
            <a:ext cx="1688283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% ./csv 2 3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64FF4B0-D656-DEB7-8E40-6CE642C7045E}"/>
              </a:ext>
            </a:extLst>
          </p:cNvPr>
          <p:cNvSpPr txBox="1"/>
          <p:nvPr/>
        </p:nvSpPr>
        <p:spPr>
          <a:xfrm>
            <a:off x="2146515" y="3326231"/>
            <a:ext cx="893386" cy="338554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argv+3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02185A9-B2C3-B30E-1CB9-697E8754667D}"/>
              </a:ext>
            </a:extLst>
          </p:cNvPr>
          <p:cNvSpPr/>
          <p:nvPr/>
        </p:nvSpPr>
        <p:spPr>
          <a:xfrm>
            <a:off x="3043024" y="3268290"/>
            <a:ext cx="843853" cy="357729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NULL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F878226-EC01-B134-B503-FEAEBCAE7458}"/>
              </a:ext>
            </a:extLst>
          </p:cNvPr>
          <p:cNvCxnSpPr>
            <a:cxnSpLocks/>
          </p:cNvCxnSpPr>
          <p:nvPr/>
        </p:nvCxnSpPr>
        <p:spPr>
          <a:xfrm flipV="1">
            <a:off x="3136388" y="4696360"/>
            <a:ext cx="0" cy="1402295"/>
          </a:xfrm>
          <a:prstGeom prst="straightConnector1">
            <a:avLst/>
          </a:prstGeom>
          <a:ln w="28575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5467191-C8DA-70F9-F368-B4DCFF553B01}"/>
              </a:ext>
            </a:extLst>
          </p:cNvPr>
          <p:cNvCxnSpPr>
            <a:cxnSpLocks/>
          </p:cNvCxnSpPr>
          <p:nvPr/>
        </p:nvCxnSpPr>
        <p:spPr>
          <a:xfrm>
            <a:off x="3691615" y="4588326"/>
            <a:ext cx="634321" cy="1883455"/>
          </a:xfrm>
          <a:prstGeom prst="straightConnector1">
            <a:avLst/>
          </a:prstGeom>
          <a:ln w="28575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A01D81E-CE7C-5491-5344-B05549E5599B}"/>
              </a:ext>
            </a:extLst>
          </p:cNvPr>
          <p:cNvCxnSpPr>
            <a:cxnSpLocks/>
          </p:cNvCxnSpPr>
          <p:nvPr/>
        </p:nvCxnSpPr>
        <p:spPr>
          <a:xfrm>
            <a:off x="3513232" y="4183379"/>
            <a:ext cx="1360184" cy="1049320"/>
          </a:xfrm>
          <a:prstGeom prst="straightConnector1">
            <a:avLst/>
          </a:prstGeom>
          <a:ln w="28575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5A898EEE-3AED-5D23-0B6E-59FFE08611BD}"/>
              </a:ext>
            </a:extLst>
          </p:cNvPr>
          <p:cNvCxnSpPr>
            <a:cxnSpLocks/>
          </p:cNvCxnSpPr>
          <p:nvPr/>
        </p:nvCxnSpPr>
        <p:spPr>
          <a:xfrm>
            <a:off x="3513232" y="3832051"/>
            <a:ext cx="1401940" cy="225336"/>
          </a:xfrm>
          <a:prstGeom prst="straightConnector1">
            <a:avLst/>
          </a:prstGeom>
          <a:ln w="28575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9D06AA9E-2D7E-2764-F685-522F19A6FEF3}"/>
              </a:ext>
            </a:extLst>
          </p:cNvPr>
          <p:cNvSpPr/>
          <p:nvPr/>
        </p:nvSpPr>
        <p:spPr>
          <a:xfrm>
            <a:off x="4325936" y="6447856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.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4E699AAB-8683-697B-8F56-8795663D1904}"/>
              </a:ext>
            </a:extLst>
          </p:cNvPr>
          <p:cNvSpPr/>
          <p:nvPr/>
        </p:nvSpPr>
        <p:spPr>
          <a:xfrm>
            <a:off x="4692156" y="6447856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/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2D324857-384E-1CC6-E22C-231DE4795D7E}"/>
              </a:ext>
            </a:extLst>
          </p:cNvPr>
          <p:cNvSpPr/>
          <p:nvPr/>
        </p:nvSpPr>
        <p:spPr>
          <a:xfrm>
            <a:off x="5080932" y="6444775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c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65D9B9D5-B0EA-EF55-D9DC-EAD2B47DDC0C}"/>
              </a:ext>
            </a:extLst>
          </p:cNvPr>
          <p:cNvSpPr/>
          <p:nvPr/>
        </p:nvSpPr>
        <p:spPr>
          <a:xfrm>
            <a:off x="5469708" y="6444775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s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C8518172-BA40-19C3-C5A9-BCB293D85002}"/>
              </a:ext>
            </a:extLst>
          </p:cNvPr>
          <p:cNvSpPr/>
          <p:nvPr/>
        </p:nvSpPr>
        <p:spPr>
          <a:xfrm>
            <a:off x="5858484" y="6444775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v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253001E2-F5D9-786B-E5BD-12F565573F8B}"/>
              </a:ext>
            </a:extLst>
          </p:cNvPr>
          <p:cNvSpPr/>
          <p:nvPr/>
        </p:nvSpPr>
        <p:spPr>
          <a:xfrm>
            <a:off x="6247260" y="6444775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\0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630924C8-9086-EE8D-7ED4-3ABD35D80E07}"/>
              </a:ext>
            </a:extLst>
          </p:cNvPr>
          <p:cNvSpPr/>
          <p:nvPr/>
        </p:nvSpPr>
        <p:spPr>
          <a:xfrm>
            <a:off x="4873416" y="5194060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2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DB5011CF-32B2-78F8-BBB2-A9F33D76AD78}"/>
              </a:ext>
            </a:extLst>
          </p:cNvPr>
          <p:cNvSpPr/>
          <p:nvPr/>
        </p:nvSpPr>
        <p:spPr>
          <a:xfrm>
            <a:off x="5279079" y="5186337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\0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4CAC63AC-AF3F-47D4-85DD-FB34A4B05496}"/>
              </a:ext>
            </a:extLst>
          </p:cNvPr>
          <p:cNvSpPr/>
          <p:nvPr/>
        </p:nvSpPr>
        <p:spPr>
          <a:xfrm>
            <a:off x="4968269" y="3825406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3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50061A6B-14B6-AB74-85EE-E391C5C07AD4}"/>
              </a:ext>
            </a:extLst>
          </p:cNvPr>
          <p:cNvSpPr/>
          <p:nvPr/>
        </p:nvSpPr>
        <p:spPr>
          <a:xfrm>
            <a:off x="5347482" y="3825406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\0</a:t>
            </a:r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1DC5B440-AC59-9BFF-7965-B2F28DFB70BC}"/>
              </a:ext>
            </a:extLst>
          </p:cNvPr>
          <p:cNvGrpSpPr/>
          <p:nvPr/>
        </p:nvGrpSpPr>
        <p:grpSpPr>
          <a:xfrm>
            <a:off x="4454222" y="5714583"/>
            <a:ext cx="3129700" cy="718533"/>
            <a:chOff x="2414564" y="5599725"/>
            <a:chExt cx="3129700" cy="718533"/>
          </a:xfrm>
        </p:grpSpPr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F022DC8B-68FE-07D1-E2AC-5A1A8716B38A}"/>
                </a:ext>
              </a:extLst>
            </p:cNvPr>
            <p:cNvSpPr txBox="1"/>
            <p:nvPr/>
          </p:nvSpPr>
          <p:spPr>
            <a:xfrm>
              <a:off x="4093226" y="5599725"/>
              <a:ext cx="14510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argv</a:t>
              </a:r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[0][5]</a:t>
              </a:r>
              <a:endParaRPr lang="en-US" dirty="0"/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6D4A8FB3-9A77-FF28-072C-139CF96264E1}"/>
                </a:ext>
              </a:extLst>
            </p:cNvPr>
            <p:cNvSpPr txBox="1"/>
            <p:nvPr/>
          </p:nvSpPr>
          <p:spPr>
            <a:xfrm>
              <a:off x="2414564" y="5663965"/>
              <a:ext cx="14510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argv</a:t>
              </a:r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[0][0]</a:t>
              </a:r>
              <a:endParaRPr lang="en-US" dirty="0"/>
            </a:p>
          </p:txBody>
        </p: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2EEDB628-14C9-8C99-7CB0-72C5040D041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77800" y="5969057"/>
              <a:ext cx="281425" cy="349201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CC77701E-3016-14F6-B91D-B66D919500F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27259" y="5976851"/>
              <a:ext cx="353229" cy="321425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B522EA81-FAFE-B99B-9FF6-0C5A80C7EAA5}"/>
              </a:ext>
            </a:extLst>
          </p:cNvPr>
          <p:cNvGrpSpPr/>
          <p:nvPr/>
        </p:nvGrpSpPr>
        <p:grpSpPr>
          <a:xfrm>
            <a:off x="5132965" y="3175678"/>
            <a:ext cx="1495552" cy="662087"/>
            <a:chOff x="2986450" y="3053874"/>
            <a:chExt cx="1495552" cy="662087"/>
          </a:xfrm>
        </p:grpSpPr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32261967-94B2-7B5C-25FA-91F808AB77F4}"/>
                </a:ext>
              </a:extLst>
            </p:cNvPr>
            <p:cNvSpPr txBox="1"/>
            <p:nvPr/>
          </p:nvSpPr>
          <p:spPr>
            <a:xfrm>
              <a:off x="3030964" y="3053874"/>
              <a:ext cx="14510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argv</a:t>
              </a:r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[2][0]</a:t>
              </a:r>
              <a:endParaRPr lang="en-US" dirty="0"/>
            </a:p>
          </p:txBody>
        </p:sp>
        <p:cxnSp>
          <p:nvCxnSpPr>
            <p:cNvPr id="103" name="Straight Arrow Connector 102">
              <a:extLst>
                <a:ext uri="{FF2B5EF4-FFF2-40B4-BE49-F238E27FC236}">
                  <a16:creationId xmlns:a16="http://schemas.microsoft.com/office/drawing/2014/main" id="{ACEB37DC-E3EF-7017-B50C-87A93B9E04E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86450" y="3366760"/>
              <a:ext cx="281425" cy="349201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D7A704DF-4070-52BC-DAC5-9FB13F4AEA96}"/>
              </a:ext>
            </a:extLst>
          </p:cNvPr>
          <p:cNvGrpSpPr/>
          <p:nvPr/>
        </p:nvGrpSpPr>
        <p:grpSpPr>
          <a:xfrm>
            <a:off x="5417675" y="4525204"/>
            <a:ext cx="1495552" cy="662087"/>
            <a:chOff x="3271160" y="4403400"/>
            <a:chExt cx="1495552" cy="662087"/>
          </a:xfrm>
        </p:grpSpPr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835EEC79-EFDE-D892-51FB-8D800142E61E}"/>
                </a:ext>
              </a:extLst>
            </p:cNvPr>
            <p:cNvSpPr txBox="1"/>
            <p:nvPr/>
          </p:nvSpPr>
          <p:spPr>
            <a:xfrm>
              <a:off x="3315674" y="4403400"/>
              <a:ext cx="14510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argv</a:t>
              </a:r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[1][1]</a:t>
              </a:r>
              <a:endParaRPr lang="en-US" dirty="0"/>
            </a:p>
          </p:txBody>
        </p: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C02C0850-10EE-D2D1-D58B-A64381750F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71160" y="4716286"/>
              <a:ext cx="281425" cy="349201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84405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" grpId="0" uiExpand="1" build="p" animBg="1"/>
      <p:bldP spid="9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1D910-21A8-9542-BE61-9816F6BD65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411948"/>
          </a:xfrm>
        </p:spPr>
        <p:txBody>
          <a:bodyPr/>
          <a:lstStyle/>
          <a:p>
            <a:r>
              <a:rPr lang="en-US" dirty="0"/>
              <a:t>Accessing </a:t>
            </a:r>
            <a:r>
              <a:rPr lang="en-US" dirty="0" err="1"/>
              <a:t>argv</a:t>
            </a:r>
            <a:r>
              <a:rPr lang="en-US" dirty="0"/>
              <a:t> char at a time</a:t>
            </a: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36D6D886-C776-249A-5F8E-E1A94C0B93C8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325145" y="102586"/>
            <a:ext cx="4595465" cy="1540606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1800" dirty="0" err="1">
                <a:solidFill>
                  <a:schemeClr val="accent6"/>
                </a:solidFill>
              </a:rPr>
              <a:t>argv</a:t>
            </a:r>
            <a:r>
              <a:rPr lang="en-US" sz="1800" dirty="0">
                <a:solidFill>
                  <a:schemeClr val="accent6"/>
                </a:solidFill>
              </a:rPr>
              <a:t> is a pointer variable, whose contents can be changed </a:t>
            </a:r>
          </a:p>
          <a:p>
            <a:r>
              <a:rPr lang="en-US" sz="1800" dirty="0">
                <a:solidFill>
                  <a:schemeClr val="accent6"/>
                </a:solidFill>
              </a:rPr>
              <a:t>it is not an array name, which is just an address that cannot be changed</a:t>
            </a:r>
          </a:p>
          <a:p>
            <a:endParaRPr lang="en-US" sz="1800" dirty="0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7E42CF2B-D32F-7246-ABB2-48AD6F40D1BB}"/>
              </a:ext>
            </a:extLst>
          </p:cNvPr>
          <p:cNvSpPr/>
          <p:nvPr/>
        </p:nvSpPr>
        <p:spPr bwMode="auto">
          <a:xfrm>
            <a:off x="7338178" y="1875854"/>
            <a:ext cx="4706129" cy="313539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main(int 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argc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char 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**</a:t>
            </a:r>
            <a:r>
              <a:rPr lang="en-US" sz="16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char *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(void)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argc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// shut up the compiler</a:t>
            </a:r>
          </a:p>
          <a:p>
            <a:endParaRPr lang="en-US" sz="1600" dirty="0">
              <a:solidFill>
                <a:schemeClr val="accent6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while ((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*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++) != NULL) {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      while (*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!= '\0')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          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putchar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++);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      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putchar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('\n');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}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return EXIT_SUCCESS;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30C64616-041F-364C-B33B-2E1CDEA6BE84}"/>
              </a:ext>
            </a:extLst>
          </p:cNvPr>
          <p:cNvSpPr txBox="1"/>
          <p:nvPr/>
        </p:nvSpPr>
        <p:spPr>
          <a:xfrm>
            <a:off x="11927778" y="648866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E7F3F4A-464D-320E-636E-B804408D73C9}"/>
              </a:ext>
            </a:extLst>
          </p:cNvPr>
          <p:cNvSpPr/>
          <p:nvPr/>
        </p:nvSpPr>
        <p:spPr>
          <a:xfrm>
            <a:off x="1619218" y="1465889"/>
            <a:ext cx="843853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577AA8-3A8D-6DD6-5BDD-C376FA8BEDCD}"/>
              </a:ext>
            </a:extLst>
          </p:cNvPr>
          <p:cNvSpPr txBox="1"/>
          <p:nvPr/>
        </p:nvSpPr>
        <p:spPr>
          <a:xfrm>
            <a:off x="747253" y="2151904"/>
            <a:ext cx="893386" cy="338554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6"/>
                </a:solidFill>
              </a:rPr>
              <a:t>argv+0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968FFE-04DB-B9D4-574D-31D591C72843}"/>
              </a:ext>
            </a:extLst>
          </p:cNvPr>
          <p:cNvSpPr txBox="1"/>
          <p:nvPr/>
        </p:nvSpPr>
        <p:spPr>
          <a:xfrm>
            <a:off x="750290" y="1810364"/>
            <a:ext cx="893386" cy="338554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6"/>
                </a:solidFill>
              </a:rPr>
              <a:t>argv+1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84D9221-FE69-1D04-9022-BA3834BE8185}"/>
              </a:ext>
            </a:extLst>
          </p:cNvPr>
          <p:cNvSpPr/>
          <p:nvPr/>
        </p:nvSpPr>
        <p:spPr>
          <a:xfrm>
            <a:off x="1630930" y="1810365"/>
            <a:ext cx="843853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C950FE-118F-655D-5B50-D27E373F1707}"/>
              </a:ext>
            </a:extLst>
          </p:cNvPr>
          <p:cNvSpPr txBox="1"/>
          <p:nvPr/>
        </p:nvSpPr>
        <p:spPr>
          <a:xfrm>
            <a:off x="725832" y="1473915"/>
            <a:ext cx="893386" cy="338554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6"/>
                </a:solidFill>
              </a:rPr>
              <a:t>argv+2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27A16C2-35B9-3BFE-3654-AE07B22A131E}"/>
              </a:ext>
            </a:extLst>
          </p:cNvPr>
          <p:cNvSpPr/>
          <p:nvPr/>
        </p:nvSpPr>
        <p:spPr>
          <a:xfrm>
            <a:off x="1630055" y="2166259"/>
            <a:ext cx="843853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5CE89A8-F5D4-DD3D-971D-6335953BB464}"/>
              </a:ext>
            </a:extLst>
          </p:cNvPr>
          <p:cNvSpPr txBox="1"/>
          <p:nvPr/>
        </p:nvSpPr>
        <p:spPr>
          <a:xfrm>
            <a:off x="253038" y="3735989"/>
            <a:ext cx="678393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err="1"/>
              <a:t>argc</a:t>
            </a:r>
            <a:endParaRPr lang="en-US" sz="16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C1FB26F-B275-4DB9-7F73-0614340073DD}"/>
              </a:ext>
            </a:extLst>
          </p:cNvPr>
          <p:cNvSpPr/>
          <p:nvPr/>
        </p:nvSpPr>
        <p:spPr>
          <a:xfrm>
            <a:off x="931431" y="3730776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85612F5-B7A5-C27C-0128-087488B4EA86}"/>
              </a:ext>
            </a:extLst>
          </p:cNvPr>
          <p:cNvSpPr txBox="1"/>
          <p:nvPr/>
        </p:nvSpPr>
        <p:spPr>
          <a:xfrm>
            <a:off x="253038" y="3274273"/>
            <a:ext cx="678393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err="1"/>
              <a:t>argv</a:t>
            </a:r>
            <a:endParaRPr lang="en-US" sz="16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733CA5C-FBBE-D7DD-FA5D-4C4D06063363}"/>
              </a:ext>
            </a:extLst>
          </p:cNvPr>
          <p:cNvSpPr/>
          <p:nvPr/>
        </p:nvSpPr>
        <p:spPr>
          <a:xfrm>
            <a:off x="931431" y="3269060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68579C1-D82F-148E-72E2-5A2CFBEFA400}"/>
              </a:ext>
            </a:extLst>
          </p:cNvPr>
          <p:cNvSpPr txBox="1"/>
          <p:nvPr/>
        </p:nvSpPr>
        <p:spPr>
          <a:xfrm>
            <a:off x="744126" y="5968996"/>
            <a:ext cx="1688283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% ./csv 2 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E7D4160-66F4-AB49-2ECC-250C6045BBAA}"/>
              </a:ext>
            </a:extLst>
          </p:cNvPr>
          <p:cNvSpPr txBox="1"/>
          <p:nvPr/>
        </p:nvSpPr>
        <p:spPr>
          <a:xfrm>
            <a:off x="720279" y="1145492"/>
            <a:ext cx="893386" cy="338554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6"/>
                </a:solidFill>
              </a:rPr>
              <a:t>argv+3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9D19DAE-A7BA-32BD-7ADF-634CF2267B89}"/>
              </a:ext>
            </a:extLst>
          </p:cNvPr>
          <p:cNvSpPr/>
          <p:nvPr/>
        </p:nvSpPr>
        <p:spPr>
          <a:xfrm>
            <a:off x="1616788" y="1087551"/>
            <a:ext cx="843853" cy="357729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NULL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507EC08-7C13-980A-55A2-0739C9B9F1C6}"/>
              </a:ext>
            </a:extLst>
          </p:cNvPr>
          <p:cNvCxnSpPr>
            <a:cxnSpLocks/>
          </p:cNvCxnSpPr>
          <p:nvPr/>
        </p:nvCxnSpPr>
        <p:spPr>
          <a:xfrm flipV="1">
            <a:off x="1131376" y="2512008"/>
            <a:ext cx="478448" cy="916992"/>
          </a:xfrm>
          <a:prstGeom prst="straightConnector1">
            <a:avLst/>
          </a:prstGeom>
          <a:ln w="28575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20572B0-8F5B-9451-B41B-61CF81466059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2115816" y="2384744"/>
            <a:ext cx="1149276" cy="3510770"/>
          </a:xfrm>
          <a:prstGeom prst="straightConnector1">
            <a:avLst/>
          </a:prstGeom>
          <a:ln w="28575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D227F34-E320-5D40-E574-9D9150F08FBD}"/>
              </a:ext>
            </a:extLst>
          </p:cNvPr>
          <p:cNvCxnSpPr>
            <a:cxnSpLocks/>
            <a:endCxn id="33" idx="1"/>
          </p:cNvCxnSpPr>
          <p:nvPr/>
        </p:nvCxnSpPr>
        <p:spPr>
          <a:xfrm>
            <a:off x="2082724" y="2000561"/>
            <a:ext cx="1539220" cy="1931422"/>
          </a:xfrm>
          <a:prstGeom prst="straightConnector1">
            <a:avLst/>
          </a:prstGeom>
          <a:ln w="28575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F02AB14-77DB-12EA-9866-9735127A38FD}"/>
              </a:ext>
            </a:extLst>
          </p:cNvPr>
          <p:cNvCxnSpPr>
            <a:cxnSpLocks/>
            <a:endCxn id="37" idx="1"/>
          </p:cNvCxnSpPr>
          <p:nvPr/>
        </p:nvCxnSpPr>
        <p:spPr>
          <a:xfrm>
            <a:off x="2086996" y="1651312"/>
            <a:ext cx="2178903" cy="165725"/>
          </a:xfrm>
          <a:prstGeom prst="straightConnector1">
            <a:avLst/>
          </a:prstGeom>
          <a:ln w="28575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C69B44AE-CB61-030D-66BA-026A5A23747F}"/>
              </a:ext>
            </a:extLst>
          </p:cNvPr>
          <p:cNvSpPr/>
          <p:nvPr/>
        </p:nvSpPr>
        <p:spPr>
          <a:xfrm>
            <a:off x="3265092" y="5729817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.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F2C64E9-BB21-F22A-F96B-12BA5FAB73E1}"/>
              </a:ext>
            </a:extLst>
          </p:cNvPr>
          <p:cNvSpPr/>
          <p:nvPr/>
        </p:nvSpPr>
        <p:spPr>
          <a:xfrm>
            <a:off x="3631312" y="5729817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/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64302D0-F788-7FF3-47CF-4611E24F91BF}"/>
              </a:ext>
            </a:extLst>
          </p:cNvPr>
          <p:cNvSpPr/>
          <p:nvPr/>
        </p:nvSpPr>
        <p:spPr>
          <a:xfrm>
            <a:off x="4020088" y="5726736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c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107E682-DE2E-FF48-2F68-64090A6ED545}"/>
              </a:ext>
            </a:extLst>
          </p:cNvPr>
          <p:cNvSpPr/>
          <p:nvPr/>
        </p:nvSpPr>
        <p:spPr>
          <a:xfrm>
            <a:off x="4408864" y="5726736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D229652-402B-4AA6-DAEE-7EE3FDA6AB77}"/>
              </a:ext>
            </a:extLst>
          </p:cNvPr>
          <p:cNvSpPr/>
          <p:nvPr/>
        </p:nvSpPr>
        <p:spPr>
          <a:xfrm>
            <a:off x="4797640" y="5726736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v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1E0170A-54A0-B6B6-962F-A13FC753282C}"/>
              </a:ext>
            </a:extLst>
          </p:cNvPr>
          <p:cNvSpPr/>
          <p:nvPr/>
        </p:nvSpPr>
        <p:spPr>
          <a:xfrm>
            <a:off x="5186416" y="5726736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\0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A5BDD0E-034F-8328-0865-54A3974C4A97}"/>
              </a:ext>
            </a:extLst>
          </p:cNvPr>
          <p:cNvSpPr/>
          <p:nvPr/>
        </p:nvSpPr>
        <p:spPr>
          <a:xfrm>
            <a:off x="3621944" y="3766286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2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C2E404B-5CA6-FA12-7E1D-8B4CA4C4A1C6}"/>
              </a:ext>
            </a:extLst>
          </p:cNvPr>
          <p:cNvSpPr/>
          <p:nvPr/>
        </p:nvSpPr>
        <p:spPr>
          <a:xfrm>
            <a:off x="4027607" y="3758563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\0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81D2CDA-E530-5C84-37B1-5222F7E46A1E}"/>
              </a:ext>
            </a:extLst>
          </p:cNvPr>
          <p:cNvSpPr/>
          <p:nvPr/>
        </p:nvSpPr>
        <p:spPr>
          <a:xfrm>
            <a:off x="4265899" y="1651340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3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6D129774-5CB2-3892-2225-E3A381D53797}"/>
              </a:ext>
            </a:extLst>
          </p:cNvPr>
          <p:cNvSpPr/>
          <p:nvPr/>
        </p:nvSpPr>
        <p:spPr>
          <a:xfrm>
            <a:off x="4645112" y="1651340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\0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8F8CB131-C29B-ABD4-A39F-ECA1D4E507EB}"/>
              </a:ext>
            </a:extLst>
          </p:cNvPr>
          <p:cNvGrpSpPr/>
          <p:nvPr/>
        </p:nvGrpSpPr>
        <p:grpSpPr>
          <a:xfrm>
            <a:off x="4456528" y="542092"/>
            <a:ext cx="2515805" cy="1109248"/>
            <a:chOff x="3736249" y="2601027"/>
            <a:chExt cx="2515805" cy="1109248"/>
          </a:xfrm>
        </p:grpSpPr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657A240B-F81D-6189-9963-B5C5923F3491}"/>
                </a:ext>
              </a:extLst>
            </p:cNvPr>
            <p:cNvSpPr txBox="1"/>
            <p:nvPr/>
          </p:nvSpPr>
          <p:spPr>
            <a:xfrm>
              <a:off x="3787918" y="2601027"/>
              <a:ext cx="246413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**(</a:t>
              </a:r>
              <a:r>
                <a:rPr lang="en-US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argv</a:t>
              </a:r>
              <a:r>
                <a:rPr lang="en-US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+ 2)</a:t>
              </a:r>
            </a:p>
            <a:p>
              <a:r>
                <a:rPr lang="en-US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*(*(</a:t>
              </a:r>
              <a:r>
                <a:rPr lang="en-US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argv</a:t>
              </a:r>
              <a:r>
                <a:rPr lang="en-US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+ 2) + 0)</a:t>
              </a:r>
              <a:endParaRPr lang="en-US" dirty="0"/>
            </a:p>
          </p:txBody>
        </p: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E3109A5C-5DD8-19FD-D9DB-24AC6DBF21F4}"/>
                </a:ext>
              </a:extLst>
            </p:cNvPr>
            <p:cNvCxnSpPr>
              <a:cxnSpLocks/>
              <a:endCxn id="37" idx="0"/>
            </p:cNvCxnSpPr>
            <p:nvPr/>
          </p:nvCxnSpPr>
          <p:spPr>
            <a:xfrm flipH="1">
              <a:off x="3736249" y="3146486"/>
              <a:ext cx="51669" cy="563789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D9B372F3-F8AA-BFA9-69FF-B6DCE4A704B9}"/>
              </a:ext>
            </a:extLst>
          </p:cNvPr>
          <p:cNvGrpSpPr/>
          <p:nvPr/>
        </p:nvGrpSpPr>
        <p:grpSpPr>
          <a:xfrm>
            <a:off x="4256344" y="3169157"/>
            <a:ext cx="2915980" cy="577166"/>
            <a:chOff x="3323193" y="4626341"/>
            <a:chExt cx="2915980" cy="577166"/>
          </a:xfrm>
        </p:grpSpPr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BB533AC0-2655-AE2B-6803-F31FB33F849C}"/>
                </a:ext>
              </a:extLst>
            </p:cNvPr>
            <p:cNvSpPr txBox="1"/>
            <p:nvPr/>
          </p:nvSpPr>
          <p:spPr>
            <a:xfrm>
              <a:off x="3775037" y="4626341"/>
              <a:ext cx="24641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*(*(</a:t>
              </a:r>
              <a:r>
                <a:rPr lang="en-US" sz="1800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argv</a:t>
              </a:r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+ 1) + 1)</a:t>
              </a:r>
              <a:endParaRPr lang="en-US" dirty="0"/>
            </a:p>
          </p:txBody>
        </p: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D4CAA1A1-AA5D-30EF-D1A0-E905807132F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23193" y="4994820"/>
              <a:ext cx="541296" cy="208687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C499CFAA-EAF2-ADF9-4D7B-142611857FB9}"/>
              </a:ext>
            </a:extLst>
          </p:cNvPr>
          <p:cNvGrpSpPr/>
          <p:nvPr/>
        </p:nvGrpSpPr>
        <p:grpSpPr>
          <a:xfrm>
            <a:off x="3487789" y="4506566"/>
            <a:ext cx="5346248" cy="1221121"/>
            <a:chOff x="2903861" y="2755809"/>
            <a:chExt cx="5346248" cy="1221121"/>
          </a:xfrm>
        </p:grpSpPr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3029D88C-D0CA-4C43-4C55-53DF7E59499D}"/>
                </a:ext>
              </a:extLst>
            </p:cNvPr>
            <p:cNvSpPr txBox="1"/>
            <p:nvPr/>
          </p:nvSpPr>
          <p:spPr>
            <a:xfrm>
              <a:off x="5671969" y="3299901"/>
              <a:ext cx="257814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*(*</a:t>
              </a:r>
              <a:r>
                <a:rPr lang="en-US" sz="1800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argv</a:t>
              </a:r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+ 5)</a:t>
              </a:r>
            </a:p>
            <a:p>
              <a:r>
                <a:rPr lang="en-US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*(*(</a:t>
              </a:r>
              <a:r>
                <a:rPr lang="en-US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argv</a:t>
              </a:r>
              <a:r>
                <a:rPr lang="en-US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+ 0) + 5)</a:t>
              </a:r>
              <a:endParaRPr lang="en-US" dirty="0"/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C46551BC-F28B-275E-E0DE-5A5CDBB4A63F}"/>
                </a:ext>
              </a:extLst>
            </p:cNvPr>
            <p:cNvSpPr txBox="1"/>
            <p:nvPr/>
          </p:nvSpPr>
          <p:spPr>
            <a:xfrm>
              <a:off x="3172272" y="2755809"/>
              <a:ext cx="246413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</a:t>
              </a:r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</a:t>
              </a:r>
              <a:r>
                <a:rPr lang="en-US" sz="1800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argv</a:t>
              </a:r>
              <a:endParaRPr lang="en-US" sz="18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*(*(</a:t>
              </a:r>
              <a:r>
                <a:rPr lang="en-US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argv</a:t>
              </a:r>
              <a:r>
                <a:rPr lang="en-US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+ 0) + 0)</a:t>
              </a:r>
              <a:endParaRPr lang="en-US" dirty="0"/>
            </a:p>
          </p:txBody>
        </p: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4DF3EF8E-1B49-A09E-B34F-16308E107B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03861" y="3457568"/>
              <a:ext cx="263607" cy="488664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>
              <a:extLst>
                <a:ext uri="{FF2B5EF4-FFF2-40B4-BE49-F238E27FC236}">
                  <a16:creationId xmlns:a16="http://schemas.microsoft.com/office/drawing/2014/main" id="{EC677C5A-79FD-2C6C-58C8-4092ECD2AA6A}"/>
                </a:ext>
              </a:extLst>
            </p:cNvPr>
            <p:cNvCxnSpPr>
              <a:cxnSpLocks/>
              <a:stCxn id="90" idx="1"/>
            </p:cNvCxnSpPr>
            <p:nvPr/>
          </p:nvCxnSpPr>
          <p:spPr>
            <a:xfrm flipH="1">
              <a:off x="4854261" y="3623067"/>
              <a:ext cx="817708" cy="353863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78E3145D-F81C-ACBC-2C0C-5FA4698F356D}"/>
              </a:ext>
            </a:extLst>
          </p:cNvPr>
          <p:cNvGrpSpPr/>
          <p:nvPr/>
        </p:nvGrpSpPr>
        <p:grpSpPr>
          <a:xfrm>
            <a:off x="3791761" y="2239700"/>
            <a:ext cx="2464136" cy="1526586"/>
            <a:chOff x="3966475" y="3024974"/>
            <a:chExt cx="2464136" cy="1526586"/>
          </a:xfrm>
        </p:grpSpPr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E72D9B4D-CBAB-6BBB-3D03-E946187D615E}"/>
                </a:ext>
              </a:extLst>
            </p:cNvPr>
            <p:cNvSpPr txBox="1"/>
            <p:nvPr/>
          </p:nvSpPr>
          <p:spPr>
            <a:xfrm>
              <a:off x="3966475" y="3024974"/>
              <a:ext cx="246413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**(</a:t>
              </a:r>
              <a:r>
                <a:rPr lang="en-US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argv</a:t>
              </a:r>
              <a:r>
                <a:rPr lang="en-US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+ 1)</a:t>
              </a:r>
            </a:p>
            <a:p>
              <a:r>
                <a:rPr lang="en-US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*(*(</a:t>
              </a:r>
              <a:r>
                <a:rPr lang="en-US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argv</a:t>
              </a:r>
              <a:r>
                <a:rPr lang="en-US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+ 1) + 0)</a:t>
              </a:r>
              <a:endParaRPr lang="en-US" dirty="0"/>
            </a:p>
          </p:txBody>
        </p:sp>
        <p:cxnSp>
          <p:nvCxnSpPr>
            <p:cNvPr id="103" name="Straight Arrow Connector 102">
              <a:extLst>
                <a:ext uri="{FF2B5EF4-FFF2-40B4-BE49-F238E27FC236}">
                  <a16:creationId xmlns:a16="http://schemas.microsoft.com/office/drawing/2014/main" id="{DFCA0E7F-7895-E4B1-4564-8A0EF2A56660}"/>
                </a:ext>
              </a:extLst>
            </p:cNvPr>
            <p:cNvCxnSpPr>
              <a:cxnSpLocks/>
              <a:endCxn id="33" idx="0"/>
            </p:cNvCxnSpPr>
            <p:nvPr/>
          </p:nvCxnSpPr>
          <p:spPr>
            <a:xfrm flipH="1">
              <a:off x="3987287" y="3641590"/>
              <a:ext cx="825028" cy="909970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7" name="TextBox 106">
            <a:extLst>
              <a:ext uri="{FF2B5EF4-FFF2-40B4-BE49-F238E27FC236}">
                <a16:creationId xmlns:a16="http://schemas.microsoft.com/office/drawing/2014/main" id="{99F87C64-1929-5A59-773F-D9E415F0C231}"/>
              </a:ext>
            </a:extLst>
          </p:cNvPr>
          <p:cNvSpPr txBox="1"/>
          <p:nvPr/>
        </p:nvSpPr>
        <p:spPr>
          <a:xfrm rot="4135722">
            <a:off x="1639473" y="4172546"/>
            <a:ext cx="15776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1800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endParaRPr lang="en-US" sz="1800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*(</a:t>
            </a:r>
            <a:r>
              <a:rPr lang="en-US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+ 0)</a:t>
            </a:r>
            <a:endParaRPr lang="en-US" sz="1800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DF4A70E9-9B7C-8A0B-0EFC-9919AAB4087F}"/>
              </a:ext>
            </a:extLst>
          </p:cNvPr>
          <p:cNvSpPr txBox="1"/>
          <p:nvPr/>
        </p:nvSpPr>
        <p:spPr>
          <a:xfrm rot="2882972">
            <a:off x="2376589" y="2829422"/>
            <a:ext cx="1577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*(</a:t>
            </a:r>
            <a:r>
              <a:rPr lang="en-US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+ 1)</a:t>
            </a:r>
            <a:endParaRPr lang="en-US" sz="1800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28A67F22-1560-6C87-B855-991DC2066A5B}"/>
              </a:ext>
            </a:extLst>
          </p:cNvPr>
          <p:cNvSpPr txBox="1"/>
          <p:nvPr/>
        </p:nvSpPr>
        <p:spPr>
          <a:xfrm rot="296726">
            <a:off x="2615944" y="1345154"/>
            <a:ext cx="1577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*(</a:t>
            </a:r>
            <a:r>
              <a:rPr lang="en-US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+ 2)</a:t>
            </a:r>
            <a:endParaRPr lang="en-US" sz="1800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3" name="Down Arrow 22">
            <a:extLst>
              <a:ext uri="{FF2B5EF4-FFF2-40B4-BE49-F238E27FC236}">
                <a16:creationId xmlns:a16="http://schemas.microsoft.com/office/drawing/2014/main" id="{C9693F7D-C5D5-B84E-4926-2EBA22AC43CF}"/>
              </a:ext>
            </a:extLst>
          </p:cNvPr>
          <p:cNvSpPr/>
          <p:nvPr/>
        </p:nvSpPr>
        <p:spPr>
          <a:xfrm>
            <a:off x="10485356" y="1665797"/>
            <a:ext cx="174851" cy="357369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381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uiExpand="1" build="p" animBg="1"/>
      <p:bldP spid="3" grpId="0" animBg="1"/>
      <p:bldP spid="96" grpId="0"/>
      <p:bldP spid="2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A322B7-EBE8-E12B-F6DB-925EB5AE8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8A233A-EF1F-3E3B-8E4B-D932C111BB6C}"/>
              </a:ext>
            </a:extLst>
          </p:cNvPr>
          <p:cNvSpPr txBox="1"/>
          <p:nvPr/>
        </p:nvSpPr>
        <p:spPr>
          <a:xfrm>
            <a:off x="723014" y="1392864"/>
            <a:ext cx="8893397" cy="30469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Monday 6/10/2024 11:30am - 2:30pm (Arrive at 11:20 AM if possible)</a:t>
            </a:r>
          </a:p>
          <a:p>
            <a:r>
              <a:rPr lang="en-US" sz="2400" dirty="0">
                <a:solidFill>
                  <a:srgbClr val="000000"/>
                </a:solidFill>
                <a:latin typeface="-webkit-standard"/>
              </a:rPr>
              <a:t>Two Rooms</a:t>
            </a:r>
          </a:p>
          <a:p>
            <a:pPr algn="l"/>
            <a:r>
              <a:rPr lang="en-US" sz="2400" b="0" i="0" u="none" strike="noStrike" dirty="0">
                <a:solidFill>
                  <a:srgbClr val="000000"/>
                </a:solidFill>
                <a:effectLst/>
              </a:rPr>
              <a:t>PCYNH 109</a:t>
            </a:r>
          </a:p>
          <a:p>
            <a:pPr algn="l"/>
            <a:r>
              <a:rPr lang="en-US" sz="2400" b="0" i="0" u="none" strike="noStrike" dirty="0">
                <a:solidFill>
                  <a:srgbClr val="000000"/>
                </a:solidFill>
                <a:effectLst/>
              </a:rPr>
              <a:t>PCYNH 122</a:t>
            </a:r>
          </a:p>
          <a:p>
            <a:pPr algn="l"/>
            <a:endParaRPr lang="en-US" sz="2400" dirty="0">
              <a:solidFill>
                <a:srgbClr val="000000"/>
              </a:solidFill>
            </a:endParaRPr>
          </a:p>
          <a:p>
            <a:pPr algn="l"/>
            <a:r>
              <a:rPr lang="en-US" sz="2400" b="0" i="0" u="none" strike="noStrike" dirty="0">
                <a:solidFill>
                  <a:srgbClr val="000000"/>
                </a:solidFill>
                <a:effectLst/>
              </a:rPr>
              <a:t>Seating Chart (look it up before arriving)</a:t>
            </a:r>
          </a:p>
          <a:p>
            <a:pPr algn="l"/>
            <a:endParaRPr lang="en-US" sz="2400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US" sz="2400" b="0" i="0" u="none" strike="noStrike" dirty="0">
                <a:solidFill>
                  <a:srgbClr val="000000"/>
                </a:solidFill>
                <a:effectLst/>
              </a:rPr>
              <a:t>See Piazza post or canvas</a:t>
            </a:r>
          </a:p>
        </p:txBody>
      </p:sp>
    </p:spTree>
    <p:extLst>
      <p:ext uri="{BB962C8B-B14F-4D97-AF65-F5344CB8AC3E}">
        <p14:creationId xmlns:p14="http://schemas.microsoft.com/office/powerpoint/2010/main" val="9982336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C4E22-F358-2E43-BE9A-14D577B16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599818"/>
          </a:xfrm>
        </p:spPr>
        <p:txBody>
          <a:bodyPr/>
          <a:lstStyle/>
          <a:p>
            <a:r>
              <a:rPr lang="en-US" dirty="0"/>
              <a:t>Process Memory Under Linux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01E3D2-3E76-C441-B74F-EBC55F1355F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70029" y="744027"/>
            <a:ext cx="7519209" cy="5764986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200" dirty="0"/>
              <a:t>When your </a:t>
            </a:r>
            <a:r>
              <a:rPr lang="en-US" sz="2200" dirty="0">
                <a:solidFill>
                  <a:srgbClr val="2C895B"/>
                </a:solidFill>
              </a:rPr>
              <a:t>program is running </a:t>
            </a:r>
            <a:r>
              <a:rPr lang="en-US" sz="2200" dirty="0"/>
              <a:t>it has been </a:t>
            </a:r>
            <a:r>
              <a:rPr lang="en-US" sz="2200" dirty="0">
                <a:solidFill>
                  <a:srgbClr val="0070C0"/>
                </a:solidFill>
              </a:rPr>
              <a:t>loaded into memory </a:t>
            </a:r>
            <a:r>
              <a:rPr lang="en-US" sz="2200" dirty="0"/>
              <a:t>and is </a:t>
            </a:r>
            <a:r>
              <a:rPr lang="en-US" sz="2200" dirty="0">
                <a:solidFill>
                  <a:srgbClr val="F3753F"/>
                </a:solidFill>
              </a:rPr>
              <a:t>called a process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200" i="1" dirty="0">
                <a:solidFill>
                  <a:schemeClr val="accent1"/>
                </a:solidFill>
              </a:rPr>
              <a:t>Stack segment: </a:t>
            </a:r>
            <a:r>
              <a:rPr lang="en-US" sz="2200" i="1" dirty="0">
                <a:solidFill>
                  <a:schemeClr val="tx2"/>
                </a:solidFill>
              </a:rPr>
              <a:t>Stores</a:t>
            </a:r>
            <a:r>
              <a:rPr lang="en-US" sz="2200" i="1" dirty="0">
                <a:solidFill>
                  <a:schemeClr val="accent1"/>
                </a:solidFill>
              </a:rPr>
              <a:t> </a:t>
            </a:r>
            <a:r>
              <a:rPr lang="en-US" sz="2200" i="1" dirty="0">
                <a:solidFill>
                  <a:schemeClr val="accent5"/>
                </a:solidFill>
              </a:rPr>
              <a:t>Local </a:t>
            </a:r>
            <a:r>
              <a:rPr lang="en-US" sz="2200" dirty="0">
                <a:solidFill>
                  <a:schemeClr val="accent5"/>
                </a:solidFill>
              </a:rPr>
              <a:t>variables</a:t>
            </a:r>
          </a:p>
          <a:p>
            <a:pPr lvl="1">
              <a:spcBef>
                <a:spcPts val="1200"/>
              </a:spcBef>
            </a:pPr>
            <a:r>
              <a:rPr lang="en-US" sz="2000" dirty="0"/>
              <a:t>Allocated and freed at function call entry &amp; exit 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200" i="1" dirty="0">
                <a:solidFill>
                  <a:schemeClr val="accent1"/>
                </a:solidFill>
              </a:rPr>
              <a:t>Data segment + BSS: </a:t>
            </a:r>
            <a:r>
              <a:rPr lang="en-US" sz="2200" i="1" dirty="0">
                <a:solidFill>
                  <a:schemeClr val="tx2"/>
                </a:solidFill>
              </a:rPr>
              <a:t>Stores</a:t>
            </a:r>
            <a:r>
              <a:rPr lang="en-US" sz="2200" i="1" dirty="0">
                <a:solidFill>
                  <a:schemeClr val="accent1"/>
                </a:solidFill>
              </a:rPr>
              <a:t> </a:t>
            </a:r>
            <a:r>
              <a:rPr lang="en-US" sz="2200" i="1" dirty="0">
                <a:solidFill>
                  <a:schemeClr val="accent5"/>
                </a:solidFill>
              </a:rPr>
              <a:t>Global</a:t>
            </a:r>
            <a:r>
              <a:rPr lang="en-US" sz="2200" dirty="0">
                <a:solidFill>
                  <a:schemeClr val="accent5"/>
                </a:solidFill>
              </a:rPr>
              <a:t> and </a:t>
            </a:r>
            <a:r>
              <a:rPr lang="en-US" sz="2200" i="1" dirty="0">
                <a:solidFill>
                  <a:schemeClr val="accent5"/>
                </a:solidFill>
              </a:rPr>
              <a:t>static </a:t>
            </a:r>
            <a:r>
              <a:rPr lang="en-US" sz="2200" dirty="0">
                <a:solidFill>
                  <a:schemeClr val="accent5"/>
                </a:solidFill>
              </a:rPr>
              <a:t>variables</a:t>
            </a:r>
            <a:endParaRPr lang="en-US" sz="2200" u="sng" dirty="0"/>
          </a:p>
          <a:p>
            <a:pPr lvl="1"/>
            <a:r>
              <a:rPr lang="en-US" sz="2200" dirty="0">
                <a:solidFill>
                  <a:srgbClr val="2C895B"/>
                </a:solidFill>
              </a:rPr>
              <a:t>Allocated/freed </a:t>
            </a:r>
            <a:r>
              <a:rPr lang="en-US" sz="2200" dirty="0"/>
              <a:t>when the process </a:t>
            </a:r>
            <a:r>
              <a:rPr lang="en-US" sz="2200" dirty="0">
                <a:solidFill>
                  <a:srgbClr val="7030A0"/>
                </a:solidFill>
              </a:rPr>
              <a:t>starts/exits</a:t>
            </a:r>
          </a:p>
          <a:p>
            <a:pPr lvl="1"/>
            <a:r>
              <a:rPr lang="en-US" sz="2200" dirty="0">
                <a:solidFill>
                  <a:srgbClr val="2C895B"/>
                </a:solidFill>
              </a:rPr>
              <a:t>BSS</a:t>
            </a:r>
            <a:r>
              <a:rPr lang="en-US" sz="2200" dirty="0"/>
              <a:t> - Static variables with an implicit initial value</a:t>
            </a:r>
          </a:p>
          <a:p>
            <a:pPr lvl="1"/>
            <a:r>
              <a:rPr lang="en-US" sz="2200" dirty="0">
                <a:solidFill>
                  <a:srgbClr val="2C895B"/>
                </a:solidFill>
              </a:rPr>
              <a:t>Static Data </a:t>
            </a:r>
            <a:r>
              <a:rPr lang="en-US" sz="2200" dirty="0"/>
              <a:t>-  Initialized with an explicit initial value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200" dirty="0">
                <a:solidFill>
                  <a:schemeClr val="accent1"/>
                </a:solidFill>
              </a:rPr>
              <a:t>Heap segment: </a:t>
            </a:r>
            <a:r>
              <a:rPr lang="en-US" sz="2200" i="1" dirty="0">
                <a:solidFill>
                  <a:schemeClr val="tx2"/>
                </a:solidFill>
              </a:rPr>
              <a:t>Stores</a:t>
            </a:r>
            <a:r>
              <a:rPr lang="en-US" sz="2200" i="1" dirty="0">
                <a:solidFill>
                  <a:srgbClr val="2C895B"/>
                </a:solidFill>
              </a:rPr>
              <a:t> dynamically-allocated</a:t>
            </a:r>
            <a:r>
              <a:rPr lang="en-US" sz="2200" i="1" dirty="0"/>
              <a:t> </a:t>
            </a:r>
            <a:r>
              <a:rPr lang="en-US" sz="2200" dirty="0"/>
              <a:t>variables</a:t>
            </a:r>
          </a:p>
          <a:p>
            <a:pPr lvl="1">
              <a:spcBef>
                <a:spcPts val="1200"/>
              </a:spcBef>
            </a:pPr>
            <a:r>
              <a:rPr lang="en-US" sz="2000" dirty="0"/>
              <a:t>Allocated with a function call</a:t>
            </a:r>
          </a:p>
          <a:p>
            <a:pPr lvl="1">
              <a:spcBef>
                <a:spcPts val="1200"/>
              </a:spcBef>
            </a:pPr>
            <a:r>
              <a:rPr lang="en-US" sz="2000" dirty="0"/>
              <a:t>Managed by the </a:t>
            </a:r>
            <a:r>
              <a:rPr lang="en-US" sz="2000" dirty="0" err="1"/>
              <a:t>stdio</a:t>
            </a:r>
            <a:r>
              <a:rPr lang="en-US" sz="2000" dirty="0"/>
              <a:t> library malloc() routines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200" i="1" dirty="0">
                <a:solidFill>
                  <a:schemeClr val="accent1"/>
                </a:solidFill>
              </a:rPr>
              <a:t>Read Only Data: Stores immutable </a:t>
            </a:r>
            <a:r>
              <a:rPr lang="en-US" sz="2200" dirty="0"/>
              <a:t>Literals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200" i="1" dirty="0">
                <a:solidFill>
                  <a:schemeClr val="accent1"/>
                </a:solidFill>
              </a:rPr>
              <a:t>Text</a:t>
            </a:r>
            <a:r>
              <a:rPr lang="en-US" sz="2200" dirty="0"/>
              <a:t>: Stores your code in machine language + libraries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CFDB44D-531C-4E44-B077-661CDC81F063}"/>
              </a:ext>
            </a:extLst>
          </p:cNvPr>
          <p:cNvGrpSpPr/>
          <p:nvPr/>
        </p:nvGrpSpPr>
        <p:grpSpPr>
          <a:xfrm>
            <a:off x="7946368" y="602584"/>
            <a:ext cx="1276422" cy="5978146"/>
            <a:chOff x="5391446" y="535470"/>
            <a:chExt cx="1557995" cy="592689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7D211CA-F89F-CC48-9B0C-0AFCF498EF9D}"/>
                </a:ext>
              </a:extLst>
            </p:cNvPr>
            <p:cNvSpPr txBox="1"/>
            <p:nvPr/>
          </p:nvSpPr>
          <p:spPr>
            <a:xfrm>
              <a:off x="5391446" y="535470"/>
              <a:ext cx="1557994" cy="274624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70C0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0xFF…FF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9AC5B56-9A09-974F-A087-44DC2FE59460}"/>
                </a:ext>
              </a:extLst>
            </p:cNvPr>
            <p:cNvSpPr txBox="1"/>
            <p:nvPr/>
          </p:nvSpPr>
          <p:spPr>
            <a:xfrm>
              <a:off x="5503770" y="6187738"/>
              <a:ext cx="1445671" cy="274624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70C0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0x00…00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6F7EAB13-4908-1E46-9853-9F037C13072B}"/>
                </a:ext>
              </a:extLst>
            </p:cNvPr>
            <p:cNvCxnSpPr>
              <a:cxnSpLocks/>
              <a:stCxn id="19" idx="2"/>
              <a:endCxn id="20" idx="0"/>
            </p:cNvCxnSpPr>
            <p:nvPr/>
          </p:nvCxnSpPr>
          <p:spPr bwMode="auto">
            <a:xfrm>
              <a:off x="6170443" y="810094"/>
              <a:ext cx="56162" cy="5377644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stealth" w="lg" len="lg"/>
            </a:ln>
            <a:effectLst/>
          </p:spPr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435524E-970D-EB44-870B-1D863558B66E}"/>
                </a:ext>
              </a:extLst>
            </p:cNvPr>
            <p:cNvSpPr txBox="1"/>
            <p:nvPr/>
          </p:nvSpPr>
          <p:spPr>
            <a:xfrm rot="16200000">
              <a:off x="4584291" y="3112669"/>
              <a:ext cx="3849608" cy="48837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45720" rIns="45720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accent5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per process </a:t>
              </a:r>
              <a:r>
                <a:rPr lang="en-US" sz="2000" dirty="0">
                  <a:solidFill>
                    <a:schemeClr val="accent5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address space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F8FA9B4-194D-0E46-B697-FBFC6B635F39}"/>
              </a:ext>
            </a:extLst>
          </p:cNvPr>
          <p:cNvGrpSpPr/>
          <p:nvPr/>
        </p:nvGrpSpPr>
        <p:grpSpPr>
          <a:xfrm>
            <a:off x="9160389" y="520299"/>
            <a:ext cx="2526190" cy="6021446"/>
            <a:chOff x="6583679" y="1280160"/>
            <a:chExt cx="2377441" cy="5257800"/>
          </a:xfrm>
        </p:grpSpPr>
        <p:sp>
          <p:nvSpPr>
            <p:cNvPr id="24" name="Rectangle 7">
              <a:extLst>
                <a:ext uri="{FF2B5EF4-FFF2-40B4-BE49-F238E27FC236}">
                  <a16:creationId xmlns:a16="http://schemas.microsoft.com/office/drawing/2014/main" id="{91690B94-BEDB-7A41-81B5-A98AD6CEA36F}"/>
                </a:ext>
              </a:extLst>
            </p:cNvPr>
            <p:cNvSpPr>
              <a:spLocks noChangeArrowheads="1"/>
            </p:cNvSpPr>
            <p:nvPr>
              <p:custDataLst>
                <p:tags r:id="rId1"/>
              </p:custDataLst>
            </p:nvPr>
          </p:nvSpPr>
          <p:spPr bwMode="auto">
            <a:xfrm>
              <a:off x="6583680" y="1325880"/>
              <a:ext cx="2377440" cy="521208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Ctr="1"/>
            <a:lstStyle/>
            <a:p>
              <a:pPr algn="ctr">
                <a:lnSpc>
                  <a:spcPct val="100000"/>
                </a:lnSpc>
              </a:pPr>
              <a:endParaRPr lang="en-US" b="0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5B6D0612-1A91-6243-9CD0-7964E2BA1F41}"/>
                </a:ext>
              </a:extLst>
            </p:cNvPr>
            <p:cNvSpPr/>
            <p:nvPr/>
          </p:nvSpPr>
          <p:spPr bwMode="auto">
            <a:xfrm>
              <a:off x="6583680" y="1280160"/>
              <a:ext cx="2377440" cy="457200"/>
            </a:xfrm>
            <a:prstGeom prst="rect">
              <a:avLst/>
            </a:prstGeom>
            <a:solidFill>
              <a:srgbClr val="CC0066">
                <a:alpha val="60000"/>
              </a:srgbClr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OS kernel [protected]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762B49B-2CFF-2C48-AAD6-E2F751825133}"/>
                </a:ext>
              </a:extLst>
            </p:cNvPr>
            <p:cNvSpPr/>
            <p:nvPr/>
          </p:nvSpPr>
          <p:spPr bwMode="auto">
            <a:xfrm>
              <a:off x="6583680" y="1910987"/>
              <a:ext cx="2377440" cy="457200"/>
            </a:xfrm>
            <a:prstGeom prst="rect">
              <a:avLst/>
            </a:prstGeom>
            <a:solidFill>
              <a:srgbClr val="FFCA86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Stack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DD0FAC8F-5295-4F41-A0FC-C9FACB168240}"/>
                </a:ext>
              </a:extLst>
            </p:cNvPr>
            <p:cNvSpPr/>
            <p:nvPr/>
          </p:nvSpPr>
          <p:spPr bwMode="auto">
            <a:xfrm>
              <a:off x="6583679" y="3891960"/>
              <a:ext cx="2377440" cy="457200"/>
            </a:xfrm>
            <a:prstGeom prst="rect">
              <a:avLst/>
            </a:prstGeom>
            <a:solidFill>
              <a:srgbClr val="ED917F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Heap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47C0CCD-0F50-3B44-B25E-C97C1A2BCFE3}"/>
                </a:ext>
              </a:extLst>
            </p:cNvPr>
            <p:cNvSpPr/>
            <p:nvPr/>
          </p:nvSpPr>
          <p:spPr bwMode="auto">
            <a:xfrm>
              <a:off x="6583680" y="4572001"/>
              <a:ext cx="2377440" cy="295091"/>
            </a:xfrm>
            <a:prstGeom prst="rect">
              <a:avLst/>
            </a:prstGeom>
            <a:solidFill>
              <a:srgbClr val="C9DEAE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i="1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BSS</a:t>
              </a:r>
              <a:endParaRPr lang="en-US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7F37E590-E3AA-EA4A-B918-0E368A7CE401}"/>
                </a:ext>
              </a:extLst>
            </p:cNvPr>
            <p:cNvSpPr/>
            <p:nvPr/>
          </p:nvSpPr>
          <p:spPr bwMode="auto">
            <a:xfrm>
              <a:off x="6583680" y="5120640"/>
              <a:ext cx="2377440" cy="411480"/>
            </a:xfrm>
            <a:prstGeom prst="rect">
              <a:avLst/>
            </a:prstGeom>
            <a:solidFill>
              <a:srgbClr val="FFFFB2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Read Only Data</a:t>
              </a:r>
              <a:endParaRPr lang="en-US" i="1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6E5728C-7959-B947-8526-59A099D6A939}"/>
                </a:ext>
              </a:extLst>
            </p:cNvPr>
            <p:cNvCxnSpPr/>
            <p:nvPr/>
          </p:nvCxnSpPr>
          <p:spPr bwMode="auto">
            <a:xfrm>
              <a:off x="7772400" y="2368187"/>
              <a:ext cx="0" cy="365760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609D0A10-8B41-D94C-8009-BF34C831AD31}"/>
                </a:ext>
              </a:extLst>
            </p:cNvPr>
            <p:cNvCxnSpPr/>
            <p:nvPr/>
          </p:nvCxnSpPr>
          <p:spPr bwMode="auto">
            <a:xfrm>
              <a:off x="7772400" y="3526200"/>
              <a:ext cx="0" cy="365760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/>
            </a:ln>
            <a:effectLst/>
          </p:spPr>
        </p:cxn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3BEB4027-6194-0D42-9A26-FBF390F54881}"/>
              </a:ext>
            </a:extLst>
          </p:cNvPr>
          <p:cNvSpPr/>
          <p:nvPr/>
        </p:nvSpPr>
        <p:spPr bwMode="auto">
          <a:xfrm>
            <a:off x="9160390" y="5355105"/>
            <a:ext cx="2526189" cy="102687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rPr>
              <a:t>Read Only Text Segment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076274F-9CC8-BD4A-B4C0-338F07CC8CEA}"/>
              </a:ext>
            </a:extLst>
          </p:cNvPr>
          <p:cNvSpPr/>
          <p:nvPr/>
        </p:nvSpPr>
        <p:spPr bwMode="auto">
          <a:xfrm>
            <a:off x="9160389" y="4593814"/>
            <a:ext cx="2526189" cy="337950"/>
          </a:xfrm>
          <a:prstGeom prst="rect">
            <a:avLst/>
          </a:prstGeom>
          <a:solidFill>
            <a:srgbClr val="00B05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i="1" dirty="0">
                <a:solidFill>
                  <a:schemeClr val="bg1"/>
                </a:solidFill>
                <a:ea typeface="CMU Bright" panose="02000603000000000000" pitchFamily="2" charset="0"/>
                <a:cs typeface="Calibri" panose="020F0502020204030204" pitchFamily="34" charset="0"/>
              </a:rPr>
              <a:t>Data </a:t>
            </a:r>
            <a:endParaRPr lang="en-US" dirty="0">
              <a:solidFill>
                <a:schemeClr val="bg1"/>
              </a:solidFill>
              <a:ea typeface="CMU Bright" panose="02000603000000000000" pitchFamily="2" charset="0"/>
              <a:cs typeface="Calibri" panose="020F050202020403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8E187FD-FDA7-C940-A82D-51D66E5D99E7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578937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3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4CCF512-9C42-CF4B-B66C-DBEB567CABF9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13449" y="782101"/>
            <a:ext cx="8398041" cy="5668514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200" b="1" dirty="0"/>
              <a:t>Heap</a:t>
            </a:r>
            <a:r>
              <a:rPr lang="en-US" sz="2200" dirty="0"/>
              <a:t>: "pool" of memory that is available to a program</a:t>
            </a:r>
          </a:p>
          <a:p>
            <a:pPr lvl="1"/>
            <a:r>
              <a:rPr lang="en-US" sz="2200" dirty="0">
                <a:solidFill>
                  <a:srgbClr val="0070C0"/>
                </a:solidFill>
              </a:rPr>
              <a:t>Managed by C runtime library </a:t>
            </a:r>
            <a:r>
              <a:rPr lang="en-US" sz="2200" dirty="0"/>
              <a:t>and </a:t>
            </a:r>
            <a:r>
              <a:rPr lang="en-US" sz="2200" dirty="0">
                <a:solidFill>
                  <a:srgbClr val="0070C0"/>
                </a:solidFill>
              </a:rPr>
              <a:t>linked to your code</a:t>
            </a:r>
            <a:r>
              <a:rPr lang="en-US" sz="2200" dirty="0"/>
              <a:t>; </a:t>
            </a:r>
            <a:r>
              <a:rPr lang="en-US" sz="2200" b="1" dirty="0"/>
              <a:t> not managed by the OS</a:t>
            </a:r>
          </a:p>
          <a:p>
            <a:r>
              <a:rPr lang="en-US" sz="2200" dirty="0"/>
              <a:t>Heap memory is </a:t>
            </a:r>
            <a:r>
              <a:rPr lang="en-US" sz="2200" b="1" dirty="0"/>
              <a:t>dynamically </a:t>
            </a:r>
            <a:r>
              <a:rPr lang="en-US" sz="2200" i="1" dirty="0">
                <a:solidFill>
                  <a:srgbClr val="F3753F"/>
                </a:solidFill>
              </a:rPr>
              <a:t>"borrowed"</a:t>
            </a:r>
            <a:r>
              <a:rPr lang="en-US" sz="2200" i="1" dirty="0"/>
              <a:t>  or "</a:t>
            </a:r>
            <a:r>
              <a:rPr lang="en-US" sz="2200" i="1" dirty="0">
                <a:solidFill>
                  <a:srgbClr val="FF0000"/>
                </a:solidFill>
              </a:rPr>
              <a:t>allocated"</a:t>
            </a:r>
            <a:r>
              <a:rPr lang="en-US" sz="2200" i="1" dirty="0"/>
              <a:t> </a:t>
            </a:r>
            <a:r>
              <a:rPr lang="en-US" sz="2200" dirty="0"/>
              <a:t>by</a:t>
            </a:r>
            <a:r>
              <a:rPr lang="en-US" sz="2200" i="1" dirty="0"/>
              <a:t> </a:t>
            </a:r>
            <a:r>
              <a:rPr lang="en-US" sz="2200" dirty="0">
                <a:solidFill>
                  <a:srgbClr val="0070C0"/>
                </a:solidFill>
              </a:rPr>
              <a:t>calling a library </a:t>
            </a:r>
            <a:r>
              <a:rPr lang="en-US" sz="2200" dirty="0"/>
              <a:t>function</a:t>
            </a:r>
          </a:p>
          <a:p>
            <a:r>
              <a:rPr lang="en-US" sz="2200" dirty="0"/>
              <a:t>When heap memory is no longer needed, it is </a:t>
            </a:r>
            <a:r>
              <a:rPr lang="en-US" sz="2200" i="1" dirty="0">
                <a:solidFill>
                  <a:srgbClr val="2C895B"/>
                </a:solidFill>
              </a:rPr>
              <a:t>"returned" </a:t>
            </a:r>
            <a:r>
              <a:rPr lang="en-US" sz="2200" i="1" dirty="0"/>
              <a:t>or </a:t>
            </a:r>
            <a:r>
              <a:rPr lang="en-US" sz="2200" i="1" dirty="0">
                <a:solidFill>
                  <a:srgbClr val="FF0000"/>
                </a:solidFill>
              </a:rPr>
              <a:t>deallocated</a:t>
            </a:r>
            <a:r>
              <a:rPr lang="en-US" sz="2200" i="1" dirty="0"/>
              <a:t>  for </a:t>
            </a:r>
            <a:r>
              <a:rPr lang="en-US" sz="2200" b="1" dirty="0">
                <a:solidFill>
                  <a:srgbClr val="2C895B"/>
                </a:solidFill>
              </a:rPr>
              <a:t>reuse</a:t>
            </a:r>
            <a:endParaRPr lang="en-US" sz="2200" dirty="0">
              <a:solidFill>
                <a:srgbClr val="2C895B"/>
              </a:solidFill>
            </a:endParaRPr>
          </a:p>
          <a:p>
            <a:r>
              <a:rPr lang="en-US" sz="2200" dirty="0">
                <a:solidFill>
                  <a:srgbClr val="0070C0"/>
                </a:solidFill>
              </a:rPr>
              <a:t>Heap memory has a lifetime from allocation until it is deallocated</a:t>
            </a:r>
          </a:p>
          <a:p>
            <a:pPr lvl="1"/>
            <a:r>
              <a:rPr lang="en-US" sz="2200" dirty="0">
                <a:solidFill>
                  <a:schemeClr val="accent3"/>
                </a:solidFill>
              </a:rPr>
              <a:t>Lifetime is independent of the scope it is allocated in </a:t>
            </a:r>
            <a:r>
              <a:rPr lang="en-US" sz="2200" dirty="0"/>
              <a:t>(it is like a static variable)</a:t>
            </a:r>
          </a:p>
          <a:p>
            <a:r>
              <a:rPr lang="en-US" sz="2200" dirty="0"/>
              <a:t>If </a:t>
            </a:r>
            <a:r>
              <a:rPr lang="en-US" sz="2200" dirty="0">
                <a:solidFill>
                  <a:srgbClr val="0070C0"/>
                </a:solidFill>
              </a:rPr>
              <a:t>too much memory has already been allocated</a:t>
            </a:r>
            <a:r>
              <a:rPr lang="en-US" sz="2200" dirty="0"/>
              <a:t>, the library will attempt to borrow additional memory from the OS and will fail, returning a NULL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0C079BB-F530-1A4F-A394-ACBB62E52D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7" y="79997"/>
            <a:ext cx="7054597" cy="533536"/>
          </a:xfrm>
        </p:spPr>
        <p:txBody>
          <a:bodyPr/>
          <a:lstStyle/>
          <a:p>
            <a:r>
              <a:rPr lang="en-US" dirty="0"/>
              <a:t>The Heap Memory Segment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F45FA8-A793-2745-9331-1093F4325FE4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DF7AC507-4D02-B24A-8224-FEB908BE2BF2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9160391" y="572659"/>
            <a:ext cx="2526189" cy="596908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Ctr="1"/>
          <a:lstStyle/>
          <a:p>
            <a:pPr algn="ctr">
              <a:lnSpc>
                <a:spcPct val="100000"/>
              </a:lnSpc>
            </a:pPr>
            <a:endParaRPr lang="en-US" b="0" dirty="0">
              <a:solidFill>
                <a:schemeClr val="accent6"/>
              </a:solidFill>
              <a:ea typeface="CMU Bright" panose="02000603000000000000" pitchFamily="2" charset="0"/>
              <a:cs typeface="Calibri" panose="020F050202020403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8A4BCCC-0DFE-BF47-B497-687C251EEF70}"/>
              </a:ext>
            </a:extLst>
          </p:cNvPr>
          <p:cNvSpPr/>
          <p:nvPr/>
        </p:nvSpPr>
        <p:spPr bwMode="auto">
          <a:xfrm>
            <a:off x="9160391" y="520299"/>
            <a:ext cx="2526189" cy="523604"/>
          </a:xfrm>
          <a:prstGeom prst="rect">
            <a:avLst/>
          </a:prstGeom>
          <a:solidFill>
            <a:srgbClr val="CC0066">
              <a:alpha val="6000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rPr>
              <a:t>OS kernel [protected]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E3D96C-7625-CC45-96D0-8721DDB2E0DC}"/>
              </a:ext>
            </a:extLst>
          </p:cNvPr>
          <p:cNvSpPr/>
          <p:nvPr/>
        </p:nvSpPr>
        <p:spPr bwMode="auto">
          <a:xfrm>
            <a:off x="9157612" y="1410426"/>
            <a:ext cx="2526189" cy="523604"/>
          </a:xfrm>
          <a:prstGeom prst="rect">
            <a:avLst/>
          </a:prstGeom>
          <a:solidFill>
            <a:srgbClr val="FFCA86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rPr>
              <a:t>Stack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533511C-E24C-8244-82B2-42E0FA601F8B}"/>
              </a:ext>
            </a:extLst>
          </p:cNvPr>
          <p:cNvSpPr/>
          <p:nvPr/>
        </p:nvSpPr>
        <p:spPr bwMode="auto">
          <a:xfrm>
            <a:off x="9157611" y="3531023"/>
            <a:ext cx="2526189" cy="523604"/>
          </a:xfrm>
          <a:prstGeom prst="rect">
            <a:avLst/>
          </a:prstGeom>
          <a:solidFill>
            <a:srgbClr val="ED917F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rPr>
              <a:t>Heap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0FB2A0C-DFAD-B04B-AACD-69692E96F138}"/>
              </a:ext>
            </a:extLst>
          </p:cNvPr>
          <p:cNvSpPr/>
          <p:nvPr/>
        </p:nvSpPr>
        <p:spPr bwMode="auto">
          <a:xfrm>
            <a:off x="9157611" y="4195276"/>
            <a:ext cx="2526189" cy="337950"/>
          </a:xfrm>
          <a:prstGeom prst="rect">
            <a:avLst/>
          </a:prstGeom>
          <a:solidFill>
            <a:srgbClr val="C9DEAE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i="1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rPr>
              <a:t>BSS</a:t>
            </a:r>
            <a:endParaRPr lang="en-US" dirty="0">
              <a:solidFill>
                <a:schemeClr val="accent6"/>
              </a:solidFill>
              <a:ea typeface="CMU Bright" panose="02000603000000000000" pitchFamily="2" charset="0"/>
              <a:cs typeface="Calibri" panose="020F050202020403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6F3D583-F61C-6648-9A25-B9253D0097BE}"/>
              </a:ext>
            </a:extLst>
          </p:cNvPr>
          <p:cNvSpPr/>
          <p:nvPr/>
        </p:nvSpPr>
        <p:spPr bwMode="auto">
          <a:xfrm>
            <a:off x="9160391" y="4937823"/>
            <a:ext cx="2526189" cy="471244"/>
          </a:xfrm>
          <a:prstGeom prst="rect">
            <a:avLst/>
          </a:prstGeom>
          <a:solidFill>
            <a:srgbClr val="FFFFB2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rPr>
              <a:t>Read Only Data</a:t>
            </a:r>
            <a:endParaRPr lang="en-US" i="1" dirty="0">
              <a:solidFill>
                <a:schemeClr val="accent6"/>
              </a:solidFill>
              <a:ea typeface="CMU Bright" panose="02000603000000000000" pitchFamily="2" charset="0"/>
              <a:cs typeface="Calibri" panose="020F0502020204030204" pitchFamily="34" charset="0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9C138B7-F967-BF48-B931-701446DE4DF6}"/>
              </a:ext>
            </a:extLst>
          </p:cNvPr>
          <p:cNvCxnSpPr/>
          <p:nvPr/>
        </p:nvCxnSpPr>
        <p:spPr bwMode="auto">
          <a:xfrm>
            <a:off x="10420706" y="1934030"/>
            <a:ext cx="0" cy="418883"/>
          </a:xfrm>
          <a:prstGeom prst="straightConnector1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F5A6381-9906-E945-B119-A7967C3D120F}"/>
              </a:ext>
            </a:extLst>
          </p:cNvPr>
          <p:cNvCxnSpPr/>
          <p:nvPr/>
        </p:nvCxnSpPr>
        <p:spPr bwMode="auto">
          <a:xfrm>
            <a:off x="10420705" y="3112140"/>
            <a:ext cx="0" cy="418883"/>
          </a:xfrm>
          <a:prstGeom prst="straightConnector1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/>
          </a:ln>
          <a:effectLst/>
        </p:spPr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2BE78932-D779-8943-AECD-B6D1F864068E}"/>
              </a:ext>
            </a:extLst>
          </p:cNvPr>
          <p:cNvSpPr/>
          <p:nvPr/>
        </p:nvSpPr>
        <p:spPr bwMode="auto">
          <a:xfrm>
            <a:off x="9160389" y="5409067"/>
            <a:ext cx="2526189" cy="11326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rPr>
              <a:t>Text</a:t>
            </a:r>
            <a:endParaRPr lang="en-US" i="1" dirty="0">
              <a:solidFill>
                <a:schemeClr val="accent6"/>
              </a:solidFill>
              <a:ea typeface="CMU Bright" panose="02000603000000000000" pitchFamily="2" charset="0"/>
              <a:cs typeface="Calibri" panose="020F050202020403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5447600-92DD-7F4D-B4F8-661726146477}"/>
              </a:ext>
            </a:extLst>
          </p:cNvPr>
          <p:cNvSpPr/>
          <p:nvPr/>
        </p:nvSpPr>
        <p:spPr bwMode="auto">
          <a:xfrm>
            <a:off x="9157611" y="4533226"/>
            <a:ext cx="2526189" cy="337950"/>
          </a:xfrm>
          <a:prstGeom prst="rect">
            <a:avLst/>
          </a:prstGeom>
          <a:solidFill>
            <a:srgbClr val="92D05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i="1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rPr>
              <a:t>Data </a:t>
            </a:r>
            <a:endParaRPr lang="en-US" dirty="0">
              <a:solidFill>
                <a:schemeClr val="accent6"/>
              </a:solidFill>
              <a:ea typeface="CMU Bright" panose="02000603000000000000" pitchFamily="2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816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bldLvl="2" animBg="1"/>
      <p:bldP spid="4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8D3D89-1547-F246-99F1-83D12D409E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714" y="190290"/>
            <a:ext cx="10515600" cy="306099"/>
          </a:xfrm>
        </p:spPr>
        <p:txBody>
          <a:bodyPr/>
          <a:lstStyle/>
          <a:p>
            <a:r>
              <a:rPr lang="en-US" dirty="0"/>
              <a:t>Heap Dynamic Memory Allocation Library Functions</a:t>
            </a:r>
          </a:p>
        </p:txBody>
      </p:sp>
      <p:graphicFrame>
        <p:nvGraphicFramePr>
          <p:cNvPr id="4" name="Table 6">
            <a:extLst>
              <a:ext uri="{FF2B5EF4-FFF2-40B4-BE49-F238E27FC236}">
                <a16:creationId xmlns:a16="http://schemas.microsoft.com/office/drawing/2014/main" id="{29790EA1-7D2A-F74F-8A51-8D107E3C1103}"/>
              </a:ext>
            </a:extLst>
          </p:cNvPr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1010336" y="737053"/>
          <a:ext cx="9765671" cy="2451282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808359">
                  <a:extLst>
                    <a:ext uri="{9D8B030D-6E8A-4147-A177-3AD203B41FA5}">
                      <a16:colId xmlns:a16="http://schemas.microsoft.com/office/drawing/2014/main" val="2565008770"/>
                    </a:ext>
                  </a:extLst>
                </a:gridCol>
                <a:gridCol w="4616101">
                  <a:extLst>
                    <a:ext uri="{9D8B030D-6E8A-4147-A177-3AD203B41FA5}">
                      <a16:colId xmlns:a16="http://schemas.microsoft.com/office/drawing/2014/main" val="3116180703"/>
                    </a:ext>
                  </a:extLst>
                </a:gridCol>
                <a:gridCol w="2341211">
                  <a:extLst>
                    <a:ext uri="{9D8B030D-6E8A-4147-A177-3AD203B41FA5}">
                      <a16:colId xmlns:a16="http://schemas.microsoft.com/office/drawing/2014/main" val="2489619946"/>
                    </a:ext>
                  </a:extLst>
                </a:gridCol>
              </a:tblGrid>
              <a:tr h="496388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#include &lt;</a:t>
                      </a:r>
                      <a:r>
                        <a:rPr lang="en-US" sz="1800" b="0" dirty="0" err="1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stdlib.h</a:t>
                      </a:r>
                      <a:r>
                        <a:rPr lang="en-US" sz="1800" b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&gt;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err="1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args</a:t>
                      </a:r>
                      <a:endParaRPr lang="en-US" sz="2000" b="0" dirty="0">
                        <a:solidFill>
                          <a:schemeClr val="accent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Clears memory at runtime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2660099"/>
                  </a:ext>
                </a:extLst>
              </a:tr>
              <a:tr h="583414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void *malloc(…)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 err="1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size_t</a:t>
                      </a:r>
                      <a:r>
                        <a:rPr lang="en-US" sz="2000" b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size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672262"/>
                  </a:ext>
                </a:extLst>
              </a:tr>
              <a:tr h="583414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void *</a:t>
                      </a:r>
                      <a:r>
                        <a:rPr lang="en-US" sz="2000" b="0" dirty="0" err="1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calloc</a:t>
                      </a:r>
                      <a:r>
                        <a:rPr lang="en-US" sz="2000" b="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(…)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 err="1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size_t</a:t>
                      </a:r>
                      <a:r>
                        <a:rPr lang="en-US" sz="2000" b="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2000" b="0" dirty="0" err="1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nmemb</a:t>
                      </a:r>
                      <a:r>
                        <a:rPr lang="en-US" sz="2000" b="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</a:t>
                      </a:r>
                      <a:r>
                        <a:rPr lang="en-US" sz="2000" b="0" dirty="0" err="1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size_t</a:t>
                      </a:r>
                      <a:r>
                        <a:rPr lang="en-US" sz="2000" b="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2000" b="0" dirty="0" err="1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memsize</a:t>
                      </a:r>
                      <a:endParaRPr lang="en-US" sz="2000" b="0" dirty="0">
                        <a:solidFill>
                          <a:schemeClr val="accent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yes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1424562"/>
                  </a:ext>
                </a:extLst>
              </a:tr>
              <a:tr h="583414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void free(...)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void *</a:t>
                      </a:r>
                      <a:r>
                        <a:rPr lang="en-US" sz="2000" b="0" dirty="0" err="1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ptr</a:t>
                      </a:r>
                      <a:endParaRPr lang="en-US" sz="2000" b="0" dirty="0">
                        <a:solidFill>
                          <a:schemeClr val="accent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6919584"/>
                  </a:ext>
                </a:extLst>
              </a:tr>
            </a:tbl>
          </a:graphicData>
        </a:graphic>
      </p:graphicFrame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7818F791-E654-DB4A-BFCE-181B6670209E}"/>
              </a:ext>
            </a:extLst>
          </p:cNvPr>
          <p:cNvSpPr txBox="1">
            <a:spLocks/>
          </p:cNvSpPr>
          <p:nvPr>
            <p:custDataLst>
              <p:tags r:id="rId2"/>
            </p:custDataLst>
          </p:nvPr>
        </p:nvSpPr>
        <p:spPr>
          <a:xfrm>
            <a:off x="375920" y="3429000"/>
            <a:ext cx="11551857" cy="28300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 * </a:t>
            </a:r>
            <a:r>
              <a:rPr lang="en-US" sz="2000" dirty="0">
                <a:solidFill>
                  <a:schemeClr val="accent2"/>
                </a:solidFill>
                <a:cs typeface="Courier New" panose="02070309020205020404" pitchFamily="49" charset="0"/>
              </a:rPr>
              <a:t>means these library functions return a pointer to </a:t>
            </a:r>
            <a:r>
              <a:rPr lang="en-US" sz="2000" dirty="0">
                <a:solidFill>
                  <a:srgbClr val="2C895B"/>
                </a:solidFill>
                <a:cs typeface="Courier New" panose="02070309020205020404" pitchFamily="49" charset="0"/>
              </a:rPr>
              <a:t>generic (untyped) memory</a:t>
            </a:r>
            <a:endParaRPr lang="en-US" sz="20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sz="2000" dirty="0">
                <a:solidFill>
                  <a:schemeClr val="accent2"/>
                </a:solidFill>
                <a:cs typeface="Courier New" panose="02070309020205020404" pitchFamily="49" charset="0"/>
              </a:rPr>
              <a:t>Be careful with </a:t>
            </a:r>
            <a:r>
              <a:rPr lang="en-US" sz="2000" dirty="0">
                <a:solidFill>
                  <a:srgbClr val="FF0000"/>
                </a:solidFill>
                <a:cs typeface="Courier New" panose="02070309020205020404" pitchFamily="49" charset="0"/>
              </a:rPr>
              <a:t>void * </a:t>
            </a:r>
            <a:r>
              <a:rPr lang="en-US" sz="2000" dirty="0">
                <a:solidFill>
                  <a:schemeClr val="accent2"/>
                </a:solidFill>
                <a:cs typeface="Courier New" panose="02070309020205020404" pitchFamily="49" charset="0"/>
              </a:rPr>
              <a:t>pointers and </a:t>
            </a:r>
            <a:r>
              <a:rPr lang="en-US" sz="2000" b="1" dirty="0">
                <a:solidFill>
                  <a:schemeClr val="accent2"/>
                </a:solidFill>
                <a:cs typeface="Courier New" panose="02070309020205020404" pitchFamily="49" charset="0"/>
              </a:rPr>
              <a:t>pointer math </a:t>
            </a:r>
            <a:r>
              <a:rPr lang="en-US" sz="2000" dirty="0">
                <a:solidFill>
                  <a:schemeClr val="accent2"/>
                </a:solidFill>
                <a:cs typeface="Courier New" panose="02070309020205020404" pitchFamily="49" charset="0"/>
              </a:rPr>
              <a:t>as void * points </a:t>
            </a:r>
            <a:r>
              <a:rPr lang="en-US" sz="2000" b="1" dirty="0">
                <a:solidFill>
                  <a:schemeClr val="accent2"/>
                </a:solidFill>
                <a:cs typeface="Courier New" panose="02070309020205020404" pitchFamily="49" charset="0"/>
              </a:rPr>
              <a:t>at untyped memory</a:t>
            </a:r>
          </a:p>
          <a:p>
            <a:pPr lvl="1"/>
            <a:r>
              <a:rPr lang="en-US" sz="2000" dirty="0">
                <a:solidFill>
                  <a:schemeClr val="accent2"/>
                </a:solidFill>
                <a:cs typeface="Courier New" panose="02070309020205020404" pitchFamily="49" charset="0"/>
              </a:rPr>
              <a:t>When </a:t>
            </a:r>
            <a:r>
              <a:rPr lang="en-US" sz="2000" dirty="0">
                <a:solidFill>
                  <a:srgbClr val="7030A0"/>
                </a:solidFill>
                <a:cs typeface="Courier New" panose="02070309020205020404" pitchFamily="49" charset="0"/>
              </a:rPr>
              <a:t>assigned to a typed pointer</a:t>
            </a:r>
            <a:r>
              <a:rPr lang="en-US" sz="2000" dirty="0">
                <a:solidFill>
                  <a:schemeClr val="accent2"/>
                </a:solidFill>
                <a:cs typeface="Courier New" panose="02070309020205020404" pitchFamily="49" charset="0"/>
              </a:rPr>
              <a:t>, it </a:t>
            </a:r>
            <a:r>
              <a:rPr lang="en-US" sz="2000" i="1" dirty="0">
                <a:solidFill>
                  <a:schemeClr val="accent2"/>
                </a:solidFill>
                <a:cs typeface="Courier New" panose="02070309020205020404" pitchFamily="49" charset="0"/>
              </a:rPr>
              <a:t>"</a:t>
            </a:r>
            <a:r>
              <a:rPr lang="en-US" sz="2000" i="1" dirty="0">
                <a:solidFill>
                  <a:srgbClr val="0070C0"/>
                </a:solidFill>
                <a:cs typeface="Courier New" panose="02070309020205020404" pitchFamily="49" charset="0"/>
              </a:rPr>
              <a:t>converts"</a:t>
            </a:r>
            <a:r>
              <a:rPr lang="en-US" sz="2000" i="1" dirty="0">
                <a:solidFill>
                  <a:schemeClr val="accent2"/>
                </a:solidFill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chemeClr val="accent2"/>
                </a:solidFill>
                <a:cs typeface="Courier New" panose="02070309020205020404" pitchFamily="49" charset="0"/>
              </a:rPr>
              <a:t>it </a:t>
            </a:r>
            <a:r>
              <a:rPr lang="en-US" sz="2000" dirty="0">
                <a:solidFill>
                  <a:schemeClr val="accent6"/>
                </a:solidFill>
                <a:cs typeface="Courier New" panose="02070309020205020404" pitchFamily="49" charset="0"/>
              </a:rPr>
              <a:t>from a </a:t>
            </a:r>
            <a:r>
              <a:rPr lang="en-US" sz="2000" dirty="0">
                <a:solidFill>
                  <a:srgbClr val="0070C0"/>
                </a:solidFill>
                <a:cs typeface="Courier New" panose="02070309020205020404" pitchFamily="49" charset="0"/>
              </a:rPr>
              <a:t>void * </a:t>
            </a:r>
            <a:r>
              <a:rPr lang="en-US" sz="2000" dirty="0">
                <a:solidFill>
                  <a:schemeClr val="accent6"/>
                </a:solidFill>
                <a:cs typeface="Courier New" panose="02070309020205020404" pitchFamily="49" charset="0"/>
              </a:rPr>
              <a:t>to the </a:t>
            </a:r>
            <a:r>
              <a:rPr lang="en-US" sz="2000" dirty="0">
                <a:solidFill>
                  <a:srgbClr val="0070C0"/>
                </a:solidFill>
                <a:cs typeface="Courier New" panose="02070309020205020404" pitchFamily="49" charset="0"/>
              </a:rPr>
              <a:t>type of the pointer variable</a:t>
            </a:r>
          </a:p>
          <a:p>
            <a:r>
              <a:rPr lang="en-US" sz="2000" b="1" dirty="0" err="1">
                <a:solidFill>
                  <a:schemeClr val="accent2"/>
                </a:solidFill>
              </a:rPr>
              <a:t>size_t</a:t>
            </a:r>
            <a:r>
              <a:rPr lang="en-US" sz="2000" b="1" dirty="0">
                <a:solidFill>
                  <a:schemeClr val="accent2"/>
                </a:solidFill>
              </a:rPr>
              <a:t> is </a:t>
            </a:r>
            <a:r>
              <a:rPr lang="en-US" sz="2000" dirty="0">
                <a:solidFill>
                  <a:schemeClr val="accent2"/>
                </a:solidFill>
              </a:rPr>
              <a:t>an </a:t>
            </a:r>
            <a:r>
              <a:rPr lang="en-US" sz="2000" dirty="0">
                <a:solidFill>
                  <a:srgbClr val="0070C0"/>
                </a:solidFill>
              </a:rPr>
              <a:t>unsigned integer data type</a:t>
            </a:r>
            <a:r>
              <a:rPr lang="en-US" sz="2000" dirty="0"/>
              <a:t>, </a:t>
            </a:r>
            <a:r>
              <a:rPr lang="en-US" sz="2000" dirty="0">
                <a:solidFill>
                  <a:schemeClr val="accent2"/>
                </a:solidFill>
              </a:rPr>
              <a:t>the result of a </a:t>
            </a:r>
            <a:r>
              <a:rPr lang="en-US" sz="2000" dirty="0" err="1">
                <a:solidFill>
                  <a:srgbClr val="2C895B"/>
                </a:solidFill>
              </a:rPr>
              <a:t>sizeof</a:t>
            </a:r>
            <a:r>
              <a:rPr lang="en-US" sz="2000" dirty="0">
                <a:solidFill>
                  <a:srgbClr val="2C895B"/>
                </a:solidFill>
              </a:rPr>
              <a:t>()</a:t>
            </a:r>
            <a:r>
              <a:rPr lang="en-US" sz="2000" dirty="0">
                <a:solidFill>
                  <a:schemeClr val="accent2"/>
                </a:solidFill>
              </a:rPr>
              <a:t> operator </a:t>
            </a:r>
          </a:p>
          <a:p>
            <a:endParaRPr lang="en-US" sz="2000" b="1" dirty="0">
              <a:solidFill>
                <a:schemeClr val="accent2"/>
              </a:solidFill>
            </a:endParaRPr>
          </a:p>
          <a:p>
            <a:r>
              <a:rPr lang="en-US" sz="2000" b="1" dirty="0">
                <a:solidFill>
                  <a:schemeClr val="accent2"/>
                </a:solidFill>
              </a:rPr>
              <a:t>please read: % man 3 malloc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31FB66-BEC8-1048-B298-DD576217FA6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C36A91D-3E50-1F4A-8939-7E87CD29E296}"/>
              </a:ext>
            </a:extLst>
          </p:cNvPr>
          <p:cNvSpPr/>
          <p:nvPr/>
        </p:nvSpPr>
        <p:spPr bwMode="auto">
          <a:xfrm>
            <a:off x="1010336" y="5156528"/>
            <a:ext cx="10171328" cy="440605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</a:t>
            </a:r>
            <a:r>
              <a:rPr lang="en-US" sz="2000" dirty="0" err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0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malloc(</a:t>
            </a:r>
            <a:r>
              <a:rPr lang="en-US" sz="2000" dirty="0" err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20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</a:t>
            </a:r>
            <a:r>
              <a:rPr lang="en-US" sz="2000" dirty="0" err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0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* 100); </a:t>
            </a:r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allocate an array of 100 </a:t>
            </a:r>
            <a:r>
              <a:rPr lang="en-US" sz="2000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ints</a:t>
            </a:r>
            <a:endParaRPr lang="en-US" sz="2000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6264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animBg="1"/>
      <p:bldP spid="6" grpId="0"/>
      <p:bldP spid="7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B9178A-67DE-8D45-8075-3D754E0FA3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381" y="0"/>
            <a:ext cx="2961486" cy="589722"/>
          </a:xfrm>
        </p:spPr>
        <p:txBody>
          <a:bodyPr/>
          <a:lstStyle/>
          <a:p>
            <a:r>
              <a:rPr lang="en-US" sz="3200" dirty="0"/>
              <a:t>Use of Malloc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775524-6B09-FB47-9B90-4B01BE402597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296193" y="768047"/>
            <a:ext cx="12063045" cy="2266572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void *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malloc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size_t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size)</a:t>
            </a:r>
          </a:p>
          <a:p>
            <a:pPr lvl="1"/>
            <a:r>
              <a:rPr lang="en-US" sz="2000" dirty="0"/>
              <a:t>Returns a pointer to a </a:t>
            </a:r>
            <a:r>
              <a:rPr lang="en-US" sz="2000" b="1" dirty="0">
                <a:solidFill>
                  <a:srgbClr val="0070C0"/>
                </a:solidFill>
              </a:rPr>
              <a:t>contiguous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0070C0"/>
                </a:solidFill>
              </a:rPr>
              <a:t>block</a:t>
            </a:r>
            <a:r>
              <a:rPr lang="en-US" sz="2000" dirty="0"/>
              <a:t> of 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size</a:t>
            </a:r>
            <a:r>
              <a:rPr lang="en-US" sz="2000" dirty="0"/>
              <a:t> bytes </a:t>
            </a:r>
            <a:r>
              <a:rPr lang="en-US" sz="2000" b="1" dirty="0">
                <a:solidFill>
                  <a:srgbClr val="0070C0"/>
                </a:solidFill>
              </a:rPr>
              <a:t>of </a:t>
            </a:r>
            <a:r>
              <a:rPr lang="en-US" sz="2000" b="1" u="sng" dirty="0">
                <a:solidFill>
                  <a:srgbClr val="C00000"/>
                </a:solidFill>
              </a:rPr>
              <a:t>uninitialized</a:t>
            </a:r>
            <a:r>
              <a:rPr lang="en-US" sz="2000" b="1" dirty="0">
                <a:solidFill>
                  <a:srgbClr val="0070C0"/>
                </a:solidFill>
              </a:rPr>
              <a:t> memory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  <a:r>
              <a:rPr lang="en-US" sz="2000" dirty="0"/>
              <a:t>from the heap</a:t>
            </a:r>
          </a:p>
          <a:p>
            <a:pPr lvl="2">
              <a:lnSpc>
                <a:spcPct val="100000"/>
              </a:lnSpc>
            </a:pPr>
            <a:r>
              <a:rPr lang="en-US" sz="2000" dirty="0"/>
              <a:t>The block is </a:t>
            </a:r>
            <a:r>
              <a:rPr lang="en-US" sz="2000" b="1" dirty="0">
                <a:solidFill>
                  <a:srgbClr val="0070C0"/>
                </a:solidFill>
              </a:rPr>
              <a:t>aligned </a:t>
            </a:r>
            <a:r>
              <a:rPr lang="en-GB" sz="2000" b="1" dirty="0">
                <a:solidFill>
                  <a:srgbClr val="0070C0"/>
                </a:solidFill>
              </a:rPr>
              <a:t>to an 8-byte (arm32) or 16-byte (64-bit arm/intel) boundary</a:t>
            </a:r>
          </a:p>
          <a:p>
            <a:pPr lvl="2">
              <a:lnSpc>
                <a:spcPct val="100000"/>
              </a:lnSpc>
            </a:pPr>
            <a:r>
              <a:rPr lang="en-GB" sz="2000" dirty="0">
                <a:solidFill>
                  <a:schemeClr val="accent1"/>
                </a:solidFill>
              </a:rPr>
              <a:t>returns  </a:t>
            </a:r>
            <a:r>
              <a:rPr lang="en-GB" sz="20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r>
              <a:rPr lang="en-GB" sz="2000" dirty="0">
                <a:solidFill>
                  <a:schemeClr val="accent1"/>
                </a:solidFill>
              </a:rPr>
              <a:t> if allocation </a:t>
            </a:r>
            <a:r>
              <a:rPr lang="en-GB" sz="2000" dirty="0"/>
              <a:t>failed (also sets </a:t>
            </a:r>
            <a:r>
              <a:rPr lang="en-GB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errno</a:t>
            </a:r>
            <a:r>
              <a:rPr lang="en-GB" sz="2000" dirty="0"/>
              <a:t>) </a:t>
            </a:r>
            <a:r>
              <a:rPr lang="en-GB" sz="2000" b="1" dirty="0">
                <a:solidFill>
                  <a:srgbClr val="FF0000"/>
                </a:solidFill>
              </a:rPr>
              <a:t>always</a:t>
            </a:r>
            <a:r>
              <a:rPr lang="en-GB" sz="2000" dirty="0">
                <a:solidFill>
                  <a:srgbClr val="FF0000"/>
                </a:solidFill>
              </a:rPr>
              <a:t> </a:t>
            </a:r>
            <a:r>
              <a:rPr lang="en-GB" sz="2000" b="1" dirty="0">
                <a:solidFill>
                  <a:srgbClr val="FF0000"/>
                </a:solidFill>
              </a:rPr>
              <a:t>CHECK for NULL RETURN!</a:t>
            </a:r>
            <a:endParaRPr lang="en-US" sz="2000" b="1" dirty="0">
              <a:solidFill>
                <a:srgbClr val="FF0000"/>
              </a:solidFill>
            </a:endParaRPr>
          </a:p>
          <a:p>
            <a:pPr lvl="1"/>
            <a:r>
              <a:rPr lang="en-US" sz="2000" dirty="0"/>
              <a:t>Blocks </a:t>
            </a:r>
            <a:r>
              <a:rPr lang="en-US" sz="2000" dirty="0">
                <a:solidFill>
                  <a:srgbClr val="0070C0"/>
                </a:solidFill>
              </a:rPr>
              <a:t>returned on </a:t>
            </a:r>
            <a:r>
              <a:rPr lang="en-US" sz="2000" b="1" dirty="0">
                <a:solidFill>
                  <a:srgbClr val="0070C0"/>
                </a:solidFill>
              </a:rPr>
              <a:t>different calls to malloc() </a:t>
            </a:r>
            <a:r>
              <a:rPr lang="en-US" sz="2000" dirty="0">
                <a:solidFill>
                  <a:srgbClr val="2C895B"/>
                </a:solidFill>
              </a:rPr>
              <a:t>are </a:t>
            </a:r>
            <a:r>
              <a:rPr lang="en-US" sz="2000" b="1" dirty="0">
                <a:solidFill>
                  <a:srgbClr val="2C895B"/>
                </a:solidFill>
              </a:rPr>
              <a:t>not necessarily adjacent</a:t>
            </a:r>
          </a:p>
          <a:p>
            <a:pPr lvl="1"/>
            <a:r>
              <a:rPr lang="en-GB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void *</a:t>
            </a:r>
            <a:r>
              <a:rPr lang="en-GB" sz="2000" b="1" dirty="0"/>
              <a:t> </a:t>
            </a:r>
            <a:r>
              <a:rPr lang="en-GB" sz="2000" dirty="0"/>
              <a:t>is implicitly cast into </a:t>
            </a:r>
            <a:r>
              <a:rPr lang="en-GB" sz="2000" b="1" dirty="0"/>
              <a:t>any pointer type on assignment to a pointer variable</a:t>
            </a:r>
            <a:endParaRPr lang="en-US" sz="2000" b="1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7C7ED99-59E5-B54C-A663-B613722C9FD1}"/>
              </a:ext>
            </a:extLst>
          </p:cNvPr>
          <p:cNvSpPr/>
          <p:nvPr/>
        </p:nvSpPr>
        <p:spPr bwMode="auto">
          <a:xfrm>
            <a:off x="1137713" y="3144585"/>
            <a:ext cx="9190897" cy="2945368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char *</a:t>
            </a:r>
            <a:r>
              <a:rPr lang="en-US" sz="20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bufptr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endParaRPr lang="en-US" sz="2000" dirty="0">
              <a:solidFill>
                <a:schemeClr val="accent6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ALWAYS CHECK THE RETURN VALUE FROM MALLOC!!!! */</a:t>
            </a:r>
          </a:p>
          <a:p>
            <a:endParaRPr lang="en-US" sz="20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((</a:t>
            </a:r>
            <a:r>
              <a:rPr lang="en-US" sz="20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bufptr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malloc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cnt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 </a:t>
            </a:r>
            <a:r>
              <a:rPr 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</a:t>
            </a:r>
            <a:r>
              <a:rPr 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bufptr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== NULL) {</a:t>
            </a:r>
          </a:p>
          <a:p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    </a:t>
            </a:r>
            <a:r>
              <a:rPr lang="en-US" sz="20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fprintf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(stderr, "Unable to malloc memory");</a:t>
            </a:r>
          </a:p>
          <a:p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    return NULL;</a:t>
            </a:r>
          </a:p>
          <a:p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}</a:t>
            </a:r>
          </a:p>
          <a:p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allocates a character array with 10 elements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874B2F-7B4F-7749-AD6D-9F2B29E27B6B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71F48676-EA8B-0319-550B-914A484F74E3}"/>
              </a:ext>
            </a:extLst>
          </p:cNvPr>
          <p:cNvGraphicFramePr>
            <a:graphicFrameLocks noGrp="1"/>
          </p:cNvGraphicFramePr>
          <p:nvPr/>
        </p:nvGraphicFramePr>
        <p:xfrm>
          <a:off x="3371703" y="6353056"/>
          <a:ext cx="8128000" cy="370840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812800">
                  <a:extLst>
                    <a:ext uri="{9D8B030D-6E8A-4147-A177-3AD203B41FA5}">
                      <a16:colId xmlns:a16="http://schemas.microsoft.com/office/drawing/2014/main" val="1637127372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817769475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455107830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477785029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762341865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4140892723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2372274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4195402757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695401777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69413076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6"/>
                          </a:solidFill>
                        </a:rPr>
                        <a:t>??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accent6"/>
                          </a:solidFill>
                        </a:rPr>
                        <a:t>??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accent6"/>
                          </a:solidFill>
                        </a:rPr>
                        <a:t>??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accent6"/>
                          </a:solidFill>
                        </a:rPr>
                        <a:t>??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accent6"/>
                          </a:solidFill>
                        </a:rPr>
                        <a:t>??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accent6"/>
                          </a:solidFill>
                        </a:rPr>
                        <a:t>??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accent6"/>
                          </a:solidFill>
                        </a:rPr>
                        <a:t>??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accent6"/>
                          </a:solidFill>
                        </a:rPr>
                        <a:t>??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accent6"/>
                          </a:solidFill>
                        </a:rPr>
                        <a:t>??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accent6"/>
                          </a:solidFill>
                        </a:rPr>
                        <a:t>??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4256676"/>
                  </a:ext>
                </a:extLst>
              </a:tr>
            </a:tbl>
          </a:graphicData>
        </a:graphic>
      </p:graphicFrame>
      <p:grpSp>
        <p:nvGrpSpPr>
          <p:cNvPr id="10" name="Group 9">
            <a:extLst>
              <a:ext uri="{FF2B5EF4-FFF2-40B4-BE49-F238E27FC236}">
                <a16:creationId xmlns:a16="http://schemas.microsoft.com/office/drawing/2014/main" id="{C00B313F-9AC7-93FB-1731-A6B44EE975A0}"/>
              </a:ext>
            </a:extLst>
          </p:cNvPr>
          <p:cNvGrpSpPr/>
          <p:nvPr/>
        </p:nvGrpSpPr>
        <p:grpSpPr>
          <a:xfrm>
            <a:off x="616688" y="6353056"/>
            <a:ext cx="2755015" cy="413739"/>
            <a:chOff x="616688" y="6353056"/>
            <a:chExt cx="2755015" cy="413739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1DFA97C-69CA-8B57-CBC0-081920AFDEBA}"/>
                </a:ext>
              </a:extLst>
            </p:cNvPr>
            <p:cNvSpPr txBox="1"/>
            <p:nvPr/>
          </p:nvSpPr>
          <p:spPr>
            <a:xfrm>
              <a:off x="616688" y="6353056"/>
              <a:ext cx="7745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chemeClr val="accent6"/>
                  </a:solidFill>
                </a:rPr>
                <a:t>bufptr</a:t>
              </a:r>
              <a:endParaRPr lang="en-US" dirty="0">
                <a:solidFill>
                  <a:schemeClr val="accent6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0389182-F359-D5CC-C1A8-9AAADF633920}"/>
                </a:ext>
              </a:extLst>
            </p:cNvPr>
            <p:cNvSpPr txBox="1"/>
            <p:nvPr/>
          </p:nvSpPr>
          <p:spPr>
            <a:xfrm>
              <a:off x="1391259" y="6397463"/>
              <a:ext cx="633507" cy="369332"/>
            </a:xfrm>
            <a:prstGeom prst="rect">
              <a:avLst/>
            </a:prstGeom>
            <a:noFill/>
            <a:ln>
              <a:solidFill>
                <a:schemeClr val="accent6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       </a:t>
              </a:r>
            </a:p>
          </p:txBody>
        </p:sp>
        <p:sp>
          <p:nvSpPr>
            <p:cNvPr id="9" name="Right Arrow 8">
              <a:extLst>
                <a:ext uri="{FF2B5EF4-FFF2-40B4-BE49-F238E27FC236}">
                  <a16:creationId xmlns:a16="http://schemas.microsoft.com/office/drawing/2014/main" id="{9727A9F8-DC01-4811-45D8-DB0ACA98FD9E}"/>
                </a:ext>
              </a:extLst>
            </p:cNvPr>
            <p:cNvSpPr/>
            <p:nvPr/>
          </p:nvSpPr>
          <p:spPr>
            <a:xfrm>
              <a:off x="1708012" y="6501263"/>
              <a:ext cx="1663691" cy="161731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9513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 animBg="1"/>
      <p:bldP spid="4" grpId="0" animBg="1"/>
      <p:bldP spid="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16FD5-965D-9540-9674-F38F9A95EA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76967"/>
            <a:ext cx="10515600" cy="494856"/>
          </a:xfrm>
        </p:spPr>
        <p:txBody>
          <a:bodyPr/>
          <a:lstStyle/>
          <a:p>
            <a:r>
              <a:rPr lang="en-US" dirty="0" err="1"/>
              <a:t>Calloc</a:t>
            </a:r>
            <a:r>
              <a:rPr lang="en-US" dirty="0"/>
              <a:t>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4C1C5D-9D8C-AC41-8BD9-65A684591F7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97305" y="565497"/>
            <a:ext cx="11363426" cy="6215536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*</a:t>
            </a:r>
            <a:r>
              <a:rPr 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calloc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size_t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elementCnt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0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size_t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elementSize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calloc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2000" dirty="0"/>
              <a:t>variant of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malloc()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/>
              <a:t>but </a:t>
            </a:r>
            <a:r>
              <a:rPr lang="en-US" sz="2000" dirty="0">
                <a:solidFill>
                  <a:srgbClr val="0070C0"/>
                </a:solidFill>
              </a:rPr>
              <a:t>zeros out </a:t>
            </a:r>
            <a:r>
              <a:rPr lang="en-US" sz="2000" dirty="0"/>
              <a:t>every byte of memory during program execution  </a:t>
            </a:r>
            <a:r>
              <a:rPr lang="en-US" sz="2000" dirty="0">
                <a:solidFill>
                  <a:srgbClr val="0070C0"/>
                </a:solidFill>
              </a:rPr>
              <a:t>before</a:t>
            </a:r>
            <a:r>
              <a:rPr lang="en-US" sz="2000" dirty="0"/>
              <a:t> returning a pointer to it </a:t>
            </a:r>
            <a:r>
              <a:rPr lang="en-US" sz="2000" dirty="0">
                <a:solidFill>
                  <a:srgbClr val="FF0000"/>
                </a:solidFill>
              </a:rPr>
              <a:t>(so this has a runtime cost!)</a:t>
            </a:r>
            <a:endParaRPr lang="en-US" sz="2000" b="1" dirty="0">
              <a:solidFill>
                <a:srgbClr val="FF0000"/>
              </a:solidFill>
            </a:endParaRPr>
          </a:p>
          <a:p>
            <a:pPr lvl="1"/>
            <a:r>
              <a:rPr lang="en-US" sz="2000" dirty="0">
                <a:solidFill>
                  <a:srgbClr val="FF0000"/>
                </a:solidFill>
              </a:rPr>
              <a:t>First parameter </a:t>
            </a:r>
            <a:r>
              <a:rPr lang="en-US" sz="2000" dirty="0"/>
              <a:t>is the number of elements you would like to allocate space for</a:t>
            </a:r>
          </a:p>
          <a:p>
            <a:pPr lvl="1"/>
            <a:r>
              <a:rPr lang="en-US" sz="2000" dirty="0">
                <a:solidFill>
                  <a:srgbClr val="00B050"/>
                </a:solidFill>
              </a:rPr>
              <a:t>Second parameter </a:t>
            </a:r>
            <a:r>
              <a:rPr lang="en-US" sz="2000" dirty="0"/>
              <a:t>is the size of each element</a:t>
            </a:r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Originally designed to allocate arrays but works for any memory allocation  </a:t>
            </a:r>
          </a:p>
          <a:p>
            <a:pPr lvl="1"/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calloc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sz="2000" dirty="0">
                <a:solidFill>
                  <a:srgbClr val="0070C0"/>
                </a:solidFill>
              </a:rPr>
              <a:t>multiplies the two parameters together for the total size</a:t>
            </a:r>
          </a:p>
          <a:p>
            <a:r>
              <a:rPr lang="en-US" sz="20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calloc</a:t>
            </a:r>
            <a:r>
              <a:rPr lang="en-US" sz="2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sz="2000" dirty="0">
                <a:solidFill>
                  <a:srgbClr val="0070C0"/>
                </a:solidFill>
              </a:rPr>
              <a:t>is more expensive at runtime </a:t>
            </a:r>
            <a:r>
              <a:rPr lang="en-US" sz="2000" dirty="0"/>
              <a:t>(uses both </a:t>
            </a:r>
            <a:r>
              <a:rPr lang="en-US" sz="2000" dirty="0" err="1"/>
              <a:t>cpu</a:t>
            </a:r>
            <a:r>
              <a:rPr lang="en-US" sz="2000" dirty="0"/>
              <a:t> and memory bandwidth) than 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malloc() </a:t>
            </a:r>
            <a:r>
              <a:rPr lang="en-US" sz="2000" dirty="0"/>
              <a:t>because it must zero out memory it allocates at runtime</a:t>
            </a:r>
          </a:p>
          <a:p>
            <a:r>
              <a:rPr lang="en-US" sz="2000" dirty="0">
                <a:solidFill>
                  <a:schemeClr val="tx2"/>
                </a:solidFill>
              </a:rPr>
              <a:t>Use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calloc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2000" dirty="0">
                <a:solidFill>
                  <a:srgbClr val="2C895B"/>
                </a:solidFill>
              </a:rPr>
              <a:t>only when you need the buffer</a:t>
            </a:r>
            <a:r>
              <a:rPr lang="en-US" sz="2000" dirty="0">
                <a:solidFill>
                  <a:schemeClr val="tx2"/>
                </a:solidFill>
              </a:rPr>
              <a:t> to be </a:t>
            </a:r>
            <a:r>
              <a:rPr lang="en-US" sz="2000" dirty="0">
                <a:solidFill>
                  <a:srgbClr val="0070C0"/>
                </a:solidFill>
              </a:rPr>
              <a:t>zero filled </a:t>
            </a:r>
            <a:r>
              <a:rPr lang="en-US" sz="2000" dirty="0">
                <a:solidFill>
                  <a:srgbClr val="FF0000"/>
                </a:solidFill>
              </a:rPr>
              <a:t>prior to FIRST use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07857D3-92C2-3E48-8A18-05781EAFB13E}"/>
              </a:ext>
            </a:extLst>
          </p:cNvPr>
          <p:cNvSpPr/>
          <p:nvPr/>
        </p:nvSpPr>
        <p:spPr bwMode="auto">
          <a:xfrm>
            <a:off x="1901830" y="2610964"/>
            <a:ext cx="7991087" cy="1227389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allocate 10-element array of pointers to char, zero filled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 **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arr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calloc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E2661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dirty="0" err="1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  <a:endParaRPr lang="en-US" dirty="0">
              <a:solidFill>
                <a:srgbClr val="E2661A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E2661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arr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== </a:t>
            </a:r>
            <a:r>
              <a:rPr lang="en-US" dirty="0">
                <a:solidFill>
                  <a:srgbClr val="00CC9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handle the error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20F6DE-49F7-9746-BAB7-2A6108CBB7F6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149867C-8B4E-72CA-D176-96EEE6DC36DB}"/>
              </a:ext>
            </a:extLst>
          </p:cNvPr>
          <p:cNvGraphicFramePr>
            <a:graphicFrameLocks noGrp="1"/>
          </p:cNvGraphicFramePr>
          <p:nvPr/>
        </p:nvGraphicFramePr>
        <p:xfrm>
          <a:off x="3446131" y="4141463"/>
          <a:ext cx="8128000" cy="370840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812800">
                  <a:extLst>
                    <a:ext uri="{9D8B030D-6E8A-4147-A177-3AD203B41FA5}">
                      <a16:colId xmlns:a16="http://schemas.microsoft.com/office/drawing/2014/main" val="1637127372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817769475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455107830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477785029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762341865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4140892723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2372274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4195402757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695401777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69413076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4256676"/>
                  </a:ext>
                </a:extLst>
              </a:tr>
            </a:tbl>
          </a:graphicData>
        </a:graphic>
      </p:graphicFrame>
      <p:grpSp>
        <p:nvGrpSpPr>
          <p:cNvPr id="7" name="Group 6">
            <a:extLst>
              <a:ext uri="{FF2B5EF4-FFF2-40B4-BE49-F238E27FC236}">
                <a16:creationId xmlns:a16="http://schemas.microsoft.com/office/drawing/2014/main" id="{5ADEAD39-2060-8E1C-840D-AFAE69079106}"/>
              </a:ext>
            </a:extLst>
          </p:cNvPr>
          <p:cNvGrpSpPr/>
          <p:nvPr/>
        </p:nvGrpSpPr>
        <p:grpSpPr>
          <a:xfrm>
            <a:off x="691116" y="4141463"/>
            <a:ext cx="2755015" cy="413739"/>
            <a:chOff x="616688" y="6353056"/>
            <a:chExt cx="2755015" cy="41373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BC8D401-174B-2445-7D57-0EE0830FEFC0}"/>
                </a:ext>
              </a:extLst>
            </p:cNvPr>
            <p:cNvSpPr txBox="1"/>
            <p:nvPr/>
          </p:nvSpPr>
          <p:spPr>
            <a:xfrm>
              <a:off x="616688" y="6353056"/>
              <a:ext cx="7745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chemeClr val="accent6"/>
                  </a:solidFill>
                </a:rPr>
                <a:t>bufptr</a:t>
              </a:r>
              <a:endParaRPr lang="en-US" dirty="0">
                <a:solidFill>
                  <a:schemeClr val="accent6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6735DB8-A0EA-4612-0ABB-CEACCF622898}"/>
                </a:ext>
              </a:extLst>
            </p:cNvPr>
            <p:cNvSpPr txBox="1"/>
            <p:nvPr/>
          </p:nvSpPr>
          <p:spPr>
            <a:xfrm>
              <a:off x="1391259" y="6397463"/>
              <a:ext cx="633507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       </a:t>
              </a:r>
            </a:p>
          </p:txBody>
        </p:sp>
        <p:sp>
          <p:nvSpPr>
            <p:cNvPr id="10" name="Right Arrow 9">
              <a:extLst>
                <a:ext uri="{FF2B5EF4-FFF2-40B4-BE49-F238E27FC236}">
                  <a16:creationId xmlns:a16="http://schemas.microsoft.com/office/drawing/2014/main" id="{FA24FE31-06C8-81E3-0E3A-54F4337706FD}"/>
                </a:ext>
              </a:extLst>
            </p:cNvPr>
            <p:cNvSpPr/>
            <p:nvPr/>
          </p:nvSpPr>
          <p:spPr>
            <a:xfrm>
              <a:off x="1708012" y="6501263"/>
              <a:ext cx="1663691" cy="161731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38640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4" grpId="0" animBg="1"/>
      <p:bldP spid="5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2F66E0-2279-2242-A469-0B44C7057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5" y="0"/>
            <a:ext cx="10515600" cy="548640"/>
          </a:xfrm>
        </p:spPr>
        <p:txBody>
          <a:bodyPr/>
          <a:lstStyle/>
          <a:p>
            <a:r>
              <a:rPr lang="en-US" dirty="0"/>
              <a:t>Using and Freeing Heap Memory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025BB1-784F-A744-ADDF-15F8BD3C74B7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245734" y="548640"/>
            <a:ext cx="11832085" cy="3034532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free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(void *p)</a:t>
            </a:r>
          </a:p>
          <a:p>
            <a:pPr lvl="1"/>
            <a:r>
              <a:rPr lang="en-US" sz="2200" dirty="0"/>
              <a:t>Deallocates the </a:t>
            </a:r>
            <a:r>
              <a:rPr lang="en-US" sz="2200" dirty="0">
                <a:solidFill>
                  <a:schemeClr val="accent1"/>
                </a:solidFill>
              </a:rPr>
              <a:t>whole block pointed to by </a:t>
            </a:r>
            <a:r>
              <a:rPr lang="en-US" sz="22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US" sz="2200" dirty="0">
                <a:solidFill>
                  <a:schemeClr val="accent1"/>
                </a:solidFill>
              </a:rPr>
              <a:t> </a:t>
            </a:r>
            <a:r>
              <a:rPr lang="en-US" sz="2200" dirty="0"/>
              <a:t>to the pool of available memory</a:t>
            </a:r>
          </a:p>
          <a:p>
            <a:pPr lvl="1"/>
            <a:r>
              <a:rPr lang="en-US" sz="2200" b="1" dirty="0"/>
              <a:t>Freed memory </a:t>
            </a:r>
            <a:r>
              <a:rPr lang="en-US" sz="2200" dirty="0"/>
              <a:t>is </a:t>
            </a:r>
            <a:r>
              <a:rPr lang="en-US" sz="2200" b="1" dirty="0"/>
              <a:t>used in future allocations </a:t>
            </a:r>
            <a:r>
              <a:rPr lang="en-US" sz="2200" dirty="0"/>
              <a:t>(</a:t>
            </a:r>
            <a:r>
              <a:rPr lang="en-US" sz="2200" dirty="0">
                <a:solidFill>
                  <a:srgbClr val="FF0000"/>
                </a:solidFill>
              </a:rPr>
              <a:t>expect the contents to change after freed</a:t>
            </a:r>
            <a:r>
              <a:rPr lang="en-US" sz="2200" dirty="0"/>
              <a:t>)</a:t>
            </a:r>
          </a:p>
          <a:p>
            <a:pPr lvl="1"/>
            <a:r>
              <a:rPr lang="en-US" sz="2200" dirty="0">
                <a:solidFill>
                  <a:schemeClr val="accent1"/>
                </a:solidFill>
              </a:rPr>
              <a:t>Pointer </a:t>
            </a:r>
            <a:r>
              <a:rPr lang="en-US" sz="2200" b="1" dirty="0">
                <a:solidFill>
                  <a:schemeClr val="accent1"/>
                </a:solidFill>
                <a:latin typeface="Courier New" pitchFamily="49" charset="0"/>
                <a:cs typeface="Courier New" pitchFamily="49" charset="0"/>
              </a:rPr>
              <a:t>p</a:t>
            </a:r>
            <a:r>
              <a:rPr lang="en-US" sz="2200" dirty="0">
                <a:solidFill>
                  <a:schemeClr val="accent1"/>
                </a:solidFill>
              </a:rPr>
              <a:t> must be the same address as </a:t>
            </a:r>
            <a:r>
              <a:rPr lang="en-US" sz="2200" i="1" dirty="0">
                <a:solidFill>
                  <a:srgbClr val="FF0000"/>
                </a:solidFill>
              </a:rPr>
              <a:t>originally</a:t>
            </a:r>
            <a:r>
              <a:rPr lang="en-US" sz="2200" dirty="0">
                <a:solidFill>
                  <a:srgbClr val="FF0000"/>
                </a:solidFill>
              </a:rPr>
              <a:t> </a:t>
            </a:r>
            <a:r>
              <a:rPr lang="en-US" sz="2200" i="1" dirty="0">
                <a:solidFill>
                  <a:srgbClr val="FF0000"/>
                </a:solidFill>
              </a:rPr>
              <a:t>returned</a:t>
            </a:r>
            <a:r>
              <a:rPr lang="en-US" sz="2200" dirty="0">
                <a:solidFill>
                  <a:srgbClr val="FF0000"/>
                </a:solidFill>
              </a:rPr>
              <a:t> </a:t>
            </a:r>
            <a:r>
              <a:rPr lang="en-US" sz="2200" dirty="0">
                <a:solidFill>
                  <a:schemeClr val="accent1"/>
                </a:solidFill>
              </a:rPr>
              <a:t>by one of the heap allocation routines </a:t>
            </a:r>
            <a:r>
              <a:rPr lang="en-US" sz="2200" b="1" dirty="0">
                <a:latin typeface="Consolas" panose="020B0609020204030204" pitchFamily="49" charset="0"/>
                <a:cs typeface="Consolas" panose="020B0609020204030204" pitchFamily="49" charset="0"/>
              </a:rPr>
              <a:t>malloc(), </a:t>
            </a:r>
            <a:r>
              <a:rPr lang="en-US" sz="22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calloc</a:t>
            </a:r>
            <a:r>
              <a:rPr lang="en-US" sz="2200" b="1" dirty="0">
                <a:latin typeface="Consolas" panose="020B0609020204030204" pitchFamily="49" charset="0"/>
                <a:cs typeface="Consolas" panose="020B0609020204030204" pitchFamily="49" charset="0"/>
              </a:rPr>
              <a:t>(), </a:t>
            </a:r>
            <a:r>
              <a:rPr lang="en-US" sz="22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realloc</a:t>
            </a:r>
            <a:r>
              <a:rPr lang="en-US" sz="2200" b="1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sz="2200" b="1" dirty="0"/>
              <a:t>Pointer argument to free() is not changed by the call to free()</a:t>
            </a:r>
          </a:p>
          <a:p>
            <a:r>
              <a:rPr lang="en-US" sz="2400" dirty="0">
                <a:solidFill>
                  <a:schemeClr val="accent1"/>
                </a:solidFill>
              </a:rPr>
              <a:t>Defensive programming</a:t>
            </a:r>
            <a:r>
              <a:rPr lang="en-US" sz="2400" dirty="0"/>
              <a:t>: </a:t>
            </a:r>
            <a:r>
              <a:rPr lang="en-US" sz="2400" dirty="0">
                <a:solidFill>
                  <a:srgbClr val="F3753F"/>
                </a:solidFill>
              </a:rPr>
              <a:t>set the pointer to NULL </a:t>
            </a:r>
            <a:r>
              <a:rPr lang="en-US" sz="2400" dirty="0">
                <a:solidFill>
                  <a:schemeClr val="accent1"/>
                </a:solidFill>
              </a:rPr>
              <a:t>after passing it to free()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8B56E4DD-8A0B-EB47-B500-9EBDBAB94A9E}"/>
              </a:ext>
            </a:extLst>
          </p:cNvPr>
          <p:cNvSpPr/>
          <p:nvPr/>
        </p:nvSpPr>
        <p:spPr bwMode="auto">
          <a:xfrm>
            <a:off x="1670455" y="3862423"/>
            <a:ext cx="9047843" cy="2945368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char *</a:t>
            </a:r>
            <a:r>
              <a:rPr lang="en-US" sz="20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bufptr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endParaRPr lang="en-US" sz="20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((</a:t>
            </a:r>
            <a:r>
              <a:rPr lang="en-US" sz="20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bufptr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malloc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cnt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 </a:t>
            </a:r>
            <a:r>
              <a:rPr 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</a:t>
            </a:r>
            <a:r>
              <a:rPr 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bufptr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== NULL) {</a:t>
            </a:r>
          </a:p>
          <a:p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    </a:t>
            </a:r>
            <a:r>
              <a:rPr lang="en-US" sz="20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fprintf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(stderr, "Unable to malloc memory");</a:t>
            </a:r>
          </a:p>
          <a:p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    return NULL;</a:t>
            </a:r>
          </a:p>
          <a:p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}</a:t>
            </a:r>
          </a:p>
          <a:p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other code </a:t>
            </a:r>
          </a:p>
          <a:p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free(</a:t>
            </a:r>
            <a:r>
              <a:rPr lang="en-US" sz="2000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bufptr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               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returns memory to the heap</a:t>
            </a:r>
          </a:p>
          <a:p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bufptr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NULL;             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set </a:t>
            </a:r>
            <a:r>
              <a:rPr lang="en-US" sz="2000" i="1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bufptr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to NULL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282DE3-F422-354E-996B-826D5253BAFB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299306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 animBg="1"/>
      <p:bldP spid="4" grpId="0" animBg="1"/>
      <p:bldP spid="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5D0DE2-D062-7648-9E80-7D7E4C2A9C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069" y="32742"/>
            <a:ext cx="10515600" cy="549819"/>
          </a:xfrm>
        </p:spPr>
        <p:txBody>
          <a:bodyPr/>
          <a:lstStyle/>
          <a:p>
            <a:r>
              <a:rPr lang="en-US" dirty="0"/>
              <a:t>Mis-Use of Free() - 1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2066F3-4D62-5D43-AD2F-6F75516C68D2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283735" y="970205"/>
            <a:ext cx="10412079" cy="5162462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1800" dirty="0"/>
              <a:t>Call 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free() </a:t>
            </a:r>
          </a:p>
          <a:p>
            <a:pPr lvl="1"/>
            <a:r>
              <a:rPr lang="en-US" sz="1800" dirty="0"/>
              <a:t>With the same address that you obtained with malloc() (or other allocators)</a:t>
            </a:r>
          </a:p>
          <a:p>
            <a:pPr lvl="1"/>
            <a:r>
              <a:rPr lang="en-US" sz="1800" dirty="0"/>
              <a:t>It is NOT an error to pass 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free() </a:t>
            </a:r>
            <a:r>
              <a:rPr lang="en-US" sz="1800" dirty="0"/>
              <a:t>a pointer to NULL</a:t>
            </a:r>
          </a:p>
          <a:p>
            <a:pPr lvl="1"/>
            <a:endParaRPr lang="en-US" sz="1800" dirty="0"/>
          </a:p>
          <a:p>
            <a:pPr lvl="1"/>
            <a:endParaRPr lang="en-US" sz="1800" dirty="0"/>
          </a:p>
          <a:p>
            <a:pPr lvl="1"/>
            <a:endParaRPr lang="en-US" sz="1800" dirty="0"/>
          </a:p>
          <a:p>
            <a:pPr lvl="1"/>
            <a:endParaRPr lang="en-US" sz="1800" dirty="0"/>
          </a:p>
          <a:p>
            <a:pPr lvl="1"/>
            <a:endParaRPr lang="en-US" sz="1800" dirty="0"/>
          </a:p>
          <a:p>
            <a:r>
              <a:rPr lang="en-US" sz="1800" b="1" dirty="0"/>
              <a:t>Freeing unallocated memory: </a:t>
            </a:r>
            <a:r>
              <a:rPr lang="en-US" sz="1800" dirty="0"/>
              <a:t>Only call free() to free memory address that you obtain from one of the allocators (malloc(), </a:t>
            </a:r>
            <a:r>
              <a:rPr lang="en-US" sz="1800" dirty="0" err="1"/>
              <a:t>calloc</a:t>
            </a:r>
            <a:r>
              <a:rPr lang="en-US" sz="1800" dirty="0"/>
              <a:t>(), etc.)</a:t>
            </a:r>
          </a:p>
          <a:p>
            <a:pPr lvl="1"/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B22EA3A-DED9-6849-8D9D-C083654AF3EF}"/>
              </a:ext>
            </a:extLst>
          </p:cNvPr>
          <p:cNvSpPr/>
          <p:nvPr/>
        </p:nvSpPr>
        <p:spPr bwMode="auto">
          <a:xfrm>
            <a:off x="1688428" y="2221208"/>
            <a:ext cx="9392845" cy="1361837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char *bytes;</a:t>
            </a:r>
          </a:p>
          <a:p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((bytes = malloc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(1024 *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(*bytes)) != NULL) {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some code */</a:t>
            </a: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free(bytes + 5); </a:t>
            </a:r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Program aborts free(): invalid pointer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456256-74C8-CF45-9274-FA461B8A56B9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8CCA09D-3735-B63C-2A83-0A5478879E2A}"/>
              </a:ext>
            </a:extLst>
          </p:cNvPr>
          <p:cNvSpPr/>
          <p:nvPr/>
        </p:nvSpPr>
        <p:spPr bwMode="auto">
          <a:xfrm>
            <a:off x="1509823" y="4560041"/>
            <a:ext cx="9750056" cy="1361837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char *</a:t>
            </a:r>
            <a:r>
              <a:rPr lang="en-US" sz="20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"cse30"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      … 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some code */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free(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Program aborts free(): invalid pointer</a:t>
            </a:r>
          </a:p>
        </p:txBody>
      </p:sp>
    </p:spTree>
    <p:extLst>
      <p:ext uri="{BB962C8B-B14F-4D97-AF65-F5344CB8AC3E}">
        <p14:creationId xmlns:p14="http://schemas.microsoft.com/office/powerpoint/2010/main" val="2529988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 animBg="1"/>
      <p:bldP spid="4" grpId="0" animBg="1"/>
      <p:bldP spid="6" grpId="0"/>
      <p:bldP spid="8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5D0DE2-D062-7648-9E80-7D7E4C2A9C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069" y="32742"/>
            <a:ext cx="10515600" cy="549819"/>
          </a:xfrm>
        </p:spPr>
        <p:txBody>
          <a:bodyPr/>
          <a:lstStyle/>
          <a:p>
            <a:r>
              <a:rPr lang="en-US" dirty="0"/>
              <a:t>Mis-Use of Free() - 2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2066F3-4D62-5D43-AD2F-6F75516C68D2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89092" y="691911"/>
            <a:ext cx="10806222" cy="5945653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1800" dirty="0"/>
              <a:t>Continuing to write to memory after you 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free() it </a:t>
            </a:r>
            <a:r>
              <a:rPr lang="en-US" sz="1800" dirty="0"/>
              <a:t>is likely to corrupt the heap or return changed values</a:t>
            </a:r>
          </a:p>
          <a:p>
            <a:pPr lvl="1"/>
            <a:r>
              <a:rPr lang="en-US" sz="1800" dirty="0"/>
              <a:t>Later calls to heap routines (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malloc(), </a:t>
            </a:r>
            <a:r>
              <a:rPr lang="en-US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calloc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(), </a:t>
            </a:r>
            <a:r>
              <a:rPr lang="en-US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strdup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()) </a:t>
            </a:r>
            <a:r>
              <a:rPr lang="en-US" sz="1800" dirty="0"/>
              <a:t>may fail or seg fault</a:t>
            </a:r>
          </a:p>
          <a:p>
            <a:pPr lvl="1"/>
            <a:endParaRPr lang="en-US" sz="1800" dirty="0"/>
          </a:p>
          <a:p>
            <a:pPr lvl="1"/>
            <a:endParaRPr lang="en-US" sz="1800" dirty="0"/>
          </a:p>
          <a:p>
            <a:pPr lvl="1"/>
            <a:endParaRPr lang="en-US" sz="1800" dirty="0"/>
          </a:p>
          <a:p>
            <a:pPr marL="354012" lvl="1" indent="0">
              <a:buNone/>
            </a:pPr>
            <a:endParaRPr lang="en-US" sz="1800" dirty="0"/>
          </a:p>
          <a:p>
            <a:pPr marL="354012" lvl="1" indent="0">
              <a:buNone/>
            </a:pPr>
            <a:endParaRPr lang="en-US" sz="1800" dirty="0"/>
          </a:p>
          <a:p>
            <a:pPr marL="354012" lvl="1" indent="0">
              <a:buNone/>
            </a:pPr>
            <a:endParaRPr lang="en-US" sz="1800" dirty="0"/>
          </a:p>
          <a:p>
            <a:r>
              <a:rPr lang="en-US" sz="1800" b="1" dirty="0"/>
              <a:t>Double Free: </a:t>
            </a:r>
            <a:r>
              <a:rPr lang="en-US" sz="1800" dirty="0"/>
              <a:t>Freeing allocated memory more than once will cause your program to abort (terminate)</a:t>
            </a:r>
          </a:p>
          <a:p>
            <a:pPr lvl="1"/>
            <a:endParaRPr lang="en-US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457BFA3-1B22-6E47-8A12-C3C3DDDB1B3F}"/>
              </a:ext>
            </a:extLst>
          </p:cNvPr>
          <p:cNvSpPr/>
          <p:nvPr/>
        </p:nvSpPr>
        <p:spPr bwMode="auto">
          <a:xfrm>
            <a:off x="1717409" y="1864971"/>
            <a:ext cx="8240247" cy="1995249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char *bytes;</a:t>
            </a:r>
          </a:p>
          <a:p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((bytes = malloc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(1024 *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(*bytes)) != NULL) {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some code */</a:t>
            </a:r>
          </a:p>
          <a:p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free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bytes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);	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strcpy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(bytes, "cse30");   // INVALID! used after free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……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456256-74C8-CF45-9274-FA461B8A56B9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D49C5C3-3578-326C-6600-37B734888BB7}"/>
              </a:ext>
            </a:extLst>
          </p:cNvPr>
          <p:cNvSpPr/>
          <p:nvPr/>
        </p:nvSpPr>
        <p:spPr bwMode="auto">
          <a:xfrm>
            <a:off x="2113052" y="4391483"/>
            <a:ext cx="8240247" cy="1995249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char *bytes;</a:t>
            </a:r>
          </a:p>
          <a:p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((bytes = malloc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(1024 *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(*bytes)) != NULL) {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some code */</a:t>
            </a:r>
          </a:p>
          <a:p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free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bytes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);	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free(bytes); // Program abort double free detected….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……</a:t>
            </a:r>
          </a:p>
        </p:txBody>
      </p:sp>
    </p:spTree>
    <p:extLst>
      <p:ext uri="{BB962C8B-B14F-4D97-AF65-F5344CB8AC3E}">
        <p14:creationId xmlns:p14="http://schemas.microsoft.com/office/powerpoint/2010/main" val="2762220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/>
      <p:bldP spid="7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278AD-F69C-F347-9A56-A06C4A90D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349" y="125414"/>
            <a:ext cx="11447470" cy="547191"/>
          </a:xfrm>
        </p:spPr>
        <p:txBody>
          <a:bodyPr/>
          <a:lstStyle/>
          <a:p>
            <a:r>
              <a:rPr lang="en-US" dirty="0"/>
              <a:t>More Dangling Pointers: Continuing to use "freed" memory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E024CE-72FC-F748-A395-0513FB18762F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51898" y="997639"/>
            <a:ext cx="11623542" cy="5564526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200" dirty="0">
                <a:solidFill>
                  <a:srgbClr val="0070C0"/>
                </a:solidFill>
              </a:rPr>
              <a:t>Review: </a:t>
            </a:r>
            <a:r>
              <a:rPr lang="en-US" sz="2200" b="1" dirty="0">
                <a:solidFill>
                  <a:srgbClr val="7030A0"/>
                </a:solidFill>
              </a:rPr>
              <a:t>Dangling pointer </a:t>
            </a:r>
            <a:r>
              <a:rPr lang="en-US" sz="2200" dirty="0">
                <a:solidFill>
                  <a:srgbClr val="0070C0"/>
                </a:solidFill>
              </a:rPr>
              <a:t>points to a memory location that is no longer "valid"</a:t>
            </a:r>
          </a:p>
          <a:p>
            <a:r>
              <a:rPr lang="en-US" sz="2200" dirty="0"/>
              <a:t>Really hard to debug as the use of the return pointers may not generate a seg fault</a:t>
            </a:r>
          </a:p>
          <a:p>
            <a:pPr lvl="1"/>
            <a:endParaRPr lang="en-US" sz="2200" dirty="0"/>
          </a:p>
          <a:p>
            <a:pPr lvl="1"/>
            <a:endParaRPr lang="en-US" sz="2200" dirty="0"/>
          </a:p>
          <a:p>
            <a:pPr lvl="1"/>
            <a:endParaRPr lang="en-US" sz="2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2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2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2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2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dangling_freed_heap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2200" b="1" dirty="0">
                <a:solidFill>
                  <a:srgbClr val="0070C0"/>
                </a:solidFill>
                <a:cs typeface="Consolas" panose="020B0609020204030204" pitchFamily="49" charset="0"/>
              </a:rPr>
              <a:t>may cause</a:t>
            </a:r>
            <a:r>
              <a:rPr lang="en-US" sz="2200" b="1" dirty="0"/>
              <a:t> </a:t>
            </a:r>
            <a:r>
              <a:rPr lang="en-US" sz="2200" dirty="0"/>
              <a:t>the allocators (</a:t>
            </a:r>
            <a:r>
              <a:rPr lang="en-US" sz="2200" b="1" dirty="0">
                <a:latin typeface="Consolas" panose="020B0609020204030204" pitchFamily="49" charset="0"/>
                <a:cs typeface="Consolas" panose="020B0609020204030204" pitchFamily="49" charset="0"/>
              </a:rPr>
              <a:t>malloc()</a:t>
            </a:r>
            <a:r>
              <a:rPr lang="en-US" sz="2200" dirty="0"/>
              <a:t>and friends) to </a:t>
            </a:r>
            <a:r>
              <a:rPr lang="en-US" sz="2200" b="1" dirty="0">
                <a:solidFill>
                  <a:srgbClr val="0070C0"/>
                </a:solidFill>
              </a:rPr>
              <a:t>seg fault when called later to allocate memory</a:t>
            </a:r>
          </a:p>
          <a:p>
            <a:pPr lvl="1"/>
            <a:r>
              <a:rPr lang="en-US" sz="2200" dirty="0"/>
              <a:t>Why? Because it corrupts data structures the heap code uses to manage the memory pool (it often stores meta-data in the freed memory)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7C2387D-33E2-254E-B2CD-DB930E5F31DF}"/>
              </a:ext>
            </a:extLst>
          </p:cNvPr>
          <p:cNvSpPr/>
          <p:nvPr/>
        </p:nvSpPr>
        <p:spPr bwMode="auto">
          <a:xfrm>
            <a:off x="898071" y="2208314"/>
            <a:ext cx="10270671" cy="2311956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 *</a:t>
            </a:r>
            <a:r>
              <a:rPr lang="en-US" sz="20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dangling_freed_heap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(void) </a:t>
            </a:r>
          </a:p>
          <a:p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char *buff =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malloc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(BLKSZ * </a:t>
            </a:r>
            <a:r>
              <a:rPr lang="en-US" sz="20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(*buff));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… 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free(buff);   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memory pointed at 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may be reused</a:t>
            </a:r>
            <a:endParaRPr lang="en-US" sz="2000" dirty="0">
              <a:solidFill>
                <a:schemeClr val="accent3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 buff;   // but it is returned to the caller anyway - bad</a:t>
            </a:r>
          </a:p>
          <a:p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5CEA7D-F7E9-674A-BDE0-8A60A5250B4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787813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4" grpId="0" animBg="1"/>
      <p:bldP spid="7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A6C5B9-0D51-CE1C-4465-21E2662AB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strdup</a:t>
            </a:r>
            <a:r>
              <a:rPr lang="en-US" dirty="0"/>
              <a:t>(): Allocate Space and Copy a String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AC11A4-B8AF-F42D-686D-F1FF83C54F39}"/>
              </a:ext>
            </a:extLst>
          </p:cNvPr>
          <p:cNvSpPr txBox="1"/>
          <p:nvPr/>
        </p:nvSpPr>
        <p:spPr>
          <a:xfrm>
            <a:off x="336332" y="1182817"/>
            <a:ext cx="11698014" cy="484748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*</a:t>
            </a:r>
            <a:r>
              <a:rPr lang="en-US" sz="2400" dirty="0" err="1">
                <a:solidFill>
                  <a:srgbClr val="043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strdup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*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en-US" sz="2400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strdup</a:t>
            </a:r>
            <a:r>
              <a:rPr lang="en-US" sz="2400" dirty="0">
                <a:solidFill>
                  <a:schemeClr val="tx2"/>
                </a:solidFill>
              </a:rPr>
              <a:t> is a function that has a </a:t>
            </a:r>
            <a:r>
              <a:rPr lang="en-US" sz="2400" b="1" dirty="0">
                <a:solidFill>
                  <a:schemeClr val="tx2"/>
                </a:solidFill>
              </a:rPr>
              <a:t>side effect </a:t>
            </a:r>
            <a:r>
              <a:rPr lang="en-US" sz="2400" dirty="0">
                <a:solidFill>
                  <a:schemeClr val="tx2"/>
                </a:solidFill>
              </a:rPr>
              <a:t>of returning a </a:t>
            </a:r>
            <a:r>
              <a:rPr lang="en-US" sz="2400" b="1" dirty="0">
                <a:solidFill>
                  <a:schemeClr val="tx2"/>
                </a:solidFill>
              </a:rPr>
              <a:t>null-terminated</a:t>
            </a:r>
            <a:r>
              <a:rPr lang="en-US" sz="2400" dirty="0">
                <a:solidFill>
                  <a:schemeClr val="tx2"/>
                </a:solidFill>
              </a:rPr>
              <a:t>, heap-allocated string copy of the provided text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</a:rPr>
              <a:t>Alternative: </a:t>
            </a:r>
            <a:r>
              <a:rPr lang="en-US" sz="2400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malloc</a:t>
            </a:r>
            <a:r>
              <a:rPr lang="en-US" sz="2400" dirty="0">
                <a:solidFill>
                  <a:schemeClr val="tx2"/>
                </a:solidFill>
              </a:rPr>
              <a:t> and copy the string with </a:t>
            </a:r>
            <a:r>
              <a:rPr lang="en-US" sz="2400" dirty="0" err="1">
                <a:solidFill>
                  <a:schemeClr val="tx2"/>
                </a:solidFill>
              </a:rPr>
              <a:t>strncpy</a:t>
            </a:r>
            <a:r>
              <a:rPr lang="en-US" sz="2400" dirty="0">
                <a:solidFill>
                  <a:schemeClr val="tx2"/>
                </a:solidFill>
              </a:rPr>
              <a:t>();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</a:rPr>
              <a:t>The caller is responsible for freeing this memory when no longer needed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000" dirty="0">
              <a:solidFill>
                <a:srgbClr val="F3744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sz="2000" dirty="0">
              <a:solidFill>
                <a:srgbClr val="F3744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sz="2000" dirty="0">
              <a:solidFill>
                <a:srgbClr val="F3744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sz="2000" dirty="0">
              <a:solidFill>
                <a:srgbClr val="F3744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sz="2000" dirty="0">
              <a:solidFill>
                <a:srgbClr val="F3744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sz="2000" dirty="0">
              <a:solidFill>
                <a:srgbClr val="F3744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sz="2000" dirty="0">
              <a:solidFill>
                <a:srgbClr val="F3744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sz="2000" dirty="0">
              <a:solidFill>
                <a:srgbClr val="F3744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74ECDBED-73E0-CD5E-D6DF-E88D9EA37122}"/>
              </a:ext>
            </a:extLst>
          </p:cNvPr>
          <p:cNvGraphicFramePr>
            <a:graphicFrameLocks noGrp="1"/>
          </p:cNvGraphicFramePr>
          <p:nvPr/>
        </p:nvGraphicFramePr>
        <p:xfrm>
          <a:off x="4079143" y="5400631"/>
          <a:ext cx="4876800" cy="370840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812800">
                  <a:extLst>
                    <a:ext uri="{9D8B030D-6E8A-4147-A177-3AD203B41FA5}">
                      <a16:colId xmlns:a16="http://schemas.microsoft.com/office/drawing/2014/main" val="1637127372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817769475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455107830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477785029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762341865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41408927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\0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4256676"/>
                  </a:ext>
                </a:extLst>
              </a:tr>
            </a:tbl>
          </a:graphicData>
        </a:graphic>
      </p:graphicFrame>
      <p:grpSp>
        <p:nvGrpSpPr>
          <p:cNvPr id="4" name="Group 3">
            <a:extLst>
              <a:ext uri="{FF2B5EF4-FFF2-40B4-BE49-F238E27FC236}">
                <a16:creationId xmlns:a16="http://schemas.microsoft.com/office/drawing/2014/main" id="{F03CE594-F5DA-E914-78E0-F0157EE71CA7}"/>
              </a:ext>
            </a:extLst>
          </p:cNvPr>
          <p:cNvGrpSpPr/>
          <p:nvPr/>
        </p:nvGrpSpPr>
        <p:grpSpPr>
          <a:xfrm>
            <a:off x="1657553" y="5433096"/>
            <a:ext cx="2421590" cy="381274"/>
            <a:chOff x="950113" y="6385521"/>
            <a:chExt cx="2421590" cy="381274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B48CADD-CD69-BE01-FBE1-35C8C3DEC7FE}"/>
                </a:ext>
              </a:extLst>
            </p:cNvPr>
            <p:cNvSpPr txBox="1"/>
            <p:nvPr/>
          </p:nvSpPr>
          <p:spPr>
            <a:xfrm>
              <a:off x="950113" y="6385521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</a:rPr>
                <a:t>str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F25DBD1-C438-49BB-550D-CFDB820F2C1A}"/>
                </a:ext>
              </a:extLst>
            </p:cNvPr>
            <p:cNvSpPr txBox="1"/>
            <p:nvPr/>
          </p:nvSpPr>
          <p:spPr>
            <a:xfrm>
              <a:off x="1391259" y="6397463"/>
              <a:ext cx="633507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       </a:t>
              </a:r>
            </a:p>
          </p:txBody>
        </p:sp>
        <p:sp>
          <p:nvSpPr>
            <p:cNvPr id="8" name="Right Arrow 7">
              <a:extLst>
                <a:ext uri="{FF2B5EF4-FFF2-40B4-BE49-F238E27FC236}">
                  <a16:creationId xmlns:a16="http://schemas.microsoft.com/office/drawing/2014/main" id="{7F1C799C-2C00-4285-1767-D2F7FCCFB1AE}"/>
                </a:ext>
              </a:extLst>
            </p:cNvPr>
            <p:cNvSpPr/>
            <p:nvPr/>
          </p:nvSpPr>
          <p:spPr>
            <a:xfrm>
              <a:off x="1708012" y="6501263"/>
              <a:ext cx="1663691" cy="161731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AE5D0C8A-9148-A7F5-F1DF-819E06A6B886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2FE18B8-7326-1860-A286-C33541BC26EF}"/>
              </a:ext>
            </a:extLst>
          </p:cNvPr>
          <p:cNvSpPr txBox="1"/>
          <p:nvPr/>
        </p:nvSpPr>
        <p:spPr>
          <a:xfrm>
            <a:off x="1787340" y="3298781"/>
            <a:ext cx="8795998" cy="1754326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*str = </a:t>
            </a:r>
            <a:r>
              <a:rPr lang="en-US" sz="18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strdup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"Hello"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en-US" sz="18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*str = </a:t>
            </a:r>
            <a:r>
              <a:rPr lang="en-US" sz="18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'h'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;  </a:t>
            </a:r>
            <a:r>
              <a:rPr lang="en-US" sz="18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str points at a mutable string</a:t>
            </a:r>
          </a:p>
          <a:p>
            <a:pPr marL="0" indent="0">
              <a:buNone/>
            </a:pPr>
            <a:endParaRPr lang="en-US" sz="1800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free(str);  </a:t>
            </a:r>
            <a:r>
              <a:rPr lang="en-US" sz="18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caller correctly frees up space allocated by </a:t>
            </a:r>
            <a:r>
              <a:rPr lang="en-US" sz="1800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strdup</a:t>
            </a:r>
            <a:r>
              <a:rPr lang="en-US" sz="18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 = NULL;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6818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A322B7-EBE8-E12B-F6DB-925EB5AE8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9C837B-2CCB-BDF3-B5EC-806256FECB73}"/>
              </a:ext>
            </a:extLst>
          </p:cNvPr>
          <p:cNvSpPr txBox="1"/>
          <p:nvPr/>
        </p:nvSpPr>
        <p:spPr>
          <a:xfrm>
            <a:off x="1010092" y="835293"/>
            <a:ext cx="8742137" cy="563231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sz="2400" b="0" i="0" u="none" strike="noStrike" dirty="0">
                <a:solidFill>
                  <a:srgbClr val="000000"/>
                </a:solidFill>
                <a:effectLst/>
              </a:rPr>
              <a:t>By  appointment email: </a:t>
            </a:r>
            <a:r>
              <a:rPr lang="en-US" sz="2400" b="0" i="0" u="none" strike="noStrike" dirty="0" err="1">
                <a:solidFill>
                  <a:srgbClr val="000000"/>
                </a:solidFill>
                <a:effectLst/>
              </a:rPr>
              <a:t>kmulller@ucsd.edu</a:t>
            </a:r>
            <a:endParaRPr lang="en-US" sz="2400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endParaRPr lang="en-US" sz="2400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US" sz="2400" b="0" i="0" u="none" strike="noStrike" dirty="0">
                <a:solidFill>
                  <a:srgbClr val="000000"/>
                </a:solidFill>
                <a:effectLst/>
              </a:rPr>
              <a:t>Q&amp;A  zoom session as follows:</a:t>
            </a:r>
          </a:p>
          <a:p>
            <a:pPr algn="l"/>
            <a:r>
              <a:rPr lang="en-US" sz="2400" b="0" i="0" u="none" strike="noStrike" dirty="0">
                <a:solidFill>
                  <a:srgbClr val="000000"/>
                </a:solidFill>
                <a:effectLst/>
              </a:rPr>
              <a:t>Friday: Jun 7, 2024 04:00 PM Pacific Time (US and Canada)</a:t>
            </a:r>
            <a:br>
              <a:rPr lang="en-US" sz="2400" b="0" i="0" u="none" strike="noStrike" dirty="0">
                <a:solidFill>
                  <a:srgbClr val="000000"/>
                </a:solidFill>
                <a:effectLst/>
              </a:rPr>
            </a:br>
            <a:r>
              <a:rPr lang="en-US" sz="2400" b="0" i="0" u="none" strike="noStrike" dirty="0">
                <a:solidFill>
                  <a:srgbClr val="000000"/>
                </a:solidFill>
                <a:effectLst/>
              </a:rPr>
              <a:t>https://</a:t>
            </a:r>
            <a:r>
              <a:rPr lang="en-US" sz="2400" b="0" i="0" u="none" strike="noStrike" dirty="0" err="1">
                <a:solidFill>
                  <a:srgbClr val="000000"/>
                </a:solidFill>
                <a:effectLst/>
              </a:rPr>
              <a:t>ucsd.zoom.us</a:t>
            </a:r>
            <a:r>
              <a:rPr lang="en-US" sz="2400" b="0" i="0" u="none" strike="noStrike" dirty="0">
                <a:solidFill>
                  <a:srgbClr val="000000"/>
                </a:solidFill>
                <a:effectLst/>
              </a:rPr>
              <a:t>/j/97367536447</a:t>
            </a:r>
          </a:p>
          <a:p>
            <a:pPr algn="l"/>
            <a:r>
              <a:rPr lang="en-US" sz="2400" b="0" i="0" u="none" strike="noStrike" dirty="0">
                <a:solidFill>
                  <a:srgbClr val="000000"/>
                </a:solidFill>
                <a:effectLst/>
              </a:rPr>
              <a:t>Meeting ID: 973 6753 6447</a:t>
            </a:r>
          </a:p>
          <a:p>
            <a:pPr algn="l"/>
            <a:endParaRPr lang="en-US" sz="2400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US" sz="2400" b="0" i="0" u="none" strike="noStrike" dirty="0">
                <a:solidFill>
                  <a:srgbClr val="000000"/>
                </a:solidFill>
                <a:effectLst/>
              </a:rPr>
              <a:t>Saturday Jun 8, 2024 03:00 PM Pacific Time (US and Canada)</a:t>
            </a:r>
          </a:p>
          <a:p>
            <a:pPr algn="l"/>
            <a:r>
              <a:rPr lang="en-US" sz="2400" b="0" i="0" u="none" strike="noStrike" dirty="0">
                <a:solidFill>
                  <a:srgbClr val="000000"/>
                </a:solidFill>
                <a:effectLst/>
              </a:rPr>
              <a:t>https://</a:t>
            </a:r>
            <a:r>
              <a:rPr lang="en-US" sz="2400" b="0" i="0" u="none" strike="noStrike" dirty="0" err="1">
                <a:solidFill>
                  <a:srgbClr val="000000"/>
                </a:solidFill>
                <a:effectLst/>
              </a:rPr>
              <a:t>ucsd.zoom.us</a:t>
            </a:r>
            <a:r>
              <a:rPr lang="en-US" sz="2400" b="0" i="0" u="none" strike="noStrike" dirty="0">
                <a:solidFill>
                  <a:srgbClr val="000000"/>
                </a:solidFill>
                <a:effectLst/>
              </a:rPr>
              <a:t>/j/96404434647</a:t>
            </a:r>
          </a:p>
          <a:p>
            <a:pPr algn="l"/>
            <a:r>
              <a:rPr lang="en-US" sz="2400" b="0" i="0" u="none" strike="noStrike" dirty="0">
                <a:solidFill>
                  <a:srgbClr val="000000"/>
                </a:solidFill>
                <a:effectLst/>
              </a:rPr>
              <a:t>Meeting ID: 964 0443 4647</a:t>
            </a:r>
          </a:p>
          <a:p>
            <a:pPr algn="l"/>
            <a:br>
              <a:rPr lang="en-US" sz="2400" b="0" i="0" u="none" strike="noStrike" dirty="0">
                <a:solidFill>
                  <a:srgbClr val="000000"/>
                </a:solidFill>
                <a:effectLst/>
              </a:rPr>
            </a:br>
            <a:r>
              <a:rPr lang="en-US" sz="2400" b="0" i="0" u="none" strike="noStrike" dirty="0">
                <a:solidFill>
                  <a:srgbClr val="000000"/>
                </a:solidFill>
                <a:effectLst/>
              </a:rPr>
              <a:t>Sunday Jun 9, 2024 03:00 PM Pacific Time (US and Canada)</a:t>
            </a:r>
          </a:p>
          <a:p>
            <a:pPr algn="l"/>
            <a:r>
              <a:rPr lang="en-US" sz="2400" b="0" i="0" u="none" strike="noStrike" dirty="0">
                <a:solidFill>
                  <a:srgbClr val="000000"/>
                </a:solidFill>
                <a:effectLst/>
              </a:rPr>
              <a:t>https://</a:t>
            </a:r>
            <a:r>
              <a:rPr lang="en-US" sz="2400" b="0" i="0" u="none" strike="noStrike" dirty="0" err="1">
                <a:solidFill>
                  <a:srgbClr val="000000"/>
                </a:solidFill>
                <a:effectLst/>
              </a:rPr>
              <a:t>ucsd.zoom.us</a:t>
            </a:r>
            <a:r>
              <a:rPr lang="en-US" sz="2400" b="0" i="0" u="none" strike="noStrike" dirty="0">
                <a:solidFill>
                  <a:srgbClr val="000000"/>
                </a:solidFill>
                <a:effectLst/>
              </a:rPr>
              <a:t>/j/92978836290</a:t>
            </a:r>
          </a:p>
          <a:p>
            <a:pPr algn="l"/>
            <a:r>
              <a:rPr lang="en-US" sz="2400" b="0" i="0" u="none" strike="noStrike" dirty="0">
                <a:solidFill>
                  <a:srgbClr val="000000"/>
                </a:solidFill>
                <a:effectLst/>
              </a:rPr>
              <a:t>Meeting ID: 929 7883 6290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0283331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278AD-F69C-F347-9A56-A06C4A90D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484" y="141110"/>
            <a:ext cx="10515600" cy="494510"/>
          </a:xfrm>
        </p:spPr>
        <p:txBody>
          <a:bodyPr/>
          <a:lstStyle/>
          <a:p>
            <a:r>
              <a:rPr lang="en-US" dirty="0"/>
              <a:t>Heap Memory "Leaks"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E024CE-72FC-F748-A395-0513FB18762F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253765" y="978321"/>
            <a:ext cx="11674014" cy="5288367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dirty="0"/>
              <a:t>A </a:t>
            </a:r>
            <a:r>
              <a:rPr lang="en-US" dirty="0">
                <a:solidFill>
                  <a:schemeClr val="accent1"/>
                </a:solidFill>
              </a:rPr>
              <a:t>memory leak </a:t>
            </a:r>
            <a:r>
              <a:rPr lang="en-US" dirty="0"/>
              <a:t>is when you </a:t>
            </a:r>
            <a:r>
              <a:rPr lang="en-US" b="1" dirty="0">
                <a:solidFill>
                  <a:schemeClr val="accent1"/>
                </a:solidFill>
              </a:rPr>
              <a:t>allocate memory </a:t>
            </a:r>
            <a:r>
              <a:rPr lang="en-US" dirty="0">
                <a:solidFill>
                  <a:schemeClr val="accent1"/>
                </a:solidFill>
              </a:rPr>
              <a:t>on the heap, </a:t>
            </a:r>
            <a:r>
              <a:rPr lang="en-US" b="1" dirty="0">
                <a:solidFill>
                  <a:schemeClr val="accent1"/>
                </a:solidFill>
              </a:rPr>
              <a:t>but never free it</a:t>
            </a:r>
          </a:p>
          <a:p>
            <a:endParaRPr lang="en-US" b="1" dirty="0">
              <a:solidFill>
                <a:schemeClr val="accent1"/>
              </a:solidFill>
            </a:endParaRPr>
          </a:p>
          <a:p>
            <a:endParaRPr lang="en-US" b="1" dirty="0">
              <a:solidFill>
                <a:schemeClr val="accent1"/>
              </a:solidFill>
            </a:endParaRPr>
          </a:p>
          <a:p>
            <a:endParaRPr lang="en-US" b="1" dirty="0">
              <a:solidFill>
                <a:schemeClr val="accent1"/>
              </a:solidFill>
            </a:endParaRPr>
          </a:p>
          <a:p>
            <a:endParaRPr lang="en-US" sz="3200" b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US" b="1" dirty="0">
              <a:solidFill>
                <a:schemeClr val="accent1"/>
              </a:solidFill>
            </a:endParaRPr>
          </a:p>
          <a:p>
            <a:r>
              <a:rPr lang="en-US" dirty="0">
                <a:solidFill>
                  <a:schemeClr val="accent1"/>
                </a:solidFill>
              </a:rPr>
              <a:t>Best practice: </a:t>
            </a:r>
            <a:r>
              <a:rPr lang="en-US" dirty="0"/>
              <a:t>free up memory </a:t>
            </a:r>
            <a:r>
              <a:rPr lang="en-US" dirty="0">
                <a:solidFill>
                  <a:srgbClr val="0070C0"/>
                </a:solidFill>
              </a:rPr>
              <a:t>you allocated </a:t>
            </a:r>
            <a:r>
              <a:rPr lang="en-US" dirty="0"/>
              <a:t>when you no longer need it</a:t>
            </a:r>
          </a:p>
          <a:p>
            <a:pPr lvl="1"/>
            <a:r>
              <a:rPr lang="en-US" dirty="0"/>
              <a:t> If you keep allocating memory, you may run out of memory in the heap!</a:t>
            </a:r>
          </a:p>
          <a:p>
            <a:r>
              <a:rPr lang="en-US" dirty="0">
                <a:solidFill>
                  <a:srgbClr val="0070C0"/>
                </a:solidFill>
              </a:rPr>
              <a:t>Memory leaks </a:t>
            </a:r>
            <a:r>
              <a:rPr lang="en-US" dirty="0"/>
              <a:t>may cause </a:t>
            </a:r>
            <a:r>
              <a:rPr lang="en-US" dirty="0">
                <a:solidFill>
                  <a:srgbClr val="C00000"/>
                </a:solidFill>
              </a:rPr>
              <a:t>long running programs to fault </a:t>
            </a:r>
            <a:r>
              <a:rPr lang="en-US" dirty="0"/>
              <a:t>when they </a:t>
            </a:r>
            <a:r>
              <a:rPr lang="en-US" dirty="0">
                <a:solidFill>
                  <a:srgbClr val="F3753F"/>
                </a:solidFill>
              </a:rPr>
              <a:t>exhaust OS memory limits</a:t>
            </a:r>
          </a:p>
          <a:p>
            <a:r>
              <a:rPr lang="en-US" dirty="0" err="1">
                <a:solidFill>
                  <a:srgbClr val="F37440"/>
                </a:solidFill>
              </a:rPr>
              <a:t>Valgrind</a:t>
            </a:r>
            <a:r>
              <a:rPr lang="en-US" dirty="0"/>
              <a:t> is a tool for finding memory leaks (not pre-installed in all </a:t>
            </a:r>
            <a:r>
              <a:rPr lang="en-US" dirty="0" err="1"/>
              <a:t>linux</a:t>
            </a:r>
            <a:r>
              <a:rPr lang="en-US" dirty="0"/>
              <a:t> distributions though!)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7C2387D-33E2-254E-B2CD-DB930E5F31DF}"/>
              </a:ext>
            </a:extLst>
          </p:cNvPr>
          <p:cNvSpPr/>
          <p:nvPr/>
        </p:nvSpPr>
        <p:spPr bwMode="auto">
          <a:xfrm>
            <a:off x="1410969" y="1532190"/>
            <a:ext cx="9370059" cy="262866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</a:p>
          <a:p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leaky_memory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(void) 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char *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malloc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(BLKSZ *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(*bytes));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… 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code that never calls free() to deallocates the memory */</a:t>
            </a:r>
          </a:p>
          <a:p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return;  // you lose the address in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when leaving scope</a:t>
            </a:r>
          </a:p>
          <a:p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70A1E3-9838-1C40-85DE-5373B486EFE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694745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4" grpId="0" animBg="1"/>
      <p:bldP spid="5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DCB0B-2A0F-EB40-92FD-6BA31CE5EB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290" y="96026"/>
            <a:ext cx="10515600" cy="488994"/>
          </a:xfrm>
        </p:spPr>
        <p:txBody>
          <a:bodyPr/>
          <a:lstStyle/>
          <a:p>
            <a:r>
              <a:rPr lang="en-US" dirty="0"/>
              <a:t>Introduction to Structs – An Aggregate Data Type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A81FC0-DC8F-5341-BCEE-46140132EF70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75291" y="548323"/>
            <a:ext cx="11041420" cy="5903277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200" b="1" dirty="0">
                <a:solidFill>
                  <a:schemeClr val="accent1"/>
                </a:solidFill>
                <a:cs typeface="Calibri" panose="020F0502020204030204" pitchFamily="34" charset="0"/>
              </a:rPr>
              <a:t>Structs</a:t>
            </a:r>
            <a:r>
              <a:rPr lang="en-US" sz="2200" b="1" dirty="0">
                <a:cs typeface="Calibri" panose="020F0502020204030204" pitchFamily="34" charset="0"/>
              </a:rPr>
              <a:t> </a:t>
            </a:r>
            <a:r>
              <a:rPr lang="en-US" sz="2200" dirty="0">
                <a:cs typeface="Calibri" panose="020F0502020204030204" pitchFamily="34" charset="0"/>
              </a:rPr>
              <a:t>are a</a:t>
            </a:r>
            <a:r>
              <a:rPr lang="en-US" sz="2200" b="1" dirty="0">
                <a:cs typeface="Calibri" panose="020F0502020204030204" pitchFamily="34" charset="0"/>
              </a:rPr>
              <a:t> </a:t>
            </a:r>
            <a:r>
              <a:rPr lang="en-US" sz="2200" b="1" dirty="0">
                <a:solidFill>
                  <a:schemeClr val="accent1"/>
                </a:solidFill>
                <a:cs typeface="Calibri" panose="020F0502020204030204" pitchFamily="34" charset="0"/>
              </a:rPr>
              <a:t>collection (or aggregation) of values</a:t>
            </a:r>
            <a:r>
              <a:rPr lang="en-US" sz="2200" dirty="0">
                <a:solidFill>
                  <a:schemeClr val="accent1"/>
                </a:solidFill>
                <a:cs typeface="Calibri" panose="020F0502020204030204" pitchFamily="34" charset="0"/>
              </a:rPr>
              <a:t> </a:t>
            </a:r>
            <a:r>
              <a:rPr lang="en-US" sz="2200" dirty="0">
                <a:cs typeface="Calibri" panose="020F0502020204030204" pitchFamily="34" charset="0"/>
              </a:rPr>
              <a:t>grouped </a:t>
            </a:r>
            <a:r>
              <a:rPr lang="en-US" sz="2200" dirty="0">
                <a:solidFill>
                  <a:schemeClr val="accent5"/>
                </a:solidFill>
                <a:cs typeface="Calibri" panose="020F0502020204030204" pitchFamily="34" charset="0"/>
              </a:rPr>
              <a:t>under a </a:t>
            </a:r>
            <a:r>
              <a:rPr lang="en-US" sz="2200" b="1" dirty="0">
                <a:solidFill>
                  <a:schemeClr val="accent5"/>
                </a:solidFill>
                <a:cs typeface="Calibri" panose="020F0502020204030204" pitchFamily="34" charset="0"/>
              </a:rPr>
              <a:t>single name</a:t>
            </a:r>
          </a:p>
          <a:p>
            <a:pPr lvl="1"/>
            <a:r>
              <a:rPr lang="en-US" sz="2200" dirty="0">
                <a:cs typeface="Calibri" panose="020F0502020204030204" pitchFamily="34" charset="0"/>
              </a:rPr>
              <a:t>Each </a:t>
            </a:r>
            <a:r>
              <a:rPr lang="en-US" sz="2200" dirty="0">
                <a:solidFill>
                  <a:schemeClr val="accent1"/>
                </a:solidFill>
                <a:cs typeface="Calibri" panose="020F0502020204030204" pitchFamily="34" charset="0"/>
              </a:rPr>
              <a:t>variable </a:t>
            </a:r>
            <a:r>
              <a:rPr lang="en-US" sz="2200" dirty="0">
                <a:solidFill>
                  <a:schemeClr val="accent6"/>
                </a:solidFill>
                <a:cs typeface="Calibri" panose="020F0502020204030204" pitchFamily="34" charset="0"/>
              </a:rPr>
              <a:t>in a </a:t>
            </a:r>
            <a:r>
              <a:rPr lang="en-US" sz="2200" dirty="0">
                <a:solidFill>
                  <a:schemeClr val="accent1"/>
                </a:solidFill>
                <a:cs typeface="Calibri" panose="020F0502020204030204" pitchFamily="34" charset="0"/>
              </a:rPr>
              <a:t>struct is called a </a:t>
            </a:r>
            <a:r>
              <a:rPr lang="en-US" sz="2200" b="1" dirty="0">
                <a:solidFill>
                  <a:schemeClr val="accent1"/>
                </a:solidFill>
                <a:cs typeface="Calibri" panose="020F0502020204030204" pitchFamily="34" charset="0"/>
              </a:rPr>
              <a:t>member</a:t>
            </a:r>
            <a:r>
              <a:rPr lang="en-US" sz="2200" dirty="0">
                <a:solidFill>
                  <a:schemeClr val="accent1"/>
                </a:solidFill>
                <a:cs typeface="Calibri" panose="020F0502020204030204" pitchFamily="34" charset="0"/>
              </a:rPr>
              <a:t> </a:t>
            </a:r>
            <a:r>
              <a:rPr lang="en-US" sz="2200" dirty="0">
                <a:cs typeface="Calibri" panose="020F0502020204030204" pitchFamily="34" charset="0"/>
              </a:rPr>
              <a:t>(sometimes </a:t>
            </a:r>
            <a:r>
              <a:rPr lang="en-US" sz="2200" b="1" dirty="0">
                <a:solidFill>
                  <a:schemeClr val="accent3"/>
                </a:solidFill>
                <a:cs typeface="Calibri" panose="020F0502020204030204" pitchFamily="34" charset="0"/>
              </a:rPr>
              <a:t>field</a:t>
            </a:r>
            <a:r>
              <a:rPr lang="en-US" sz="2200" dirty="0">
                <a:cs typeface="Calibri" panose="020F0502020204030204" pitchFamily="34" charset="0"/>
              </a:rPr>
              <a:t> is used) </a:t>
            </a:r>
          </a:p>
          <a:p>
            <a:pPr lvl="1"/>
            <a:r>
              <a:rPr lang="en-US" sz="2200" dirty="0">
                <a:cs typeface="Calibri" panose="020F0502020204030204" pitchFamily="34" charset="0"/>
              </a:rPr>
              <a:t>Each </a:t>
            </a:r>
            <a:r>
              <a:rPr lang="en-US" sz="2200" dirty="0">
                <a:solidFill>
                  <a:srgbClr val="00B050"/>
                </a:solidFill>
                <a:cs typeface="Calibri" panose="020F0502020204030204" pitchFamily="34" charset="0"/>
              </a:rPr>
              <a:t>member</a:t>
            </a:r>
            <a:r>
              <a:rPr lang="en-US" sz="2200" dirty="0">
                <a:cs typeface="Calibri" panose="020F0502020204030204" pitchFamily="34" charset="0"/>
              </a:rPr>
              <a:t> is identified with a </a:t>
            </a:r>
            <a:r>
              <a:rPr lang="en-US" sz="2200" dirty="0">
                <a:solidFill>
                  <a:srgbClr val="F37440"/>
                </a:solidFill>
                <a:cs typeface="Calibri" panose="020F0502020204030204" pitchFamily="34" charset="0"/>
              </a:rPr>
              <a:t>name</a:t>
            </a:r>
          </a:p>
          <a:p>
            <a:pPr lvl="1"/>
            <a:r>
              <a:rPr lang="en-US" sz="2200" dirty="0">
                <a:solidFill>
                  <a:schemeClr val="accent1"/>
                </a:solidFill>
                <a:cs typeface="Calibri" panose="020F0502020204030204" pitchFamily="34" charset="0"/>
              </a:rPr>
              <a:t>Each </a:t>
            </a:r>
            <a:r>
              <a:rPr lang="en-US" sz="2200" dirty="0">
                <a:solidFill>
                  <a:srgbClr val="00B050"/>
                </a:solidFill>
                <a:cs typeface="Calibri" panose="020F0502020204030204" pitchFamily="34" charset="0"/>
              </a:rPr>
              <a:t>member</a:t>
            </a:r>
            <a:r>
              <a:rPr lang="en-US" sz="2200" dirty="0">
                <a:cs typeface="Calibri" panose="020F0502020204030204" pitchFamily="34" charset="0"/>
              </a:rPr>
              <a:t> can be (and quite often are) </a:t>
            </a:r>
            <a:r>
              <a:rPr lang="en-US" sz="2200" dirty="0">
                <a:solidFill>
                  <a:schemeClr val="accent1"/>
                </a:solidFill>
                <a:cs typeface="Calibri" panose="020F0502020204030204" pitchFamily="34" charset="0"/>
              </a:rPr>
              <a:t>different types, include other structs</a:t>
            </a:r>
          </a:p>
          <a:p>
            <a:pPr lvl="1"/>
            <a:r>
              <a:rPr lang="en-US" sz="2200" dirty="0">
                <a:cs typeface="Calibri" panose="020F0502020204030204" pitchFamily="34" charset="0"/>
              </a:rPr>
              <a:t>Like a Java class, but no associated methods or constructors with a struct</a:t>
            </a:r>
          </a:p>
          <a:p>
            <a:r>
              <a:rPr lang="en-US" sz="2200" dirty="0">
                <a:solidFill>
                  <a:srgbClr val="0070C0"/>
                </a:solidFill>
              </a:rPr>
              <a:t>Structure definition </a:t>
            </a:r>
            <a:r>
              <a:rPr lang="en-US" sz="2200" b="1" dirty="0">
                <a:solidFill>
                  <a:srgbClr val="0070C0"/>
                </a:solidFill>
              </a:rPr>
              <a:t>does not </a:t>
            </a:r>
            <a:r>
              <a:rPr lang="en-US" sz="2200" dirty="0">
                <a:solidFill>
                  <a:srgbClr val="0070C0"/>
                </a:solidFill>
              </a:rPr>
              <a:t>define a variable instance, nor does it allocate memory:</a:t>
            </a:r>
          </a:p>
          <a:p>
            <a:pPr lvl="1"/>
            <a:r>
              <a:rPr lang="en-US" sz="2200" dirty="0"/>
              <a:t>It creates a </a:t>
            </a:r>
            <a:r>
              <a:rPr lang="en-US" sz="2200" dirty="0">
                <a:solidFill>
                  <a:srgbClr val="C00000"/>
                </a:solidFill>
              </a:rPr>
              <a:t>new variable type </a:t>
            </a:r>
            <a:r>
              <a:rPr lang="en-US" sz="2200" dirty="0"/>
              <a:t>uniquely identified by its </a:t>
            </a:r>
            <a:r>
              <a:rPr lang="en-US" sz="2200" dirty="0" err="1">
                <a:solidFill>
                  <a:schemeClr val="accent5"/>
                </a:solidFill>
              </a:rPr>
              <a:t>tagname</a:t>
            </a:r>
            <a:r>
              <a:rPr lang="en-US" sz="2200" dirty="0">
                <a:solidFill>
                  <a:schemeClr val="accent5"/>
                </a:solidFill>
              </a:rPr>
              <a:t>:</a:t>
            </a:r>
          </a:p>
          <a:p>
            <a:pPr marL="354012" lvl="1" indent="0">
              <a:buNone/>
            </a:pPr>
            <a:r>
              <a:rPr lang="en-US" sz="2200" dirty="0">
                <a:solidFill>
                  <a:schemeClr val="accent5"/>
                </a:solidFill>
              </a:rPr>
              <a:t> </a:t>
            </a:r>
            <a:r>
              <a:rPr lang="en-US" sz="2200" dirty="0"/>
              <a:t> "</a:t>
            </a:r>
            <a:r>
              <a:rPr lang="en-US" sz="2200" dirty="0">
                <a:solidFill>
                  <a:srgbClr val="0070C0"/>
                </a:solidFill>
                <a:cs typeface="Courier New" panose="02070309020205020404" pitchFamily="49" charset="0"/>
              </a:rPr>
              <a:t>struct</a:t>
            </a:r>
            <a:r>
              <a:rPr lang="en-US" sz="2200" dirty="0">
                <a:solidFill>
                  <a:schemeClr val="accent5"/>
                </a:solidFill>
                <a:cs typeface="Courier New" panose="02070309020205020404" pitchFamily="49" charset="0"/>
              </a:rPr>
              <a:t> </a:t>
            </a:r>
            <a:r>
              <a:rPr lang="en-US" sz="2200" dirty="0" err="1">
                <a:solidFill>
                  <a:schemeClr val="accent5"/>
                </a:solidFill>
                <a:cs typeface="Courier New" panose="02070309020205020404" pitchFamily="49" charset="0"/>
              </a:rPr>
              <a:t>tagname</a:t>
            </a:r>
            <a:r>
              <a:rPr lang="en-US" sz="2200" dirty="0">
                <a:solidFill>
                  <a:schemeClr val="tx2"/>
                </a:solidFill>
                <a:cs typeface="Courier New" panose="02070309020205020404" pitchFamily="49" charset="0"/>
              </a:rPr>
              <a:t>" </a:t>
            </a:r>
            <a:r>
              <a:rPr lang="en-US" sz="2200" dirty="0">
                <a:solidFill>
                  <a:srgbClr val="7030A0"/>
                </a:solidFill>
                <a:cs typeface="Courier New" panose="02070309020205020404" pitchFamily="49" charset="0"/>
              </a:rPr>
              <a:t> </a:t>
            </a:r>
            <a:r>
              <a:rPr lang="en-US" sz="2200" dirty="0">
                <a:solidFill>
                  <a:schemeClr val="tx2"/>
                </a:solidFill>
                <a:cs typeface="Courier New" panose="02070309020205020404" pitchFamily="49" charset="0"/>
              </a:rPr>
              <a:t>includes the </a:t>
            </a:r>
            <a:r>
              <a:rPr lang="en-US" sz="2200" dirty="0">
                <a:solidFill>
                  <a:srgbClr val="7030A0"/>
                </a:solidFill>
                <a:cs typeface="Courier New" panose="02070309020205020404" pitchFamily="49" charset="0"/>
              </a:rPr>
              <a:t>keyword struct  </a:t>
            </a:r>
            <a:r>
              <a:rPr lang="en-US" sz="2200" dirty="0">
                <a:solidFill>
                  <a:schemeClr val="tx2"/>
                </a:solidFill>
                <a:cs typeface="Courier New" panose="02070309020205020404" pitchFamily="49" charset="0"/>
              </a:rPr>
              <a:t>and the </a:t>
            </a:r>
            <a:r>
              <a:rPr lang="en-US" sz="2200" dirty="0" err="1">
                <a:solidFill>
                  <a:srgbClr val="7030A0"/>
                </a:solidFill>
                <a:cs typeface="Courier New" panose="02070309020205020404" pitchFamily="49" charset="0"/>
              </a:rPr>
              <a:t>tagname</a:t>
            </a:r>
            <a:r>
              <a:rPr lang="en-US" sz="2200" dirty="0">
                <a:solidFill>
                  <a:srgbClr val="7030A0"/>
                </a:solidFill>
                <a:cs typeface="Courier New" panose="02070309020205020404" pitchFamily="49" charset="0"/>
              </a:rPr>
              <a:t> </a:t>
            </a:r>
            <a:r>
              <a:rPr lang="en-US" sz="2200" dirty="0">
                <a:solidFill>
                  <a:schemeClr val="accent1"/>
                </a:solidFill>
                <a:cs typeface="Courier New" panose="02070309020205020404" pitchFamily="49" charset="0"/>
              </a:rPr>
              <a:t>for this type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C553E95-AD20-7A4E-95A0-7BBBF3313139}"/>
              </a:ext>
            </a:extLst>
          </p:cNvPr>
          <p:cNvSpPr txBox="1"/>
          <p:nvPr/>
        </p:nvSpPr>
        <p:spPr>
          <a:xfrm>
            <a:off x="2962595" y="4284841"/>
            <a:ext cx="2860594" cy="178510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2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</a:t>
            </a:r>
            <a:r>
              <a:rPr lang="en-US" sz="2200" dirty="0" err="1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tagname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2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type1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member1;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...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2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200" dirty="0" err="1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typeN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memberN</a:t>
            </a:r>
            <a:r>
              <a:rPr lang="en-US" sz="22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endParaRPr lang="en-US" sz="2200" dirty="0">
              <a:solidFill>
                <a:schemeClr val="accent6"/>
              </a:solidFill>
              <a:latin typeface="Consolas" panose="020B0609020204030204" pitchFamily="49" charset="0"/>
              <a:ea typeface="CMU Bright" panose="02000603000000000000" pitchFamily="2" charset="0"/>
              <a:cs typeface="Consolas" panose="020B06090202040302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200" dirty="0">
                <a:solidFill>
                  <a:schemeClr val="accent6"/>
                </a:solidFill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}</a:t>
            </a: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;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E690A614-BEC8-1341-A512-5433404829D8}"/>
              </a:ext>
            </a:extLst>
          </p:cNvPr>
          <p:cNvGrpSpPr/>
          <p:nvPr/>
        </p:nvGrpSpPr>
        <p:grpSpPr>
          <a:xfrm>
            <a:off x="1123871" y="4570243"/>
            <a:ext cx="2183451" cy="1214299"/>
            <a:chOff x="976652" y="2785341"/>
            <a:chExt cx="2183451" cy="1214299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FD23470-7A30-6C44-BD78-A24255260602}"/>
                </a:ext>
              </a:extLst>
            </p:cNvPr>
            <p:cNvSpPr txBox="1"/>
            <p:nvPr/>
          </p:nvSpPr>
          <p:spPr>
            <a:xfrm>
              <a:off x="976652" y="2785341"/>
              <a:ext cx="1475552" cy="64633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800" b="0" dirty="0">
                  <a:solidFill>
                    <a:srgbClr val="FF0000"/>
                  </a:solidFill>
                  <a:latin typeface="Calibri" pitchFamily="34" charset="0"/>
                </a:rPr>
                <a:t>Easy to forget semicolon!</a:t>
              </a: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FDA1ADBC-0A9A-784F-8E7D-9DE4A187078D}"/>
                </a:ext>
              </a:extLst>
            </p:cNvPr>
            <p:cNvCxnSpPr>
              <a:cxnSpLocks/>
            </p:cNvCxnSpPr>
            <p:nvPr/>
          </p:nvCxnSpPr>
          <p:spPr>
            <a:xfrm>
              <a:off x="2452204" y="3429000"/>
              <a:ext cx="707899" cy="570640"/>
            </a:xfrm>
            <a:prstGeom prst="straightConnector1">
              <a:avLst/>
            </a:prstGeom>
            <a:ln w="349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A69E870F-5156-7043-8DF2-A10E2B9C18B1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E93C9DE-4582-0E6E-3CCF-1856967B9E86}"/>
              </a:ext>
            </a:extLst>
          </p:cNvPr>
          <p:cNvSpPr txBox="1"/>
          <p:nvPr/>
        </p:nvSpPr>
        <p:spPr>
          <a:xfrm>
            <a:off x="7419876" y="4185880"/>
            <a:ext cx="3002834" cy="212365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20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vehicle</a:t>
            </a:r>
            <a:r>
              <a:rPr lang="en-US" sz="2200"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20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char</a:t>
            </a:r>
            <a:r>
              <a:rPr lang="en-US" sz="2200">
                <a:latin typeface="Consolas" panose="020B0609020204030204" pitchFamily="49" charset="0"/>
                <a:cs typeface="Consolas" panose="020B0609020204030204" pitchFamily="49" charset="0"/>
              </a:rPr>
              <a:t> *state;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20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char</a:t>
            </a:r>
            <a:r>
              <a:rPr lang="en-US" sz="2200">
                <a:latin typeface="Consolas" panose="020B0609020204030204" pitchFamily="49" charset="0"/>
                <a:cs typeface="Consolas" panose="020B0609020204030204" pitchFamily="49" charset="0"/>
              </a:rPr>
              <a:t> *plate;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2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20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en-US" sz="2200">
                <a:latin typeface="Consolas" panose="020B0609020204030204" pitchFamily="49" charset="0"/>
                <a:cs typeface="Consolas" panose="020B0609020204030204" pitchFamily="49" charset="0"/>
              </a:rPr>
              <a:t> *make;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20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int</a:t>
            </a:r>
            <a:r>
              <a:rPr lang="en-US" sz="2200">
                <a:latin typeface="Consolas" panose="020B0609020204030204" pitchFamily="49" charset="0"/>
                <a:cs typeface="Consolas" panose="020B0609020204030204" pitchFamily="49" charset="0"/>
              </a:rPr>
              <a:t> year;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200"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}</a:t>
            </a:r>
            <a:r>
              <a:rPr lang="en-US" sz="2200">
                <a:solidFill>
                  <a:srgbClr val="FF0000"/>
                </a:solidFill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;</a:t>
            </a:r>
            <a:endParaRPr lang="en-US" sz="2200" dirty="0">
              <a:solidFill>
                <a:srgbClr val="FF0000"/>
              </a:solidFill>
              <a:latin typeface="Consolas" panose="020B0609020204030204" pitchFamily="49" charset="0"/>
              <a:ea typeface="CMU Bright" panose="02000603000000000000" pitchFamily="2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2948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 animBg="1"/>
      <p:bldP spid="21" grpId="0" animBg="1"/>
      <p:bldP spid="19" grpId="0"/>
      <p:bldP spid="34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A54FA-C0DF-7614-EEA5-C12FC083A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425009"/>
          </a:xfrm>
        </p:spPr>
        <p:txBody>
          <a:bodyPr/>
          <a:lstStyle/>
          <a:p>
            <a:r>
              <a:rPr lang="en-US" dirty="0"/>
              <a:t>Creating a Node &amp; Inserting it at the </a:t>
            </a:r>
            <a:r>
              <a:rPr lang="en-US" dirty="0">
                <a:solidFill>
                  <a:srgbClr val="FF0000"/>
                </a:solidFill>
              </a:rPr>
              <a:t>Front</a:t>
            </a:r>
            <a:r>
              <a:rPr lang="en-US" dirty="0"/>
              <a:t> of the List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BFDB8C1D-6198-76C0-1B77-FB3546FBB170}"/>
              </a:ext>
            </a:extLst>
          </p:cNvPr>
          <p:cNvSpPr/>
          <p:nvPr/>
        </p:nvSpPr>
        <p:spPr bwMode="auto">
          <a:xfrm>
            <a:off x="7615557" y="627191"/>
            <a:ext cx="2929819" cy="1444485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node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year;</a:t>
            </a:r>
          </a:p>
          <a:p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char *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name;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node </a:t>
            </a:r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next;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A88D07C9-53C4-1C89-B317-CE58EF28585C}"/>
              </a:ext>
            </a:extLst>
          </p:cNvPr>
          <p:cNvSpPr/>
          <p:nvPr/>
        </p:nvSpPr>
        <p:spPr bwMode="auto">
          <a:xfrm>
            <a:off x="98872" y="530251"/>
            <a:ext cx="6889757" cy="428565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create node; </a:t>
            </a:r>
            <a:r>
              <a:rPr lang="en-US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insert at front </a:t>
            </a:r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when passed head</a:t>
            </a:r>
          </a:p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node *</a:t>
            </a:r>
          </a:p>
          <a:p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creatNode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(int year, char *name,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node *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link)</a:t>
            </a:r>
          </a:p>
          <a:p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node *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malloc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if (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!= NULL) {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if ((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-&gt;name = </a:t>
            </a:r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strdup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(name)) == NULL) {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    free(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return NULL;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}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-&gt;year = year;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-&gt;next = link;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return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endParaRPr lang="en-US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3666745-1DD1-E9E0-D37B-E912C98EDD43}"/>
              </a:ext>
            </a:extLst>
          </p:cNvPr>
          <p:cNvSpPr/>
          <p:nvPr/>
        </p:nvSpPr>
        <p:spPr bwMode="auto">
          <a:xfrm>
            <a:off x="5717628" y="2581414"/>
            <a:ext cx="6207877" cy="254377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calling function body</a:t>
            </a:r>
          </a:p>
          <a:p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node 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*head = NULL; </a:t>
            </a:r>
            <a:r>
              <a:rPr lang="en-US" sz="16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insert at front</a:t>
            </a:r>
          </a:p>
          <a:p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node 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16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endParaRPr lang="en-US" sz="16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((</a:t>
            </a:r>
            <a:r>
              <a:rPr lang="en-US" sz="16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creatNode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(2020, "Joe", head)) != NULL) {</a:t>
            </a: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head = </a:t>
            </a:r>
            <a:r>
              <a:rPr lang="en-US" sz="16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6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error handling not shown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((</a:t>
            </a:r>
            <a:r>
              <a:rPr lang="en-US" sz="16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creatNode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(1955, "Sam", head)) != NULL) {</a:t>
            </a: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head = </a:t>
            </a:r>
            <a:r>
              <a:rPr lang="en-US" sz="16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6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error handling not shown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B3D04D71-F97C-E874-18BB-AD446369F545}"/>
              </a:ext>
            </a:extLst>
          </p:cNvPr>
          <p:cNvGrpSpPr/>
          <p:nvPr/>
        </p:nvGrpSpPr>
        <p:grpSpPr>
          <a:xfrm>
            <a:off x="174707" y="5630005"/>
            <a:ext cx="835869" cy="718191"/>
            <a:chOff x="7452006" y="3306391"/>
            <a:chExt cx="835869" cy="71819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E41DBEF8-1BD9-3166-FFF3-D9706D6D7993}"/>
                    </a:ext>
                  </a:extLst>
                </p:cNvPr>
                <p:cNvSpPr txBox="1"/>
                <p:nvPr/>
              </p:nvSpPr>
              <p:spPr>
                <a:xfrm>
                  <a:off x="7452006" y="3624472"/>
                  <a:ext cx="835869" cy="400110"/>
                </a:xfrm>
                <a:prstGeom prst="rect">
                  <a:avLst/>
                </a:prstGeom>
                <a:solidFill>
                  <a:srgbClr val="D6D6F5"/>
                </a:solidFill>
                <a:ln w="25400">
                  <a:solidFill>
                    <a:schemeClr val="bg2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MU Bright" panose="02000603000000000000" pitchFamily="2" charset="0"/>
                          </a:rPr>
                          <m:t>𝑁𝑈𝐿𝐿</m:t>
                        </m:r>
                      </m:oMath>
                    </m:oMathPara>
                  </a14:m>
                  <a:endParaRPr lang="en-US" dirty="0" err="1">
                    <a:solidFill>
                      <a:srgbClr val="FFC000"/>
                    </a:solidFill>
                    <a:effectLst>
                      <a:glow rad="25400">
                        <a:schemeClr val="tx1"/>
                      </a:glow>
                    </a:effectLst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E41DBEF8-1BD9-3166-FFF3-D9706D6D799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52006" y="3624472"/>
                  <a:ext cx="835869" cy="400110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 w="25400">
                  <a:solidFill>
                    <a:schemeClr val="bg2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3EA9BB7-490F-4EA6-DF6A-2E220DDA481E}"/>
                </a:ext>
              </a:extLst>
            </p:cNvPr>
            <p:cNvSpPr txBox="1"/>
            <p:nvPr/>
          </p:nvSpPr>
          <p:spPr>
            <a:xfrm>
              <a:off x="7504180" y="3306391"/>
              <a:ext cx="731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head</a:t>
              </a:r>
            </a:p>
          </p:txBody>
        </p:sp>
      </p:grpSp>
      <p:sp>
        <p:nvSpPr>
          <p:cNvPr id="82" name="TextBox 81">
            <a:extLst>
              <a:ext uri="{FF2B5EF4-FFF2-40B4-BE49-F238E27FC236}">
                <a16:creationId xmlns:a16="http://schemas.microsoft.com/office/drawing/2014/main" id="{31AE0562-C1F2-0C81-E05D-D387146BDA33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379EC8EB-5155-DC97-736E-AE0338C9E59C}"/>
              </a:ext>
            </a:extLst>
          </p:cNvPr>
          <p:cNvGrpSpPr/>
          <p:nvPr/>
        </p:nvGrpSpPr>
        <p:grpSpPr>
          <a:xfrm>
            <a:off x="1706037" y="5406300"/>
            <a:ext cx="3180637" cy="1226320"/>
            <a:chOff x="1706037" y="5406300"/>
            <a:chExt cx="3180637" cy="1226320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29E5BA5-984F-6CFD-2310-D68D0F5630E8}"/>
                </a:ext>
              </a:extLst>
            </p:cNvPr>
            <p:cNvSpPr txBox="1"/>
            <p:nvPr/>
          </p:nvSpPr>
          <p:spPr>
            <a:xfrm>
              <a:off x="1897740" y="6263288"/>
              <a:ext cx="365760" cy="369332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bg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CDFB9006-F68C-A30A-3AAB-A29BF946BEE2}"/>
                </a:ext>
              </a:extLst>
            </p:cNvPr>
            <p:cNvCxnSpPr/>
            <p:nvPr/>
          </p:nvCxnSpPr>
          <p:spPr bwMode="auto">
            <a:xfrm>
              <a:off x="2080620" y="6451482"/>
              <a:ext cx="731520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BDE0378-E591-CA42-BE39-0AA0021E4F93}"/>
                </a:ext>
              </a:extLst>
            </p:cNvPr>
            <p:cNvSpPr txBox="1"/>
            <p:nvPr/>
          </p:nvSpPr>
          <p:spPr>
            <a:xfrm>
              <a:off x="1706037" y="5965680"/>
              <a:ext cx="731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head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D5916FF-65EB-9A9B-00D8-AA0235BEB036}"/>
                </a:ext>
              </a:extLst>
            </p:cNvPr>
            <p:cNvSpPr txBox="1"/>
            <p:nvPr/>
          </p:nvSpPr>
          <p:spPr>
            <a:xfrm>
              <a:off x="2842197" y="6164772"/>
              <a:ext cx="73152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2020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B1DD2EB-60C6-0A74-B7E2-EF9678191CC3}"/>
                </a:ext>
              </a:extLst>
            </p:cNvPr>
            <p:cNvSpPr txBox="1"/>
            <p:nvPr/>
          </p:nvSpPr>
          <p:spPr>
            <a:xfrm>
              <a:off x="3945869" y="6143083"/>
              <a:ext cx="940805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"Joe"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AF4FD07-4A67-523A-0515-112EFAB8C57F}"/>
                </a:ext>
              </a:extLst>
            </p:cNvPr>
            <p:cNvSpPr txBox="1"/>
            <p:nvPr/>
          </p:nvSpPr>
          <p:spPr>
            <a:xfrm>
              <a:off x="2842197" y="5786610"/>
              <a:ext cx="73152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62D987D-2E06-0875-56E3-68C1E319C6DA}"/>
                </a:ext>
              </a:extLst>
            </p:cNvPr>
            <p:cNvSpPr txBox="1"/>
            <p:nvPr/>
          </p:nvSpPr>
          <p:spPr>
            <a:xfrm>
              <a:off x="2851020" y="5406300"/>
              <a:ext cx="739466" cy="369332"/>
            </a:xfrm>
            <a:prstGeom prst="rect">
              <a:avLst/>
            </a:prstGeom>
            <a:solidFill>
              <a:srgbClr val="7030A0">
                <a:alpha val="18000"/>
              </a:srgb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NULL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502CB9E7-1357-9E5C-6878-3A3B7E9576BD}"/>
                </a:ext>
              </a:extLst>
            </p:cNvPr>
            <p:cNvCxnSpPr>
              <a:cxnSpLocks/>
              <a:endCxn id="8" idx="1"/>
            </p:cNvCxnSpPr>
            <p:nvPr/>
          </p:nvCxnSpPr>
          <p:spPr bwMode="auto">
            <a:xfrm>
              <a:off x="3216780" y="5971276"/>
              <a:ext cx="729089" cy="356473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33E2E802-FB76-7461-1D38-4466D9B8668D}"/>
              </a:ext>
            </a:extLst>
          </p:cNvPr>
          <p:cNvGrpSpPr/>
          <p:nvPr/>
        </p:nvGrpSpPr>
        <p:grpSpPr>
          <a:xfrm>
            <a:off x="5841612" y="5494521"/>
            <a:ext cx="6086166" cy="1262306"/>
            <a:chOff x="5841612" y="5494521"/>
            <a:chExt cx="6086166" cy="1262306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E88B381-0127-A706-4897-B0E3E55BCBDD}"/>
                </a:ext>
              </a:extLst>
            </p:cNvPr>
            <p:cNvSpPr txBox="1"/>
            <p:nvPr/>
          </p:nvSpPr>
          <p:spPr>
            <a:xfrm>
              <a:off x="6033315" y="6387495"/>
              <a:ext cx="365760" cy="369332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bg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4B8BAEC3-A014-52CF-0ADD-30CA1010AC38}"/>
                </a:ext>
              </a:extLst>
            </p:cNvPr>
            <p:cNvCxnSpPr/>
            <p:nvPr/>
          </p:nvCxnSpPr>
          <p:spPr bwMode="auto">
            <a:xfrm>
              <a:off x="6216195" y="6575689"/>
              <a:ext cx="731520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95A6ACB-138F-9281-308C-9A277AF91A30}"/>
                </a:ext>
              </a:extLst>
            </p:cNvPr>
            <p:cNvSpPr txBox="1"/>
            <p:nvPr/>
          </p:nvSpPr>
          <p:spPr>
            <a:xfrm>
              <a:off x="5841612" y="6089887"/>
              <a:ext cx="731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head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0C1262E-3097-6E0F-F849-FE5F2156C427}"/>
                </a:ext>
              </a:extLst>
            </p:cNvPr>
            <p:cNvSpPr txBox="1"/>
            <p:nvPr/>
          </p:nvSpPr>
          <p:spPr>
            <a:xfrm>
              <a:off x="9852501" y="6240098"/>
              <a:ext cx="73152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2020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81579BC-EB98-3068-F00D-3DED103DEDDE}"/>
                </a:ext>
              </a:extLst>
            </p:cNvPr>
            <p:cNvSpPr txBox="1"/>
            <p:nvPr/>
          </p:nvSpPr>
          <p:spPr>
            <a:xfrm>
              <a:off x="10986973" y="6223153"/>
              <a:ext cx="940805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"Joe"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337B55D-6921-B7A2-1307-BAAD0A854814}"/>
                </a:ext>
              </a:extLst>
            </p:cNvPr>
            <p:cNvSpPr txBox="1"/>
            <p:nvPr/>
          </p:nvSpPr>
          <p:spPr>
            <a:xfrm>
              <a:off x="9852501" y="5870766"/>
              <a:ext cx="73152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6854CFF-FAA6-3C39-2467-2BF22BC347AC}"/>
                </a:ext>
              </a:extLst>
            </p:cNvPr>
            <p:cNvSpPr txBox="1"/>
            <p:nvPr/>
          </p:nvSpPr>
          <p:spPr>
            <a:xfrm>
              <a:off x="9861324" y="5494521"/>
              <a:ext cx="731520" cy="369332"/>
            </a:xfrm>
            <a:prstGeom prst="rect">
              <a:avLst/>
            </a:prstGeom>
            <a:solidFill>
              <a:srgbClr val="7030A0">
                <a:alpha val="18000"/>
              </a:srgb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NULL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B27B171B-B394-25AC-9ADD-4A5897260EA3}"/>
                </a:ext>
              </a:extLst>
            </p:cNvPr>
            <p:cNvCxnSpPr>
              <a:cxnSpLocks/>
              <a:endCxn id="24" idx="1"/>
            </p:cNvCxnSpPr>
            <p:nvPr/>
          </p:nvCxnSpPr>
          <p:spPr bwMode="auto">
            <a:xfrm>
              <a:off x="10227084" y="6055432"/>
              <a:ext cx="759889" cy="352387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FC65312-6F69-3FEF-8FB6-6F053F316C48}"/>
                </a:ext>
              </a:extLst>
            </p:cNvPr>
            <p:cNvSpPr txBox="1"/>
            <p:nvPr/>
          </p:nvSpPr>
          <p:spPr>
            <a:xfrm>
              <a:off x="7051181" y="6301717"/>
              <a:ext cx="73152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1955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AA81428-A080-147A-13A1-4DF897AA5F3B}"/>
                </a:ext>
              </a:extLst>
            </p:cNvPr>
            <p:cNvSpPr txBox="1"/>
            <p:nvPr/>
          </p:nvSpPr>
          <p:spPr>
            <a:xfrm>
              <a:off x="8157284" y="6304559"/>
              <a:ext cx="940805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"Sam"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5E8684F-1D3B-33B9-A910-A8D12E7A7E56}"/>
                </a:ext>
              </a:extLst>
            </p:cNvPr>
            <p:cNvSpPr txBox="1"/>
            <p:nvPr/>
          </p:nvSpPr>
          <p:spPr>
            <a:xfrm>
              <a:off x="7042358" y="5905221"/>
              <a:ext cx="73152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4F50445-8327-BC37-465F-FE5A2F7118E0}"/>
                </a:ext>
              </a:extLst>
            </p:cNvPr>
            <p:cNvSpPr txBox="1"/>
            <p:nvPr/>
          </p:nvSpPr>
          <p:spPr>
            <a:xfrm>
              <a:off x="7042358" y="5524964"/>
              <a:ext cx="731520" cy="369332"/>
            </a:xfrm>
            <a:prstGeom prst="rect">
              <a:avLst/>
            </a:prstGeom>
            <a:solidFill>
              <a:srgbClr val="7030A0">
                <a:alpha val="18000"/>
              </a:srgb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C0ABB8A3-EF55-2656-AAA3-6B911A9B4046}"/>
                </a:ext>
              </a:extLst>
            </p:cNvPr>
            <p:cNvCxnSpPr>
              <a:cxnSpLocks/>
              <a:endCxn id="29" idx="1"/>
            </p:cNvCxnSpPr>
            <p:nvPr/>
          </p:nvCxnSpPr>
          <p:spPr bwMode="auto">
            <a:xfrm>
              <a:off x="7399252" y="6100528"/>
              <a:ext cx="758032" cy="388697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C506652F-41BA-68BC-1AB0-6A6DCABEF683}"/>
                </a:ext>
              </a:extLst>
            </p:cNvPr>
            <p:cNvCxnSpPr>
              <a:cxnSpLocks/>
              <a:endCxn id="22" idx="1"/>
            </p:cNvCxnSpPr>
            <p:nvPr/>
          </p:nvCxnSpPr>
          <p:spPr bwMode="auto">
            <a:xfrm>
              <a:off x="7414510" y="5702469"/>
              <a:ext cx="2437991" cy="722295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49B8FBEC-3A59-612E-4EFF-05C6B6CE98A3}"/>
              </a:ext>
            </a:extLst>
          </p:cNvPr>
          <p:cNvGrpSpPr/>
          <p:nvPr/>
        </p:nvGrpSpPr>
        <p:grpSpPr>
          <a:xfrm>
            <a:off x="2464809" y="3853300"/>
            <a:ext cx="3934266" cy="1195094"/>
            <a:chOff x="1714726" y="3162644"/>
            <a:chExt cx="3934266" cy="1195094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808785F-C2CB-EC9B-0811-797537B44F79}"/>
                </a:ext>
              </a:extLst>
            </p:cNvPr>
            <p:cNvSpPr txBox="1"/>
            <p:nvPr/>
          </p:nvSpPr>
          <p:spPr>
            <a:xfrm>
              <a:off x="1714726" y="3434408"/>
              <a:ext cx="2962120" cy="92333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800" b="0" dirty="0">
                  <a:solidFill>
                    <a:srgbClr val="FF0000"/>
                  </a:solidFill>
                  <a:latin typeface="Calibri" pitchFamily="34" charset="0"/>
                </a:rPr>
                <a:t>Never use head here!</a:t>
              </a:r>
            </a:p>
            <a:p>
              <a:r>
                <a:rPr lang="en-US" dirty="0">
                  <a:solidFill>
                    <a:srgbClr val="FF0000"/>
                  </a:solidFill>
                  <a:latin typeface="Calibri" pitchFamily="34" charset="0"/>
                </a:rPr>
                <a:t>you can lose your linked list</a:t>
              </a:r>
            </a:p>
            <a:p>
              <a:r>
                <a:rPr lang="en-US" sz="1800" b="0" dirty="0">
                  <a:solidFill>
                    <a:srgbClr val="FF0000"/>
                  </a:solidFill>
                  <a:latin typeface="Calibri" pitchFamily="34" charset="0"/>
                </a:rPr>
                <a:t>if </a:t>
              </a:r>
              <a:r>
                <a:rPr lang="en-US" sz="1800" b="0" dirty="0" err="1">
                  <a:solidFill>
                    <a:srgbClr val="FF0000"/>
                  </a:solidFill>
                  <a:latin typeface="Calibri" pitchFamily="34" charset="0"/>
                </a:rPr>
                <a:t>creatNode</a:t>
              </a:r>
              <a:r>
                <a:rPr lang="en-US" sz="1800" b="0" dirty="0">
                  <a:solidFill>
                    <a:srgbClr val="FF0000"/>
                  </a:solidFill>
                  <a:latin typeface="Calibri" pitchFamily="34" charset="0"/>
                </a:rPr>
                <a:t>() fails!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F8DE6762-2A8A-5B6B-A32B-2718F320C86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76846" y="3162644"/>
              <a:ext cx="972146" cy="271764"/>
            </a:xfrm>
            <a:prstGeom prst="straightConnector1">
              <a:avLst/>
            </a:prstGeom>
            <a:ln w="349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11774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A54FA-C0DF-7614-EEA5-C12FC083A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425009"/>
          </a:xfrm>
        </p:spPr>
        <p:txBody>
          <a:bodyPr/>
          <a:lstStyle/>
          <a:p>
            <a:r>
              <a:rPr lang="en-US" dirty="0"/>
              <a:t>Creating a Node &amp; Inserting it at the </a:t>
            </a:r>
            <a:r>
              <a:rPr lang="en-US" dirty="0">
                <a:solidFill>
                  <a:srgbClr val="FF0000"/>
                </a:solidFill>
              </a:rPr>
              <a:t>End</a:t>
            </a:r>
            <a:r>
              <a:rPr lang="en-US" dirty="0"/>
              <a:t> of the List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3666745-1DD1-E9E0-D37B-E912C98EDD43}"/>
              </a:ext>
            </a:extLst>
          </p:cNvPr>
          <p:cNvSpPr/>
          <p:nvPr/>
        </p:nvSpPr>
        <p:spPr bwMode="auto">
          <a:xfrm>
            <a:off x="96037" y="545008"/>
            <a:ext cx="7219122" cy="5698137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create a node and insert at the end of the list</a:t>
            </a:r>
          </a:p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node *</a:t>
            </a:r>
          </a:p>
          <a:p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insertEnd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(int year, char *name,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node *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head)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endParaRPr lang="en-US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struct node *</a:t>
            </a:r>
            <a:r>
              <a:rPr lang="en-US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head;</a:t>
            </a:r>
          </a:p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struct node *</a:t>
            </a:r>
            <a:r>
              <a:rPr lang="en-US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prev</a:t>
            </a:r>
            <a:r>
              <a:rPr lang="en-US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NULL;  // base case</a:t>
            </a:r>
          </a:p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struct node *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new;</a:t>
            </a:r>
          </a:p>
          <a:p>
            <a:endParaRPr lang="en-US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if ((new = </a:t>
            </a:r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creatNode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(year, name, NULL)) == NULL)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return NULL;</a:t>
            </a:r>
          </a:p>
          <a:p>
            <a:endParaRPr lang="en-US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while (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!= NULL) {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prev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-&gt;next;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if (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prev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== NULL)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return new;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prev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-&gt;next = new;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return head;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41963849-7D6E-853C-FFDD-A160EE0C29A4}"/>
              </a:ext>
            </a:extLst>
          </p:cNvPr>
          <p:cNvSpPr/>
          <p:nvPr/>
        </p:nvSpPr>
        <p:spPr bwMode="auto">
          <a:xfrm>
            <a:off x="4352144" y="5064603"/>
            <a:ext cx="6433777" cy="1779500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node *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head = NULL;  </a:t>
            </a:r>
            <a:r>
              <a:rPr lang="en-US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insert at end</a:t>
            </a:r>
          </a:p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node *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((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insertEnd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(2020, "Joe", head)) != NULL)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head =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endParaRPr lang="en-US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((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insertEnd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(1955, "Sam", head)) != NULL)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head =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0DBF7A9D-E297-545F-9085-3FE64F10DA6F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FC6FB34-75AB-FEFD-811A-904AF32AD28C}"/>
              </a:ext>
            </a:extLst>
          </p:cNvPr>
          <p:cNvGrpSpPr/>
          <p:nvPr/>
        </p:nvGrpSpPr>
        <p:grpSpPr>
          <a:xfrm>
            <a:off x="8498724" y="437662"/>
            <a:ext cx="835869" cy="718191"/>
            <a:chOff x="7452006" y="3306391"/>
            <a:chExt cx="835869" cy="71819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B668740F-D914-DF27-A4E1-3EEC46614F94}"/>
                    </a:ext>
                  </a:extLst>
                </p:cNvPr>
                <p:cNvSpPr txBox="1"/>
                <p:nvPr/>
              </p:nvSpPr>
              <p:spPr>
                <a:xfrm>
                  <a:off x="7452006" y="3624472"/>
                  <a:ext cx="835869" cy="400110"/>
                </a:xfrm>
                <a:prstGeom prst="rect">
                  <a:avLst/>
                </a:prstGeom>
                <a:solidFill>
                  <a:srgbClr val="D6D6F5"/>
                </a:solidFill>
                <a:ln w="25400">
                  <a:solidFill>
                    <a:schemeClr val="bg2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MU Bright" panose="02000603000000000000" pitchFamily="2" charset="0"/>
                          </a:rPr>
                          <m:t>𝑁𝑈𝐿𝐿</m:t>
                        </m:r>
                      </m:oMath>
                    </m:oMathPara>
                  </a14:m>
                  <a:endParaRPr lang="en-US" dirty="0" err="1">
                    <a:solidFill>
                      <a:srgbClr val="FFC000"/>
                    </a:solidFill>
                    <a:effectLst>
                      <a:glow rad="25400">
                        <a:schemeClr val="tx1"/>
                      </a:glow>
                    </a:effectLst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B668740F-D914-DF27-A4E1-3EEC46614F9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52006" y="3624472"/>
                  <a:ext cx="835869" cy="400110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 w="25400">
                  <a:solidFill>
                    <a:schemeClr val="bg2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F7D1894-71ED-8754-9829-2F9CE6FF5E79}"/>
                </a:ext>
              </a:extLst>
            </p:cNvPr>
            <p:cNvSpPr txBox="1"/>
            <p:nvPr/>
          </p:nvSpPr>
          <p:spPr>
            <a:xfrm>
              <a:off x="7504180" y="3306391"/>
              <a:ext cx="731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head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29B7687-D041-889E-67F7-499AD063D010}"/>
              </a:ext>
            </a:extLst>
          </p:cNvPr>
          <p:cNvGrpSpPr/>
          <p:nvPr/>
        </p:nvGrpSpPr>
        <p:grpSpPr>
          <a:xfrm>
            <a:off x="7333300" y="1425033"/>
            <a:ext cx="3180637" cy="1226320"/>
            <a:chOff x="1706037" y="5406300"/>
            <a:chExt cx="3180637" cy="1226320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2794206-C91D-C856-FE49-3F93993FE440}"/>
                </a:ext>
              </a:extLst>
            </p:cNvPr>
            <p:cNvSpPr txBox="1"/>
            <p:nvPr/>
          </p:nvSpPr>
          <p:spPr>
            <a:xfrm>
              <a:off x="1897740" y="6263288"/>
              <a:ext cx="365760" cy="369332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bg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93E6CF0B-2367-D04A-3815-024FF44793E1}"/>
                </a:ext>
              </a:extLst>
            </p:cNvPr>
            <p:cNvCxnSpPr/>
            <p:nvPr/>
          </p:nvCxnSpPr>
          <p:spPr bwMode="auto">
            <a:xfrm>
              <a:off x="2080620" y="6451482"/>
              <a:ext cx="731520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DE6DF74-2CA4-803A-FD36-DDD5BC8B8C8B}"/>
                </a:ext>
              </a:extLst>
            </p:cNvPr>
            <p:cNvSpPr txBox="1"/>
            <p:nvPr/>
          </p:nvSpPr>
          <p:spPr>
            <a:xfrm>
              <a:off x="1706037" y="5965680"/>
              <a:ext cx="731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head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2FE1AE1-F61B-7477-9009-08A983A8AB91}"/>
                </a:ext>
              </a:extLst>
            </p:cNvPr>
            <p:cNvSpPr txBox="1"/>
            <p:nvPr/>
          </p:nvSpPr>
          <p:spPr>
            <a:xfrm>
              <a:off x="2842197" y="6164772"/>
              <a:ext cx="73152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2020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2DABB89-5D61-F2B9-B091-24A4D8B99F96}"/>
                </a:ext>
              </a:extLst>
            </p:cNvPr>
            <p:cNvSpPr txBox="1"/>
            <p:nvPr/>
          </p:nvSpPr>
          <p:spPr>
            <a:xfrm>
              <a:off x="3945869" y="6143083"/>
              <a:ext cx="940805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"Joe"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747C1C7-C34B-4D2B-5C10-07D188FC8BC9}"/>
                </a:ext>
              </a:extLst>
            </p:cNvPr>
            <p:cNvSpPr txBox="1"/>
            <p:nvPr/>
          </p:nvSpPr>
          <p:spPr>
            <a:xfrm>
              <a:off x="2842197" y="5786610"/>
              <a:ext cx="73152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58C93D9-A26A-BB69-0BCC-3DD456B989EE}"/>
                </a:ext>
              </a:extLst>
            </p:cNvPr>
            <p:cNvSpPr txBox="1"/>
            <p:nvPr/>
          </p:nvSpPr>
          <p:spPr>
            <a:xfrm>
              <a:off x="2851020" y="5406300"/>
              <a:ext cx="739466" cy="369332"/>
            </a:xfrm>
            <a:prstGeom prst="rect">
              <a:avLst/>
            </a:prstGeom>
            <a:solidFill>
              <a:srgbClr val="7030A0">
                <a:alpha val="18000"/>
              </a:srgb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NULL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9E4ECC3D-5D40-50B1-461F-9280860956C3}"/>
                </a:ext>
              </a:extLst>
            </p:cNvPr>
            <p:cNvCxnSpPr>
              <a:cxnSpLocks/>
              <a:endCxn id="22" idx="1"/>
            </p:cNvCxnSpPr>
            <p:nvPr/>
          </p:nvCxnSpPr>
          <p:spPr bwMode="auto">
            <a:xfrm>
              <a:off x="3216780" y="5971276"/>
              <a:ext cx="729089" cy="356473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B2D3154D-30BF-7136-1C43-6A372A52C8F9}"/>
              </a:ext>
            </a:extLst>
          </p:cNvPr>
          <p:cNvGrpSpPr/>
          <p:nvPr/>
        </p:nvGrpSpPr>
        <p:grpSpPr>
          <a:xfrm>
            <a:off x="7203273" y="3186252"/>
            <a:ext cx="4806002" cy="1790768"/>
            <a:chOff x="5841612" y="4966059"/>
            <a:chExt cx="4806002" cy="1790768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570EB27-58E1-2E04-F87F-7BECAD9F7A33}"/>
                </a:ext>
              </a:extLst>
            </p:cNvPr>
            <p:cNvSpPr txBox="1"/>
            <p:nvPr/>
          </p:nvSpPr>
          <p:spPr>
            <a:xfrm>
              <a:off x="6033315" y="6387495"/>
              <a:ext cx="365760" cy="369332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bg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614608BA-C69C-6242-3CD6-B69E52B98CCF}"/>
                </a:ext>
              </a:extLst>
            </p:cNvPr>
            <p:cNvCxnSpPr/>
            <p:nvPr/>
          </p:nvCxnSpPr>
          <p:spPr bwMode="auto">
            <a:xfrm>
              <a:off x="6216195" y="6575689"/>
              <a:ext cx="731520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AC1503F-7AF9-4E17-30A5-047C0B4D1E73}"/>
                </a:ext>
              </a:extLst>
            </p:cNvPr>
            <p:cNvSpPr txBox="1"/>
            <p:nvPr/>
          </p:nvSpPr>
          <p:spPr>
            <a:xfrm>
              <a:off x="5841612" y="6089887"/>
              <a:ext cx="731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head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3EB5E61-BFC2-05E5-F392-DF3988BA53C8}"/>
                </a:ext>
              </a:extLst>
            </p:cNvPr>
            <p:cNvSpPr txBox="1"/>
            <p:nvPr/>
          </p:nvSpPr>
          <p:spPr>
            <a:xfrm>
              <a:off x="8572337" y="5711636"/>
              <a:ext cx="73152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1955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52606AB-E4D5-00E7-9324-1F00AE8B6D2D}"/>
                </a:ext>
              </a:extLst>
            </p:cNvPr>
            <p:cNvSpPr txBox="1"/>
            <p:nvPr/>
          </p:nvSpPr>
          <p:spPr>
            <a:xfrm>
              <a:off x="9706809" y="5694691"/>
              <a:ext cx="940805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"Sam"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09D4BC5-0344-7695-6D65-9FECD1B14B65}"/>
                </a:ext>
              </a:extLst>
            </p:cNvPr>
            <p:cNvSpPr txBox="1"/>
            <p:nvPr/>
          </p:nvSpPr>
          <p:spPr>
            <a:xfrm>
              <a:off x="8572337" y="5342304"/>
              <a:ext cx="73152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A85E051-1163-84A4-9174-D39D818930CE}"/>
                </a:ext>
              </a:extLst>
            </p:cNvPr>
            <p:cNvSpPr txBox="1"/>
            <p:nvPr/>
          </p:nvSpPr>
          <p:spPr>
            <a:xfrm>
              <a:off x="8581160" y="4966059"/>
              <a:ext cx="731520" cy="369332"/>
            </a:xfrm>
            <a:prstGeom prst="rect">
              <a:avLst/>
            </a:prstGeom>
            <a:solidFill>
              <a:srgbClr val="7030A0">
                <a:alpha val="18000"/>
              </a:srgb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NULL</a:t>
              </a: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B128CD4B-909C-FF50-E696-5B166956F559}"/>
                </a:ext>
              </a:extLst>
            </p:cNvPr>
            <p:cNvCxnSpPr>
              <a:cxnSpLocks/>
              <a:endCxn id="31" idx="1"/>
            </p:cNvCxnSpPr>
            <p:nvPr/>
          </p:nvCxnSpPr>
          <p:spPr bwMode="auto">
            <a:xfrm>
              <a:off x="8946920" y="5526970"/>
              <a:ext cx="759889" cy="352387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4A5586D-BFE2-2A71-C7C1-B5937B4D5A29}"/>
                </a:ext>
              </a:extLst>
            </p:cNvPr>
            <p:cNvSpPr txBox="1"/>
            <p:nvPr/>
          </p:nvSpPr>
          <p:spPr>
            <a:xfrm>
              <a:off x="7051181" y="6301717"/>
              <a:ext cx="73152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2020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754C8FA-722F-21AE-D977-00FE78AC0816}"/>
                </a:ext>
              </a:extLst>
            </p:cNvPr>
            <p:cNvSpPr txBox="1"/>
            <p:nvPr/>
          </p:nvSpPr>
          <p:spPr>
            <a:xfrm>
              <a:off x="8157284" y="6304559"/>
              <a:ext cx="940805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"Joe"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71018A0-3660-9B7A-CFDF-CEC082D0AFBC}"/>
                </a:ext>
              </a:extLst>
            </p:cNvPr>
            <p:cNvSpPr txBox="1"/>
            <p:nvPr/>
          </p:nvSpPr>
          <p:spPr>
            <a:xfrm>
              <a:off x="7042358" y="5905221"/>
              <a:ext cx="73152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1BB204F-FEB1-CE66-F753-ABAC13C4970C}"/>
                </a:ext>
              </a:extLst>
            </p:cNvPr>
            <p:cNvSpPr txBox="1"/>
            <p:nvPr/>
          </p:nvSpPr>
          <p:spPr>
            <a:xfrm>
              <a:off x="7042358" y="5524964"/>
              <a:ext cx="731520" cy="369332"/>
            </a:xfrm>
            <a:prstGeom prst="rect">
              <a:avLst/>
            </a:prstGeom>
            <a:solidFill>
              <a:srgbClr val="7030A0">
                <a:alpha val="18000"/>
              </a:srgb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5FA616D7-BBC8-04CA-9FCA-E1C5E9DF2DE5}"/>
                </a:ext>
              </a:extLst>
            </p:cNvPr>
            <p:cNvCxnSpPr>
              <a:cxnSpLocks/>
              <a:endCxn id="36" idx="1"/>
            </p:cNvCxnSpPr>
            <p:nvPr/>
          </p:nvCxnSpPr>
          <p:spPr bwMode="auto">
            <a:xfrm>
              <a:off x="7399252" y="6100528"/>
              <a:ext cx="758032" cy="388697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020367BB-2F56-9F83-3793-3F1275ED4ACF}"/>
                </a:ext>
              </a:extLst>
            </p:cNvPr>
            <p:cNvCxnSpPr>
              <a:cxnSpLocks/>
              <a:endCxn id="30" idx="1"/>
            </p:cNvCxnSpPr>
            <p:nvPr/>
          </p:nvCxnSpPr>
          <p:spPr bwMode="auto">
            <a:xfrm>
              <a:off x="7399252" y="5690123"/>
              <a:ext cx="1173085" cy="206179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</p:grpSp>
    </p:spTree>
    <p:extLst>
      <p:ext uri="{BB962C8B-B14F-4D97-AF65-F5344CB8AC3E}">
        <p14:creationId xmlns:p14="http://schemas.microsoft.com/office/powerpoint/2010/main" val="2077628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68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A54FA-C0DF-7614-EEA5-C12FC083A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244" y="528610"/>
            <a:ext cx="10515600" cy="425009"/>
          </a:xfrm>
        </p:spPr>
        <p:txBody>
          <a:bodyPr/>
          <a:lstStyle/>
          <a:p>
            <a:r>
              <a:rPr lang="en-US" dirty="0"/>
              <a:t>"Dumping" the Linked List</a:t>
            </a:r>
            <a:br>
              <a:rPr lang="en-US" dirty="0"/>
            </a:br>
            <a:r>
              <a:rPr lang="en-US" i="1" dirty="0">
                <a:solidFill>
                  <a:schemeClr val="accent5"/>
                </a:solidFill>
              </a:rPr>
              <a:t> </a:t>
            </a:r>
            <a:r>
              <a:rPr lang="en-US" sz="2400" i="1" dirty="0">
                <a:solidFill>
                  <a:schemeClr val="accent5"/>
                </a:solidFill>
              </a:rPr>
              <a:t>"walk the list from head to tail"</a:t>
            </a:r>
            <a:endParaRPr lang="en-US" i="1" dirty="0">
              <a:solidFill>
                <a:schemeClr val="accent5"/>
              </a:solidFill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3666745-1DD1-E9E0-D37B-E912C98EDD43}"/>
              </a:ext>
            </a:extLst>
          </p:cNvPr>
          <p:cNvSpPr/>
          <p:nvPr/>
        </p:nvSpPr>
        <p:spPr bwMode="auto">
          <a:xfrm>
            <a:off x="1322166" y="3542610"/>
            <a:ext cx="8728436" cy="292360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node *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head;</a:t>
            </a:r>
            <a:endParaRPr lang="en-US" sz="2000" i="1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node *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…</a:t>
            </a:r>
          </a:p>
          <a:p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("\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nDumping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All Data\n");</a:t>
            </a:r>
          </a:p>
          <a:p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head;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while (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!= NULL) {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("year: %d name: %s\n", 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-&gt;year, 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-&gt;name);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-&gt;next;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0DBF7A9D-E297-545F-9085-3FE64F10DA6F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05" name="Rounded Rectangle 104">
            <a:extLst>
              <a:ext uri="{FF2B5EF4-FFF2-40B4-BE49-F238E27FC236}">
                <a16:creationId xmlns:a16="http://schemas.microsoft.com/office/drawing/2014/main" id="{913C7628-EDA5-DB14-EFD9-3F7B04F422AB}"/>
              </a:ext>
            </a:extLst>
          </p:cNvPr>
          <p:cNvSpPr/>
          <p:nvPr/>
        </p:nvSpPr>
        <p:spPr bwMode="auto">
          <a:xfrm>
            <a:off x="7067918" y="3583875"/>
            <a:ext cx="3184816" cy="1120231"/>
          </a:xfrm>
          <a:prstGeom prst="roundRect">
            <a:avLst>
              <a:gd name="adj" fmla="val 5733"/>
            </a:avLst>
          </a:prstGeom>
          <a:solidFill>
            <a:schemeClr val="accent4">
              <a:lumMod val="20000"/>
              <a:lumOff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Dumping All Data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year: 1955 name: Sam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year: 2020 name: Joe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13AC97A-99DB-9EFD-E93E-3572F85F933B}"/>
              </a:ext>
            </a:extLst>
          </p:cNvPr>
          <p:cNvGrpSpPr/>
          <p:nvPr/>
        </p:nvGrpSpPr>
        <p:grpSpPr>
          <a:xfrm>
            <a:off x="5172671" y="2219982"/>
            <a:ext cx="731520" cy="914336"/>
            <a:chOff x="511627" y="3595741"/>
            <a:chExt cx="731520" cy="914336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714661D-3ED4-4A1B-0F83-29AFEEA74813}"/>
                </a:ext>
              </a:extLst>
            </p:cNvPr>
            <p:cNvSpPr txBox="1"/>
            <p:nvPr/>
          </p:nvSpPr>
          <p:spPr>
            <a:xfrm>
              <a:off x="716081" y="3860951"/>
              <a:ext cx="365760" cy="369332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bg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2AC6DDB-0258-336B-967D-BC35CDFA2ACE}"/>
                </a:ext>
              </a:extLst>
            </p:cNvPr>
            <p:cNvSpPr txBox="1"/>
            <p:nvPr/>
          </p:nvSpPr>
          <p:spPr>
            <a:xfrm>
              <a:off x="511627" y="4140745"/>
              <a:ext cx="731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ptr</a:t>
              </a:r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0332184D-3EBC-93C8-62A6-FBE1E2FC6FE4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901720" y="3595741"/>
              <a:ext cx="0" cy="436243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22388A3-1526-8AE5-9D02-08BBEA8A2D60}"/>
              </a:ext>
            </a:extLst>
          </p:cNvPr>
          <p:cNvGrpSpPr/>
          <p:nvPr/>
        </p:nvGrpSpPr>
        <p:grpSpPr>
          <a:xfrm>
            <a:off x="7980927" y="2131678"/>
            <a:ext cx="731520" cy="914336"/>
            <a:chOff x="511627" y="3595741"/>
            <a:chExt cx="731520" cy="914336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5A44E1A-8FEF-CEA7-9113-53B7FA609C94}"/>
                </a:ext>
              </a:extLst>
            </p:cNvPr>
            <p:cNvSpPr txBox="1"/>
            <p:nvPr/>
          </p:nvSpPr>
          <p:spPr>
            <a:xfrm>
              <a:off x="716081" y="3860951"/>
              <a:ext cx="365760" cy="369332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bg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310029B-41A6-DD36-6BC8-3FC16DD7544F}"/>
                </a:ext>
              </a:extLst>
            </p:cNvPr>
            <p:cNvSpPr txBox="1"/>
            <p:nvPr/>
          </p:nvSpPr>
          <p:spPr>
            <a:xfrm>
              <a:off x="511627" y="4140745"/>
              <a:ext cx="731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ptr</a:t>
              </a:r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E8305CD3-E808-6FA8-9A76-4F97F8D86E51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901720" y="3595741"/>
              <a:ext cx="0" cy="436243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BE353F9-A0A8-DB98-930C-1656138607BC}"/>
              </a:ext>
            </a:extLst>
          </p:cNvPr>
          <p:cNvGrpSpPr/>
          <p:nvPr/>
        </p:nvGrpSpPr>
        <p:grpSpPr>
          <a:xfrm>
            <a:off x="10789182" y="2396888"/>
            <a:ext cx="731520" cy="670217"/>
            <a:chOff x="4722914" y="3800170"/>
            <a:chExt cx="731520" cy="670217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D7C67EE0-5B5F-14B9-B671-A20AB4B06E73}"/>
                </a:ext>
              </a:extLst>
            </p:cNvPr>
            <p:cNvGrpSpPr/>
            <p:nvPr/>
          </p:nvGrpSpPr>
          <p:grpSpPr>
            <a:xfrm>
              <a:off x="4722914" y="3821261"/>
              <a:ext cx="731520" cy="649126"/>
              <a:chOff x="511627" y="3860951"/>
              <a:chExt cx="731520" cy="649126"/>
            </a:xfrm>
          </p:grpSpPr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317A16E7-A086-CFDC-E4C3-E0AAB527176F}"/>
                  </a:ext>
                </a:extLst>
              </p:cNvPr>
              <p:cNvSpPr txBox="1"/>
              <p:nvPr/>
            </p:nvSpPr>
            <p:spPr>
              <a:xfrm>
                <a:off x="716081" y="3860951"/>
                <a:ext cx="365760" cy="369332"/>
              </a:xfrm>
              <a:prstGeom prst="rect">
                <a:avLst/>
              </a:prstGeom>
              <a:solidFill>
                <a:srgbClr val="D6D6F5"/>
              </a:solidFill>
              <a:ln w="25400">
                <a:solidFill>
                  <a:schemeClr val="bg2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B74184D-3AD4-BEAE-7AB8-44EAFC39F0CE}"/>
                  </a:ext>
                </a:extLst>
              </p:cNvPr>
              <p:cNvSpPr txBox="1"/>
              <p:nvPr/>
            </p:nvSpPr>
            <p:spPr>
              <a:xfrm>
                <a:off x="511627" y="4140745"/>
                <a:ext cx="7315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err="1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ptr</a:t>
                </a:r>
                <a:endPara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763D4AD2-4734-5E13-67B2-F2BB6F799612}"/>
                    </a:ext>
                  </a:extLst>
                </p:cNvPr>
                <p:cNvSpPr txBox="1"/>
                <p:nvPr/>
              </p:nvSpPr>
              <p:spPr>
                <a:xfrm>
                  <a:off x="4927368" y="3800170"/>
                  <a:ext cx="365760" cy="369332"/>
                </a:xfrm>
                <a:prstGeom prst="rect">
                  <a:avLst/>
                </a:prstGeom>
                <a:noFill/>
                <a:effectLst/>
              </p:spPr>
              <p:txBody>
                <a:bodyPr wrap="square" t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MU Bright" panose="02000603000000000000" pitchFamily="2" charset="0"/>
                          </a:rPr>
                          <m:t>∅</m:t>
                        </m:r>
                      </m:oMath>
                    </m:oMathPara>
                  </a14:m>
                  <a:endParaRPr lang="en-US" dirty="0" err="1">
                    <a:solidFill>
                      <a:srgbClr val="FFC000"/>
                    </a:solidFill>
                    <a:effectLst>
                      <a:glow rad="25400">
                        <a:schemeClr val="tx1"/>
                      </a:glow>
                    </a:effectLst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763D4AD2-4734-5E13-67B2-F2BB6F7996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27368" y="3800170"/>
                  <a:ext cx="365760" cy="369332"/>
                </a:xfrm>
                <a:prstGeom prst="rect">
                  <a:avLst/>
                </a:prstGeom>
                <a:blipFill>
                  <a:blip r:embed="rId3"/>
                  <a:stretch>
                    <a:fillRect l="-6667" r="-10000" b="-20690"/>
                  </a:stretch>
                </a:blipFill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193D5D38-7FE5-A81B-2B67-92814ED8F779}"/>
              </a:ext>
            </a:extLst>
          </p:cNvPr>
          <p:cNvGrpSpPr/>
          <p:nvPr/>
        </p:nvGrpSpPr>
        <p:grpSpPr>
          <a:xfrm>
            <a:off x="4268844" y="994884"/>
            <a:ext cx="6086166" cy="1262306"/>
            <a:chOff x="5841612" y="5494521"/>
            <a:chExt cx="6086166" cy="126230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AD1FFCE-8EA6-C63F-A806-712B6B5D94F8}"/>
                </a:ext>
              </a:extLst>
            </p:cNvPr>
            <p:cNvSpPr txBox="1"/>
            <p:nvPr/>
          </p:nvSpPr>
          <p:spPr>
            <a:xfrm>
              <a:off x="6033315" y="6387495"/>
              <a:ext cx="365760" cy="369332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bg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B16A990B-34DC-B630-D382-BB1C9DC150A1}"/>
                </a:ext>
              </a:extLst>
            </p:cNvPr>
            <p:cNvCxnSpPr/>
            <p:nvPr/>
          </p:nvCxnSpPr>
          <p:spPr bwMode="auto">
            <a:xfrm>
              <a:off x="6216195" y="6575689"/>
              <a:ext cx="731520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DE3143E-16EA-BC3A-834E-2F39A187650D}"/>
                </a:ext>
              </a:extLst>
            </p:cNvPr>
            <p:cNvSpPr txBox="1"/>
            <p:nvPr/>
          </p:nvSpPr>
          <p:spPr>
            <a:xfrm>
              <a:off x="5841612" y="6089887"/>
              <a:ext cx="731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head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D89F456-270F-53A9-931A-B778AB5F64CC}"/>
                </a:ext>
              </a:extLst>
            </p:cNvPr>
            <p:cNvSpPr txBox="1"/>
            <p:nvPr/>
          </p:nvSpPr>
          <p:spPr>
            <a:xfrm>
              <a:off x="9852501" y="6240098"/>
              <a:ext cx="73152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2020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FD123FA-BB32-6E39-1C09-7B6D57EF79FE}"/>
                </a:ext>
              </a:extLst>
            </p:cNvPr>
            <p:cNvSpPr txBox="1"/>
            <p:nvPr/>
          </p:nvSpPr>
          <p:spPr>
            <a:xfrm>
              <a:off x="10986973" y="6223153"/>
              <a:ext cx="940805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"Joe"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49E1691-798B-851F-39B2-68681EBACDCC}"/>
                </a:ext>
              </a:extLst>
            </p:cNvPr>
            <p:cNvSpPr txBox="1"/>
            <p:nvPr/>
          </p:nvSpPr>
          <p:spPr>
            <a:xfrm>
              <a:off x="9852501" y="5870766"/>
              <a:ext cx="73152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E239A30-C2B7-A811-EFBD-A788DF6F3823}"/>
                </a:ext>
              </a:extLst>
            </p:cNvPr>
            <p:cNvSpPr txBox="1"/>
            <p:nvPr/>
          </p:nvSpPr>
          <p:spPr>
            <a:xfrm>
              <a:off x="9861324" y="5494521"/>
              <a:ext cx="731520" cy="369332"/>
            </a:xfrm>
            <a:prstGeom prst="rect">
              <a:avLst/>
            </a:prstGeom>
            <a:solidFill>
              <a:srgbClr val="7030A0">
                <a:alpha val="18000"/>
              </a:srgb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NULL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140DD595-5244-97C4-6234-7A83E0560C64}"/>
                </a:ext>
              </a:extLst>
            </p:cNvPr>
            <p:cNvCxnSpPr>
              <a:cxnSpLocks/>
              <a:endCxn id="9" idx="1"/>
            </p:cNvCxnSpPr>
            <p:nvPr/>
          </p:nvCxnSpPr>
          <p:spPr bwMode="auto">
            <a:xfrm>
              <a:off x="10227084" y="6055432"/>
              <a:ext cx="759889" cy="352387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9C54260-4417-1551-55C1-CD17397F4AB0}"/>
                </a:ext>
              </a:extLst>
            </p:cNvPr>
            <p:cNvSpPr txBox="1"/>
            <p:nvPr/>
          </p:nvSpPr>
          <p:spPr>
            <a:xfrm>
              <a:off x="7051181" y="6301717"/>
              <a:ext cx="73152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1955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FDE56EC-AB6D-D30E-4D9B-51AD27920E61}"/>
                </a:ext>
              </a:extLst>
            </p:cNvPr>
            <p:cNvSpPr txBox="1"/>
            <p:nvPr/>
          </p:nvSpPr>
          <p:spPr>
            <a:xfrm>
              <a:off x="8157284" y="6304559"/>
              <a:ext cx="940805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"Sam"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8B84136-8F97-5D76-FA15-8B5DA3C37A78}"/>
                </a:ext>
              </a:extLst>
            </p:cNvPr>
            <p:cNvSpPr txBox="1"/>
            <p:nvPr/>
          </p:nvSpPr>
          <p:spPr>
            <a:xfrm>
              <a:off x="7042358" y="5905221"/>
              <a:ext cx="73152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F2B5B12-5869-D1C9-5D10-C82C9E8DBFAE}"/>
                </a:ext>
              </a:extLst>
            </p:cNvPr>
            <p:cNvSpPr txBox="1"/>
            <p:nvPr/>
          </p:nvSpPr>
          <p:spPr>
            <a:xfrm>
              <a:off x="7042358" y="5524964"/>
              <a:ext cx="731520" cy="369332"/>
            </a:xfrm>
            <a:prstGeom prst="rect">
              <a:avLst/>
            </a:prstGeom>
            <a:solidFill>
              <a:srgbClr val="7030A0">
                <a:alpha val="18000"/>
              </a:srgb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467752C2-ABF8-2C1F-A366-9FF262F8A70E}"/>
                </a:ext>
              </a:extLst>
            </p:cNvPr>
            <p:cNvCxnSpPr>
              <a:cxnSpLocks/>
              <a:endCxn id="14" idx="1"/>
            </p:cNvCxnSpPr>
            <p:nvPr/>
          </p:nvCxnSpPr>
          <p:spPr bwMode="auto">
            <a:xfrm>
              <a:off x="7399252" y="6100528"/>
              <a:ext cx="758032" cy="388697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45896D98-AD37-83B1-A1F4-8CA333F48840}"/>
                </a:ext>
              </a:extLst>
            </p:cNvPr>
            <p:cNvCxnSpPr>
              <a:cxnSpLocks/>
              <a:endCxn id="8" idx="1"/>
            </p:cNvCxnSpPr>
            <p:nvPr/>
          </p:nvCxnSpPr>
          <p:spPr bwMode="auto">
            <a:xfrm>
              <a:off x="7414510" y="5702469"/>
              <a:ext cx="2437991" cy="722295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</p:grp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3FA29AF6-E007-029B-B78B-46A28AFB6D70}"/>
              </a:ext>
            </a:extLst>
          </p:cNvPr>
          <p:cNvSpPr/>
          <p:nvPr/>
        </p:nvSpPr>
        <p:spPr bwMode="auto">
          <a:xfrm>
            <a:off x="584147" y="1280911"/>
            <a:ext cx="2929819" cy="1444485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node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year;</a:t>
            </a:r>
          </a:p>
          <a:p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char *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name;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node </a:t>
            </a:r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next;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3496983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105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85CD88-3527-624A-A677-8E6EBB2176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561" y="377700"/>
            <a:ext cx="11016019" cy="715294"/>
          </a:xfrm>
        </p:spPr>
        <p:txBody>
          <a:bodyPr/>
          <a:lstStyle/>
          <a:p>
            <a:r>
              <a:rPr lang="en-US" dirty="0"/>
              <a:t>Allocating an empty Hash Table</a:t>
            </a:r>
            <a:br>
              <a:rPr lang="en-US" dirty="0"/>
            </a:br>
            <a:r>
              <a:rPr lang="en-US" dirty="0"/>
              <a:t>Good use for </a:t>
            </a:r>
            <a:r>
              <a:rPr lang="en-US" dirty="0" err="1"/>
              <a:t>calloc</a:t>
            </a:r>
            <a:r>
              <a:rPr lang="en-US" dirty="0"/>
              <a:t>() to initialize all entries with NULL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2C0A601-59D5-E94D-88F5-93E0005FF167}"/>
              </a:ext>
            </a:extLst>
          </p:cNvPr>
          <p:cNvSpPr/>
          <p:nvPr/>
        </p:nvSpPr>
        <p:spPr bwMode="auto">
          <a:xfrm>
            <a:off x="276448" y="1442330"/>
            <a:ext cx="8972656" cy="4769284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2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#define TBSZ 3</a:t>
            </a:r>
          </a:p>
          <a:p>
            <a:r>
              <a:rPr lang="en-US" sz="22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main(void)</a:t>
            </a:r>
          </a:p>
          <a:p>
            <a:r>
              <a:rPr lang="en-US" sz="22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22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node *</a:t>
            </a:r>
            <a:r>
              <a:rPr lang="en-US" sz="2200" dirty="0" err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2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22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node **</a:t>
            </a:r>
            <a:r>
              <a:rPr lang="en-US" sz="22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tab; // pointer to </a:t>
            </a:r>
            <a:r>
              <a:rPr lang="en-US" sz="2200" dirty="0" err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hashtable</a:t>
            </a:r>
            <a:endParaRPr lang="en-US" sz="2200" dirty="0">
              <a:solidFill>
                <a:schemeClr val="accent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uint32_t index;</a:t>
            </a:r>
          </a:p>
          <a:p>
            <a:endParaRPr lang="en-US" sz="2200" dirty="0">
              <a:solidFill>
                <a:schemeClr val="accent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if ((tab = </a:t>
            </a:r>
            <a:r>
              <a:rPr lang="en-US" sz="2200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calloc</a:t>
            </a:r>
            <a:r>
              <a:rPr lang="en-US" sz="22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2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TBSZ</a:t>
            </a:r>
            <a:r>
              <a:rPr lang="en-US" sz="22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200" dirty="0" err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22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(*tab))) == NULL) {</a:t>
            </a:r>
          </a:p>
          <a:p>
            <a:r>
              <a:rPr lang="en-US" sz="22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    </a:t>
            </a:r>
            <a:r>
              <a:rPr lang="en-US" sz="2200" dirty="0" err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fprintf</a:t>
            </a:r>
            <a:r>
              <a:rPr lang="en-US" sz="22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200" dirty="0" err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stderr,"Cannot</a:t>
            </a:r>
            <a:r>
              <a:rPr lang="en-US" sz="22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allocate hash table\n");</a:t>
            </a:r>
          </a:p>
          <a:p>
            <a:r>
              <a:rPr lang="en-US" sz="22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    return EXIT_FAILURE;</a:t>
            </a:r>
          </a:p>
          <a:p>
            <a:r>
              <a:rPr lang="en-US" sz="22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}</a:t>
            </a:r>
          </a:p>
          <a:p>
            <a:r>
              <a:rPr lang="en-US" sz="2200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continued on next slide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CA903AE-5EDF-E44C-A798-4646D99EF43C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9524180-63F0-CA20-F072-81B2FDA9A13E}"/>
              </a:ext>
            </a:extLst>
          </p:cNvPr>
          <p:cNvSpPr txBox="1"/>
          <p:nvPr/>
        </p:nvSpPr>
        <p:spPr>
          <a:xfrm>
            <a:off x="10720547" y="2153543"/>
            <a:ext cx="365760" cy="646331"/>
          </a:xfrm>
          <a:prstGeom prst="rect">
            <a:avLst/>
          </a:prstGeom>
          <a:solidFill>
            <a:srgbClr val="D6D6F5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dirty="0">
              <a:latin typeface="Calibri" panose="020F0502020204030204" pitchFamily="34" charset="0"/>
              <a:ea typeface="CMU Bright" panose="02000603000000000000" pitchFamily="2" charset="0"/>
              <a:cs typeface="Calibri" panose="020F0502020204030204" pitchFamily="34" charset="0"/>
            </a:endParaRPr>
          </a:p>
          <a:p>
            <a:pPr algn="ctr"/>
            <a:endParaRPr lang="en-US" dirty="0">
              <a:latin typeface="Calibri" panose="020F0502020204030204" pitchFamily="34" charset="0"/>
              <a:ea typeface="CMU Bright" panose="02000603000000000000" pitchFamily="2" charset="0"/>
              <a:cs typeface="Calibri" panose="020F0502020204030204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85C13AF-BCBE-F2AC-D5FB-2936E0F4AC22}"/>
              </a:ext>
            </a:extLst>
          </p:cNvPr>
          <p:cNvSpPr txBox="1"/>
          <p:nvPr/>
        </p:nvSpPr>
        <p:spPr>
          <a:xfrm>
            <a:off x="10720547" y="2794597"/>
            <a:ext cx="365760" cy="646331"/>
          </a:xfrm>
          <a:prstGeom prst="rect">
            <a:avLst/>
          </a:prstGeom>
          <a:solidFill>
            <a:srgbClr val="D6D6F5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dirty="0">
              <a:latin typeface="Calibri" panose="020F0502020204030204" pitchFamily="34" charset="0"/>
              <a:ea typeface="CMU Bright" panose="02000603000000000000" pitchFamily="2" charset="0"/>
              <a:cs typeface="Calibri" panose="020F0502020204030204" pitchFamily="34" charset="0"/>
            </a:endParaRPr>
          </a:p>
          <a:p>
            <a:pPr algn="ctr"/>
            <a:endParaRPr lang="en-US" dirty="0">
              <a:latin typeface="Calibri" panose="020F0502020204030204" pitchFamily="34" charset="0"/>
              <a:ea typeface="CMU Bright" panose="02000603000000000000" pitchFamily="2" charset="0"/>
              <a:cs typeface="Calibri" panose="020F050202020403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6A49934-88B8-4B19-8AC7-5FC3C73B7064}"/>
              </a:ext>
            </a:extLst>
          </p:cNvPr>
          <p:cNvSpPr txBox="1"/>
          <p:nvPr/>
        </p:nvSpPr>
        <p:spPr>
          <a:xfrm>
            <a:off x="10720547" y="3440928"/>
            <a:ext cx="365760" cy="646331"/>
          </a:xfrm>
          <a:prstGeom prst="rect">
            <a:avLst/>
          </a:prstGeom>
          <a:solidFill>
            <a:srgbClr val="D6D6F5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dirty="0">
              <a:latin typeface="Calibri" panose="020F0502020204030204" pitchFamily="34" charset="0"/>
              <a:ea typeface="CMU Bright" panose="02000603000000000000" pitchFamily="2" charset="0"/>
              <a:cs typeface="Calibri" panose="020F0502020204030204" pitchFamily="34" charset="0"/>
            </a:endParaRPr>
          </a:p>
          <a:p>
            <a:pPr algn="ctr"/>
            <a:endParaRPr lang="en-US" dirty="0">
              <a:latin typeface="Calibri" panose="020F0502020204030204" pitchFamily="34" charset="0"/>
              <a:ea typeface="CMU Bright" panose="02000603000000000000" pitchFamily="2" charset="0"/>
              <a:cs typeface="Calibri" panose="020F0502020204030204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7B39089-6352-4FD9-DB9E-B9F86224CE9D}"/>
              </a:ext>
            </a:extLst>
          </p:cNvPr>
          <p:cNvSpPr txBox="1"/>
          <p:nvPr/>
        </p:nvSpPr>
        <p:spPr>
          <a:xfrm>
            <a:off x="9728833" y="1333005"/>
            <a:ext cx="19834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US" sz="2000" dirty="0"/>
          </a:p>
          <a:p>
            <a:pPr algn="ctr"/>
            <a:r>
              <a:rPr lang="en-US" sz="2000" dirty="0">
                <a:solidFill>
                  <a:srgbClr val="2C895B"/>
                </a:solidFill>
              </a:rPr>
              <a:t>TABLESIZE = 3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39386E3-3F6B-6896-F44C-D42320221427}"/>
              </a:ext>
            </a:extLst>
          </p:cNvPr>
          <p:cNvSpPr txBox="1"/>
          <p:nvPr/>
        </p:nvSpPr>
        <p:spPr>
          <a:xfrm>
            <a:off x="9776058" y="2282918"/>
            <a:ext cx="944489" cy="16696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tab[2]</a:t>
            </a:r>
          </a:p>
          <a:p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105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tab[1]</a:t>
            </a:r>
          </a:p>
          <a:p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tab[0]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30C19F2-FBF4-8B5A-6FD6-F6F62DFC7B63}"/>
                  </a:ext>
                </a:extLst>
              </p:cNvPr>
              <p:cNvSpPr txBox="1"/>
              <p:nvPr/>
            </p:nvSpPr>
            <p:spPr>
              <a:xfrm>
                <a:off x="10720547" y="2292535"/>
                <a:ext cx="365760" cy="369332"/>
              </a:xfrm>
              <a:prstGeom prst="rect">
                <a:avLst/>
              </a:prstGeom>
              <a:noFill/>
              <a:effectLst/>
            </p:spPr>
            <p:txBody>
              <a:bodyPr wrap="square" t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MU Bright" panose="02000603000000000000" pitchFamily="2" charset="0"/>
                        </a:rPr>
                        <m:t>∅</m:t>
                      </m:r>
                    </m:oMath>
                  </m:oMathPara>
                </a14:m>
                <a:endParaRPr lang="en-US" dirty="0" err="1">
                  <a:solidFill>
                    <a:srgbClr val="FFC000"/>
                  </a:solidFill>
                  <a:effectLst>
                    <a:glow rad="25400">
                      <a:schemeClr val="tx1"/>
                    </a:glow>
                  </a:effectLst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30C19F2-FBF4-8B5A-6FD6-F6F62DFC7B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20547" y="2292535"/>
                <a:ext cx="365760" cy="369332"/>
              </a:xfrm>
              <a:prstGeom prst="rect">
                <a:avLst/>
              </a:prstGeom>
              <a:blipFill>
                <a:blip r:embed="rId2"/>
                <a:stretch>
                  <a:fillRect l="-10000" r="-10000" b="-20000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9DD79CE5-60A8-2A2B-4F43-FBA293B437E3}"/>
                  </a:ext>
                </a:extLst>
              </p:cNvPr>
              <p:cNvSpPr txBox="1"/>
              <p:nvPr/>
            </p:nvSpPr>
            <p:spPr>
              <a:xfrm>
                <a:off x="10720547" y="2933589"/>
                <a:ext cx="365760" cy="369332"/>
              </a:xfrm>
              <a:prstGeom prst="rect">
                <a:avLst/>
              </a:prstGeom>
              <a:noFill/>
              <a:effectLst/>
            </p:spPr>
            <p:txBody>
              <a:bodyPr wrap="square" t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MU Bright" panose="02000603000000000000" pitchFamily="2" charset="0"/>
                        </a:rPr>
                        <m:t>∅</m:t>
                      </m:r>
                    </m:oMath>
                  </m:oMathPara>
                </a14:m>
                <a:endParaRPr lang="en-US" dirty="0" err="1">
                  <a:solidFill>
                    <a:srgbClr val="FFC000"/>
                  </a:solidFill>
                  <a:effectLst>
                    <a:glow rad="25400">
                      <a:schemeClr val="tx1"/>
                    </a:glow>
                  </a:effectLst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9DD79CE5-60A8-2A2B-4F43-FBA293B437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20547" y="2933589"/>
                <a:ext cx="365760" cy="369332"/>
              </a:xfrm>
              <a:prstGeom prst="rect">
                <a:avLst/>
              </a:prstGeom>
              <a:blipFill>
                <a:blip r:embed="rId3"/>
                <a:stretch>
                  <a:fillRect l="-10000" r="-10000" b="-16129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DE15ED8A-F4A1-E4A9-DE4F-BDC96FDA29B4}"/>
                  </a:ext>
                </a:extLst>
              </p:cNvPr>
              <p:cNvSpPr txBox="1"/>
              <p:nvPr/>
            </p:nvSpPr>
            <p:spPr>
              <a:xfrm>
                <a:off x="10720547" y="3550084"/>
                <a:ext cx="365760" cy="369332"/>
              </a:xfrm>
              <a:prstGeom prst="rect">
                <a:avLst/>
              </a:prstGeom>
              <a:noFill/>
              <a:effectLst/>
            </p:spPr>
            <p:txBody>
              <a:bodyPr wrap="square" t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MU Bright" panose="02000603000000000000" pitchFamily="2" charset="0"/>
                        </a:rPr>
                        <m:t>∅</m:t>
                      </m:r>
                    </m:oMath>
                  </m:oMathPara>
                </a14:m>
                <a:endParaRPr lang="en-US" dirty="0" err="1">
                  <a:solidFill>
                    <a:srgbClr val="FFC000"/>
                  </a:solidFill>
                  <a:effectLst>
                    <a:glow rad="25400">
                      <a:schemeClr val="tx1"/>
                    </a:glow>
                  </a:effectLst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DE15ED8A-F4A1-E4A9-DE4F-BDC96FDA29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20547" y="3550084"/>
                <a:ext cx="365760" cy="369332"/>
              </a:xfrm>
              <a:prstGeom prst="rect">
                <a:avLst/>
              </a:prstGeom>
              <a:blipFill>
                <a:blip r:embed="rId2"/>
                <a:stretch>
                  <a:fillRect l="-10000" r="-10000" b="-20000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BCF077C5-CBBD-C6F7-AA92-3148DDF43E18}"/>
              </a:ext>
            </a:extLst>
          </p:cNvPr>
          <p:cNvSpPr txBox="1"/>
          <p:nvPr/>
        </p:nvSpPr>
        <p:spPr>
          <a:xfrm>
            <a:off x="9725291" y="4751803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tab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609C57-3586-F1BB-FECB-A2CC9A397B84}"/>
              </a:ext>
            </a:extLst>
          </p:cNvPr>
          <p:cNvSpPr txBox="1"/>
          <p:nvPr/>
        </p:nvSpPr>
        <p:spPr>
          <a:xfrm>
            <a:off x="10311620" y="4797802"/>
            <a:ext cx="1124607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6" name="Up Arrow 5">
            <a:extLst>
              <a:ext uri="{FF2B5EF4-FFF2-40B4-BE49-F238E27FC236}">
                <a16:creationId xmlns:a16="http://schemas.microsoft.com/office/drawing/2014/main" id="{91D4C895-5872-E362-BA0F-03BA706437C2}"/>
              </a:ext>
            </a:extLst>
          </p:cNvPr>
          <p:cNvSpPr/>
          <p:nvPr/>
        </p:nvSpPr>
        <p:spPr>
          <a:xfrm>
            <a:off x="10787808" y="4157408"/>
            <a:ext cx="182880" cy="779061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084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 60">
            <a:extLst>
              <a:ext uri="{FF2B5EF4-FFF2-40B4-BE49-F238E27FC236}">
                <a16:creationId xmlns:a16="http://schemas.microsoft.com/office/drawing/2014/main" id="{2AF43DF5-FE73-26EC-CBB2-910AF804DDB0}"/>
              </a:ext>
            </a:extLst>
          </p:cNvPr>
          <p:cNvSpPr/>
          <p:nvPr/>
        </p:nvSpPr>
        <p:spPr>
          <a:xfrm>
            <a:off x="494816" y="543421"/>
            <a:ext cx="2446776" cy="613713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52A6042-EDE9-06E5-C0C5-4BC6659C69A2}"/>
              </a:ext>
            </a:extLst>
          </p:cNvPr>
          <p:cNvSpPr/>
          <p:nvPr/>
        </p:nvSpPr>
        <p:spPr>
          <a:xfrm>
            <a:off x="9826991" y="56230"/>
            <a:ext cx="2296735" cy="65913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F1AAEF-8AC3-6648-908C-61F6B1692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977" y="78003"/>
            <a:ext cx="4962709" cy="445308"/>
          </a:xfrm>
        </p:spPr>
        <p:txBody>
          <a:bodyPr/>
          <a:lstStyle/>
          <a:p>
            <a:r>
              <a:rPr lang="en-US" dirty="0"/>
              <a:t>32-Bit Arm - Registers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6EBF47F-5C2D-D145-A3A1-A49E748699EF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030279" y="1000856"/>
            <a:ext cx="6643172" cy="4508300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200" dirty="0">
                <a:solidFill>
                  <a:srgbClr val="0070C0"/>
                </a:solidFill>
              </a:rPr>
              <a:t>Registers</a:t>
            </a:r>
            <a:r>
              <a:rPr lang="en-US" sz="2200" dirty="0"/>
              <a:t> are </a:t>
            </a:r>
            <a:r>
              <a:rPr lang="en-US" sz="2200" b="1" i="1" dirty="0">
                <a:solidFill>
                  <a:schemeClr val="accent5"/>
                </a:solidFill>
              </a:rPr>
              <a:t>memory</a:t>
            </a:r>
            <a:r>
              <a:rPr lang="en-US" sz="2200" b="1" dirty="0">
                <a:solidFill>
                  <a:schemeClr val="accent5"/>
                </a:solidFill>
              </a:rPr>
              <a:t> </a:t>
            </a:r>
            <a:r>
              <a:rPr lang="en-US" sz="2200" dirty="0">
                <a:solidFill>
                  <a:schemeClr val="accent6"/>
                </a:solidFill>
              </a:rPr>
              <a:t>located within the </a:t>
            </a:r>
            <a:r>
              <a:rPr lang="en-US" sz="2200" b="1" dirty="0">
                <a:solidFill>
                  <a:schemeClr val="accent5"/>
                </a:solidFill>
              </a:rPr>
              <a:t>CPU</a:t>
            </a:r>
          </a:p>
          <a:p>
            <a:pPr>
              <a:lnSpc>
                <a:spcPct val="100000"/>
              </a:lnSpc>
            </a:pPr>
            <a:r>
              <a:rPr lang="en-US" sz="2200" b="1" dirty="0">
                <a:solidFill>
                  <a:schemeClr val="accent5"/>
                </a:solidFill>
              </a:rPr>
              <a:t>Registers are the </a:t>
            </a:r>
            <a:r>
              <a:rPr lang="en-US" sz="2200" b="1" u="sng" dirty="0">
                <a:solidFill>
                  <a:schemeClr val="accent5"/>
                </a:solidFill>
              </a:rPr>
              <a:t>fastest</a:t>
            </a:r>
            <a:r>
              <a:rPr lang="en-US" sz="2200" dirty="0">
                <a:solidFill>
                  <a:schemeClr val="accent5"/>
                </a:solidFill>
              </a:rPr>
              <a:t> </a:t>
            </a:r>
            <a:r>
              <a:rPr lang="en-US" sz="2200" dirty="0">
                <a:solidFill>
                  <a:srgbClr val="C00000"/>
                </a:solidFill>
              </a:rPr>
              <a:t>read and write </a:t>
            </a:r>
            <a:r>
              <a:rPr lang="en-US" sz="2200" dirty="0">
                <a:solidFill>
                  <a:schemeClr val="accent5"/>
                </a:solidFill>
              </a:rPr>
              <a:t>storage</a:t>
            </a:r>
            <a:endParaRPr lang="en-US" sz="2200" dirty="0"/>
          </a:p>
          <a:p>
            <a:pPr>
              <a:lnSpc>
                <a:spcPct val="100000"/>
              </a:lnSpc>
            </a:pPr>
            <a:r>
              <a:rPr lang="en-US" sz="2200" dirty="0">
                <a:solidFill>
                  <a:srgbClr val="C00000"/>
                </a:solidFill>
              </a:rPr>
              <a:t>Register</a:t>
            </a:r>
            <a:r>
              <a:rPr lang="en-US" sz="2200" dirty="0"/>
              <a:t> </a:t>
            </a:r>
            <a:r>
              <a:rPr lang="en-US" sz="2200" dirty="0">
                <a:solidFill>
                  <a:srgbClr val="0070C0"/>
                </a:solidFill>
              </a:rPr>
              <a:t>is </a:t>
            </a:r>
            <a:r>
              <a:rPr lang="en-US" sz="2200" b="1" dirty="0">
                <a:solidFill>
                  <a:srgbClr val="0070C0"/>
                </a:solidFill>
              </a:rPr>
              <a:t>word size in length</a:t>
            </a:r>
            <a:r>
              <a:rPr lang="en-US" sz="2200" dirty="0"/>
              <a:t> stores 32-bit values</a:t>
            </a:r>
            <a:endParaRPr lang="en-US" sz="2200" dirty="0">
              <a:solidFill>
                <a:schemeClr val="tx2"/>
              </a:solidFill>
            </a:endParaRPr>
          </a:p>
          <a:p>
            <a:pPr lvl="1"/>
            <a:r>
              <a:rPr lang="en-US" sz="2200" dirty="0">
                <a:solidFill>
                  <a:schemeClr val="tx2"/>
                </a:solidFill>
              </a:rPr>
              <a:t>Memory is accessed using </a:t>
            </a:r>
            <a:r>
              <a:rPr lang="en-US" sz="2200" dirty="0">
                <a:solidFill>
                  <a:srgbClr val="FF0000"/>
                </a:solidFill>
              </a:rPr>
              <a:t>pointers</a:t>
            </a:r>
            <a:r>
              <a:rPr lang="en-US" sz="2200" dirty="0">
                <a:solidFill>
                  <a:schemeClr val="tx2"/>
                </a:solidFill>
              </a:rPr>
              <a:t> in registers</a:t>
            </a:r>
          </a:p>
          <a:p>
            <a:r>
              <a:rPr lang="en-US" sz="2200" dirty="0">
                <a:solidFill>
                  <a:schemeClr val="tx2"/>
                </a:solidFill>
              </a:rPr>
              <a:t>In assembly language, register "addresses" are specified using </a:t>
            </a:r>
            <a:r>
              <a:rPr lang="en-US" sz="2200" dirty="0">
                <a:solidFill>
                  <a:srgbClr val="2C895B"/>
                </a:solidFill>
              </a:rPr>
              <a:t>predefined</a:t>
            </a:r>
            <a:r>
              <a:rPr lang="en-US" sz="2200" dirty="0">
                <a:solidFill>
                  <a:srgbClr val="0070C0"/>
                </a:solidFill>
              </a:rPr>
              <a:t> </a:t>
            </a:r>
            <a:r>
              <a:rPr lang="en-US" sz="2200" dirty="0">
                <a:solidFill>
                  <a:srgbClr val="2C895B"/>
                </a:solidFill>
              </a:rPr>
              <a:t>names starting with an </a:t>
            </a:r>
            <a:r>
              <a:rPr lang="en-US" sz="2200" dirty="0">
                <a:solidFill>
                  <a:srgbClr val="FF0000"/>
                </a:solidFill>
              </a:rPr>
              <a:t>r</a:t>
            </a:r>
            <a:r>
              <a:rPr lang="en-US" sz="2200" dirty="0">
                <a:solidFill>
                  <a:srgbClr val="2C895B"/>
                </a:solidFill>
              </a:rPr>
              <a:t> </a:t>
            </a:r>
            <a:r>
              <a:rPr lang="en-US" sz="2200" dirty="0">
                <a:solidFill>
                  <a:schemeClr val="tx2"/>
                </a:solidFill>
              </a:rPr>
              <a:t>to differentiate them from main </a:t>
            </a:r>
            <a:r>
              <a:rPr lang="en-US" sz="2200" dirty="0">
                <a:solidFill>
                  <a:srgbClr val="0070C0"/>
                </a:solidFill>
              </a:rPr>
              <a:t>memory addresses </a:t>
            </a:r>
            <a:r>
              <a:rPr lang="en-US" sz="2200" dirty="0">
                <a:solidFill>
                  <a:schemeClr val="tx2"/>
                </a:solidFill>
              </a:rPr>
              <a:t>which are </a:t>
            </a:r>
            <a:r>
              <a:rPr lang="en-US" sz="2200" dirty="0">
                <a:solidFill>
                  <a:srgbClr val="C00000"/>
                </a:solidFill>
              </a:rPr>
              <a:t>labels</a:t>
            </a:r>
            <a:r>
              <a:rPr lang="en-US" sz="2200" dirty="0">
                <a:solidFill>
                  <a:srgbClr val="0070C0"/>
                </a:solidFill>
              </a:rPr>
              <a:t> (address)</a:t>
            </a:r>
          </a:p>
          <a:p>
            <a:r>
              <a:rPr lang="en-US" sz="2200" dirty="0">
                <a:solidFill>
                  <a:schemeClr val="accent5"/>
                </a:solidFill>
              </a:rPr>
              <a:t>16 registers: </a:t>
            </a:r>
            <a:r>
              <a:rPr lang="en-US" sz="2200" dirty="0">
                <a:solidFill>
                  <a:schemeClr val="tx2"/>
                </a:solidFill>
              </a:rPr>
              <a:t>from </a:t>
            </a:r>
            <a:r>
              <a:rPr lang="en-US" sz="2200" dirty="0">
                <a:solidFill>
                  <a:srgbClr val="0070C0"/>
                </a:solidFill>
              </a:rPr>
              <a:t>r0 to r15 (encoded: 0x0 – 0xf)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AF0A191-8032-3741-8821-60DC3DC0BC5F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F4FC8852-67E7-E547-B556-26DAC478D505}"/>
              </a:ext>
            </a:extLst>
          </p:cNvPr>
          <p:cNvSpPr/>
          <p:nvPr/>
        </p:nvSpPr>
        <p:spPr>
          <a:xfrm>
            <a:off x="1444918" y="6127254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FF2FBDB-8CD9-9C4F-9A09-E2E1BE922B68}"/>
              </a:ext>
            </a:extLst>
          </p:cNvPr>
          <p:cNvSpPr txBox="1"/>
          <p:nvPr/>
        </p:nvSpPr>
        <p:spPr>
          <a:xfrm>
            <a:off x="1488208" y="1629778"/>
            <a:ext cx="1050288" cy="584775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Registers</a:t>
            </a:r>
          </a:p>
          <a:p>
            <a:r>
              <a:rPr lang="en-US" sz="1600" dirty="0">
                <a:solidFill>
                  <a:srgbClr val="0070C0"/>
                </a:solidFill>
              </a:rPr>
              <a:t>4-bytes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57333D1-D318-1344-BD4D-382E7C65AD98}"/>
              </a:ext>
            </a:extLst>
          </p:cNvPr>
          <p:cNvSpPr txBox="1"/>
          <p:nvPr/>
        </p:nvSpPr>
        <p:spPr>
          <a:xfrm>
            <a:off x="923621" y="2375396"/>
            <a:ext cx="521297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r15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r14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r13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r12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r11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r10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r9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r8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r7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r6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r5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r4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r3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B694F6D6-215C-B64C-A78F-3EC99179C2F9}"/>
              </a:ext>
            </a:extLst>
          </p:cNvPr>
          <p:cNvSpPr/>
          <p:nvPr/>
        </p:nvSpPr>
        <p:spPr>
          <a:xfrm>
            <a:off x="1444918" y="5882391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039F4ADF-0568-E545-8815-99839CC68A89}"/>
              </a:ext>
            </a:extLst>
          </p:cNvPr>
          <p:cNvSpPr/>
          <p:nvPr/>
        </p:nvSpPr>
        <p:spPr>
          <a:xfrm>
            <a:off x="1444918" y="5637529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EE15B07C-F91E-0E49-9597-6EB7F0572D57}"/>
              </a:ext>
            </a:extLst>
          </p:cNvPr>
          <p:cNvSpPr/>
          <p:nvPr/>
        </p:nvSpPr>
        <p:spPr>
          <a:xfrm>
            <a:off x="1444918" y="5392667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74A64DC6-03DF-204F-9151-615A13E15FB4}"/>
              </a:ext>
            </a:extLst>
          </p:cNvPr>
          <p:cNvSpPr/>
          <p:nvPr/>
        </p:nvSpPr>
        <p:spPr>
          <a:xfrm>
            <a:off x="1444918" y="5147805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70587ADB-D33A-D34E-ADA4-9805F70C880E}"/>
              </a:ext>
            </a:extLst>
          </p:cNvPr>
          <p:cNvSpPr/>
          <p:nvPr/>
        </p:nvSpPr>
        <p:spPr>
          <a:xfrm>
            <a:off x="1444918" y="4902943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5C8567BF-E099-484F-9453-5181369EE25D}"/>
              </a:ext>
            </a:extLst>
          </p:cNvPr>
          <p:cNvSpPr/>
          <p:nvPr/>
        </p:nvSpPr>
        <p:spPr>
          <a:xfrm>
            <a:off x="1444918" y="4658081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6CB4749D-BA9B-CB45-8EEE-6BB49E7D0952}"/>
              </a:ext>
            </a:extLst>
          </p:cNvPr>
          <p:cNvSpPr/>
          <p:nvPr/>
        </p:nvSpPr>
        <p:spPr>
          <a:xfrm>
            <a:off x="1444918" y="4413219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6318AC37-00E6-5942-A024-94203E1D8928}"/>
              </a:ext>
            </a:extLst>
          </p:cNvPr>
          <p:cNvSpPr/>
          <p:nvPr/>
        </p:nvSpPr>
        <p:spPr>
          <a:xfrm>
            <a:off x="1444918" y="4168357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536D4DA7-B772-B047-A9D9-7E1519AB8778}"/>
              </a:ext>
            </a:extLst>
          </p:cNvPr>
          <p:cNvSpPr/>
          <p:nvPr/>
        </p:nvSpPr>
        <p:spPr>
          <a:xfrm>
            <a:off x="1444918" y="3923495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318AD1A2-3F14-AF49-8CDB-FF669D0070E9}"/>
              </a:ext>
            </a:extLst>
          </p:cNvPr>
          <p:cNvSpPr/>
          <p:nvPr/>
        </p:nvSpPr>
        <p:spPr>
          <a:xfrm>
            <a:off x="1444918" y="3678633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587F0B70-E68D-EC4D-9CE0-C3E5C57258FD}"/>
              </a:ext>
            </a:extLst>
          </p:cNvPr>
          <p:cNvSpPr/>
          <p:nvPr/>
        </p:nvSpPr>
        <p:spPr>
          <a:xfrm>
            <a:off x="1444918" y="3433771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A2E3517A-76BD-7F4F-BCDC-B9FE489D0F1D}"/>
              </a:ext>
            </a:extLst>
          </p:cNvPr>
          <p:cNvSpPr/>
          <p:nvPr/>
        </p:nvSpPr>
        <p:spPr>
          <a:xfrm>
            <a:off x="1444918" y="3188909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BA6A5B77-BB00-894F-B1CF-4A6C5252465F}"/>
              </a:ext>
            </a:extLst>
          </p:cNvPr>
          <p:cNvSpPr/>
          <p:nvPr/>
        </p:nvSpPr>
        <p:spPr>
          <a:xfrm>
            <a:off x="1444918" y="2944047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A0C075B4-183E-0B45-A655-68989BDD8B6F}"/>
              </a:ext>
            </a:extLst>
          </p:cNvPr>
          <p:cNvSpPr/>
          <p:nvPr/>
        </p:nvSpPr>
        <p:spPr>
          <a:xfrm>
            <a:off x="1444918" y="2699185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59BA5FBA-0F23-0943-910E-242D31329001}"/>
              </a:ext>
            </a:extLst>
          </p:cNvPr>
          <p:cNvSpPr/>
          <p:nvPr/>
        </p:nvSpPr>
        <p:spPr>
          <a:xfrm>
            <a:off x="1444918" y="2454323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350CC2FB-2D71-3443-8E4C-9C417629962F}"/>
              </a:ext>
            </a:extLst>
          </p:cNvPr>
          <p:cNvSpPr txBox="1"/>
          <p:nvPr/>
        </p:nvSpPr>
        <p:spPr>
          <a:xfrm rot="16200000">
            <a:off x="106580" y="4432912"/>
            <a:ext cx="1441634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4-bit address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58442F79-694B-F94D-B17E-0FE10EA37E11}"/>
              </a:ext>
            </a:extLst>
          </p:cNvPr>
          <p:cNvSpPr txBox="1"/>
          <p:nvPr/>
        </p:nvSpPr>
        <p:spPr>
          <a:xfrm>
            <a:off x="1036418" y="6379907"/>
            <a:ext cx="18421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Capacity: 16 Words</a:t>
            </a:r>
          </a:p>
        </p:txBody>
      </p:sp>
      <p:sp>
        <p:nvSpPr>
          <p:cNvPr id="6" name="Left-Right Arrow 5">
            <a:extLst>
              <a:ext uri="{FF2B5EF4-FFF2-40B4-BE49-F238E27FC236}">
                <a16:creationId xmlns:a16="http://schemas.microsoft.com/office/drawing/2014/main" id="{AB975F20-1017-4FFA-0D25-07C2EB41884F}"/>
              </a:ext>
            </a:extLst>
          </p:cNvPr>
          <p:cNvSpPr/>
          <p:nvPr/>
        </p:nvSpPr>
        <p:spPr>
          <a:xfrm>
            <a:off x="1444918" y="2280969"/>
            <a:ext cx="1134208" cy="94427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9EC3316-C720-64FB-BBC4-C4B026470356}"/>
              </a:ext>
            </a:extLst>
          </p:cNvPr>
          <p:cNvGrpSpPr/>
          <p:nvPr/>
        </p:nvGrpSpPr>
        <p:grpSpPr>
          <a:xfrm>
            <a:off x="9826991" y="143311"/>
            <a:ext cx="2254980" cy="6397082"/>
            <a:chOff x="9811185" y="263145"/>
            <a:chExt cx="2254980" cy="6351932"/>
          </a:xfrm>
        </p:grpSpPr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2AE6BDE3-93E3-EB46-90BE-4E9627B73227}"/>
                </a:ext>
              </a:extLst>
            </p:cNvPr>
            <p:cNvSpPr/>
            <p:nvPr/>
          </p:nvSpPr>
          <p:spPr>
            <a:xfrm>
              <a:off x="11282956" y="6039156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B556DD76-1E0A-D044-A3A2-CCDFBABFB71F}"/>
                </a:ext>
              </a:extLst>
            </p:cNvPr>
            <p:cNvSpPr/>
            <p:nvPr/>
          </p:nvSpPr>
          <p:spPr>
            <a:xfrm>
              <a:off x="11282956" y="5792233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2C23B818-6D12-E048-A6F0-13595ECF26B0}"/>
                </a:ext>
              </a:extLst>
            </p:cNvPr>
            <p:cNvSpPr/>
            <p:nvPr/>
          </p:nvSpPr>
          <p:spPr>
            <a:xfrm>
              <a:off x="11282956" y="5545305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85E46774-637A-BC43-880A-F2EB650D9C82}"/>
                </a:ext>
              </a:extLst>
            </p:cNvPr>
            <p:cNvSpPr/>
            <p:nvPr/>
          </p:nvSpPr>
          <p:spPr>
            <a:xfrm>
              <a:off x="11282956" y="5298377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A9F3A005-B3A0-9B47-A4FF-E2E37C0D73F7}"/>
                </a:ext>
              </a:extLst>
            </p:cNvPr>
            <p:cNvSpPr/>
            <p:nvPr/>
          </p:nvSpPr>
          <p:spPr>
            <a:xfrm>
              <a:off x="11282956" y="5051449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B9EA7815-5ED9-7245-A8E6-93C522984CB6}"/>
                </a:ext>
              </a:extLst>
            </p:cNvPr>
            <p:cNvSpPr/>
            <p:nvPr/>
          </p:nvSpPr>
          <p:spPr>
            <a:xfrm>
              <a:off x="11282956" y="4804521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8ABAB0F8-C98C-014A-8384-223A02B1D893}"/>
                </a:ext>
              </a:extLst>
            </p:cNvPr>
            <p:cNvSpPr/>
            <p:nvPr/>
          </p:nvSpPr>
          <p:spPr>
            <a:xfrm>
              <a:off x="11282956" y="4557593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EB38631C-49D2-4049-B444-86B9FC26A5BA}"/>
                </a:ext>
              </a:extLst>
            </p:cNvPr>
            <p:cNvSpPr/>
            <p:nvPr/>
          </p:nvSpPr>
          <p:spPr>
            <a:xfrm>
              <a:off x="11282956" y="4310665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A27CE403-2C6F-9845-92A1-3ECB22172E53}"/>
                </a:ext>
              </a:extLst>
            </p:cNvPr>
            <p:cNvSpPr/>
            <p:nvPr/>
          </p:nvSpPr>
          <p:spPr>
            <a:xfrm>
              <a:off x="11282956" y="4063737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36DD5D81-D1E4-E542-9076-1AF2DE6131B4}"/>
                </a:ext>
              </a:extLst>
            </p:cNvPr>
            <p:cNvSpPr/>
            <p:nvPr/>
          </p:nvSpPr>
          <p:spPr>
            <a:xfrm>
              <a:off x="11282956" y="3816809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CD5C827F-CD3C-8E49-8827-10DBD57475E7}"/>
                </a:ext>
              </a:extLst>
            </p:cNvPr>
            <p:cNvSpPr/>
            <p:nvPr/>
          </p:nvSpPr>
          <p:spPr>
            <a:xfrm>
              <a:off x="11282956" y="3569881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3C4E919F-ED4B-6E43-ABAC-F827120E2BCA}"/>
                </a:ext>
              </a:extLst>
            </p:cNvPr>
            <p:cNvSpPr/>
            <p:nvPr/>
          </p:nvSpPr>
          <p:spPr>
            <a:xfrm>
              <a:off x="11189609" y="1947545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BF00A1C4-0187-544B-BC0A-A5FB6BC6C497}"/>
                </a:ext>
              </a:extLst>
            </p:cNvPr>
            <p:cNvSpPr/>
            <p:nvPr/>
          </p:nvSpPr>
          <p:spPr>
            <a:xfrm>
              <a:off x="11189609" y="1700512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C7505D48-6601-2441-8974-76837FA65CAE}"/>
                </a:ext>
              </a:extLst>
            </p:cNvPr>
            <p:cNvSpPr/>
            <p:nvPr/>
          </p:nvSpPr>
          <p:spPr>
            <a:xfrm>
              <a:off x="11189609" y="1453479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B4230F6A-374B-5542-A789-22AC4CE580D6}"/>
                </a:ext>
              </a:extLst>
            </p:cNvPr>
            <p:cNvSpPr/>
            <p:nvPr/>
          </p:nvSpPr>
          <p:spPr>
            <a:xfrm>
              <a:off x="11189609" y="1215730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50836AB2-51B4-8A43-A1A6-C069EF085D15}"/>
                </a:ext>
              </a:extLst>
            </p:cNvPr>
            <p:cNvSpPr/>
            <p:nvPr/>
          </p:nvSpPr>
          <p:spPr>
            <a:xfrm>
              <a:off x="11520835" y="2187006"/>
              <a:ext cx="160543" cy="16054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32C92F08-7FB7-914C-9309-107C9CEF57E1}"/>
                </a:ext>
              </a:extLst>
            </p:cNvPr>
            <p:cNvSpPr/>
            <p:nvPr/>
          </p:nvSpPr>
          <p:spPr>
            <a:xfrm>
              <a:off x="11513471" y="3010384"/>
              <a:ext cx="160543" cy="16054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DAA608CC-7EF3-A04A-B103-EFC999E310F7}"/>
                </a:ext>
              </a:extLst>
            </p:cNvPr>
            <p:cNvSpPr/>
            <p:nvPr/>
          </p:nvSpPr>
          <p:spPr>
            <a:xfrm>
              <a:off x="11513470" y="3351731"/>
              <a:ext cx="160543" cy="16054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507775C7-4A82-9C48-89AE-DAFEC890A382}"/>
                </a:ext>
              </a:extLst>
            </p:cNvPr>
            <p:cNvSpPr txBox="1"/>
            <p:nvPr/>
          </p:nvSpPr>
          <p:spPr>
            <a:xfrm>
              <a:off x="11120073" y="801990"/>
              <a:ext cx="835485" cy="33855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0070C0"/>
                  </a:solidFill>
                </a:rPr>
                <a:t>1- Byte</a:t>
              </a:r>
            </a:p>
          </p:txBody>
        </p: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AD2E90DD-3C1D-8C47-92A2-8E92F858505F}"/>
                </a:ext>
              </a:extLst>
            </p:cNvPr>
            <p:cNvSpPr txBox="1"/>
            <p:nvPr/>
          </p:nvSpPr>
          <p:spPr>
            <a:xfrm rot="16200000">
              <a:off x="10168566" y="4561447"/>
              <a:ext cx="1484702" cy="33855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0070C0"/>
                  </a:solidFill>
                </a:rPr>
                <a:t>32-bit address</a:t>
              </a:r>
            </a:p>
          </p:txBody>
        </p: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2B50B694-5852-F540-ADB0-A461BEE16AA8}"/>
                </a:ext>
              </a:extLst>
            </p:cNvPr>
            <p:cNvSpPr txBox="1"/>
            <p:nvPr/>
          </p:nvSpPr>
          <p:spPr>
            <a:xfrm>
              <a:off x="9899005" y="263145"/>
              <a:ext cx="2121093" cy="397286"/>
            </a:xfrm>
            <a:prstGeom prst="rect">
              <a:avLst/>
            </a:prstGeom>
            <a:noFill/>
            <a:ln w="2540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</a:rPr>
                <a:t>External memory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0921D2F-1312-B748-8FCA-E4023E6B430C}"/>
                </a:ext>
              </a:extLst>
            </p:cNvPr>
            <p:cNvSpPr txBox="1"/>
            <p:nvPr/>
          </p:nvSpPr>
          <p:spPr>
            <a:xfrm>
              <a:off x="9841834" y="5944016"/>
              <a:ext cx="14510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Consolas" panose="020B0609020204030204" pitchFamily="49" charset="0"/>
                  <a:cs typeface="Consolas" panose="020B0609020204030204" pitchFamily="49" charset="0"/>
                </a:rPr>
                <a:t>0x00000000</a:t>
              </a:r>
            </a:p>
          </p:txBody>
        </p: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E983F877-6FC7-2644-889B-FD6DA04DFCC2}"/>
                </a:ext>
              </a:extLst>
            </p:cNvPr>
            <p:cNvSpPr txBox="1"/>
            <p:nvPr/>
          </p:nvSpPr>
          <p:spPr>
            <a:xfrm>
              <a:off x="9811185" y="1149317"/>
              <a:ext cx="14510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Consolas" panose="020B0609020204030204" pitchFamily="49" charset="0"/>
                  <a:cs typeface="Consolas" panose="020B0609020204030204" pitchFamily="49" charset="0"/>
                </a:rPr>
                <a:t>0xFFFFFFFF</a:t>
              </a:r>
            </a:p>
          </p:txBody>
        </p: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8A8145E2-F74E-DA4B-8FBD-F64B52A22600}"/>
                </a:ext>
              </a:extLst>
            </p:cNvPr>
            <p:cNvSpPr txBox="1"/>
            <p:nvPr/>
          </p:nvSpPr>
          <p:spPr>
            <a:xfrm>
              <a:off x="10068502" y="6276523"/>
              <a:ext cx="19976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FF0000"/>
                  </a:solidFill>
                </a:rPr>
                <a:t>Capacity:4 </a:t>
              </a:r>
              <a:r>
                <a:rPr lang="en-US" sz="1600" b="1" dirty="0" err="1">
                  <a:solidFill>
                    <a:srgbClr val="FF0000"/>
                  </a:solidFill>
                </a:rPr>
                <a:t>GBytes</a:t>
              </a:r>
              <a:endParaRPr lang="en-US" sz="1600" b="1" dirty="0">
                <a:solidFill>
                  <a:srgbClr val="FF0000"/>
                </a:solidFill>
              </a:endParaRP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4E7064C8-09C3-1E11-C448-9D8C541446B7}"/>
                </a:ext>
              </a:extLst>
            </p:cNvPr>
            <p:cNvSpPr/>
            <p:nvPr/>
          </p:nvSpPr>
          <p:spPr>
            <a:xfrm>
              <a:off x="11505300" y="2573587"/>
              <a:ext cx="160543" cy="16054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997BDD9B-69CA-F72A-548E-999A4EAD355D}"/>
              </a:ext>
            </a:extLst>
          </p:cNvPr>
          <p:cNvSpPr txBox="1"/>
          <p:nvPr/>
        </p:nvSpPr>
        <p:spPr>
          <a:xfrm>
            <a:off x="578931" y="625633"/>
            <a:ext cx="835485" cy="461665"/>
          </a:xfrm>
          <a:prstGeom prst="rect">
            <a:avLst/>
          </a:prstGeom>
          <a:noFill/>
          <a:ln w="25400">
            <a:noFill/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CPU</a:t>
            </a:r>
          </a:p>
        </p:txBody>
      </p:sp>
      <p:sp>
        <p:nvSpPr>
          <p:cNvPr id="10" name="Left-Right Arrow 9">
            <a:extLst>
              <a:ext uri="{FF2B5EF4-FFF2-40B4-BE49-F238E27FC236}">
                <a16:creationId xmlns:a16="http://schemas.microsoft.com/office/drawing/2014/main" id="{A63D2D88-5815-81A9-BEE1-E2F87DF42CEA}"/>
              </a:ext>
            </a:extLst>
          </p:cNvPr>
          <p:cNvSpPr/>
          <p:nvPr/>
        </p:nvSpPr>
        <p:spPr>
          <a:xfrm>
            <a:off x="2878525" y="5948492"/>
            <a:ext cx="6874293" cy="208451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CC77232-0801-3E3A-617A-2835823BCB14}"/>
              </a:ext>
            </a:extLst>
          </p:cNvPr>
          <p:cNvSpPr txBox="1"/>
          <p:nvPr/>
        </p:nvSpPr>
        <p:spPr>
          <a:xfrm>
            <a:off x="3425434" y="5508810"/>
            <a:ext cx="560602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2C895B"/>
                </a:solidFill>
              </a:rPr>
              <a:t>CPU Memory Bus consists of two parts:</a:t>
            </a:r>
          </a:p>
          <a:p>
            <a:endParaRPr lang="en-US" sz="1400" dirty="0">
              <a:solidFill>
                <a:srgbClr val="2C895B"/>
              </a:solidFill>
            </a:endParaRPr>
          </a:p>
          <a:p>
            <a:r>
              <a:rPr lang="en-US" sz="2400" dirty="0">
                <a:solidFill>
                  <a:srgbClr val="2C895B"/>
                </a:solidFill>
              </a:rPr>
              <a:t> Address bus + Data bus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A3B6823A-33EB-D941-6F5A-7964E1C226A5}"/>
              </a:ext>
            </a:extLst>
          </p:cNvPr>
          <p:cNvSpPr txBox="1"/>
          <p:nvPr/>
        </p:nvSpPr>
        <p:spPr>
          <a:xfrm>
            <a:off x="1498531" y="734558"/>
            <a:ext cx="1230537" cy="584775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arithmetic Logic Unit</a:t>
            </a:r>
          </a:p>
        </p:txBody>
      </p:sp>
    </p:spTree>
    <p:extLst>
      <p:ext uri="{BB962C8B-B14F-4D97-AF65-F5344CB8AC3E}">
        <p14:creationId xmlns:p14="http://schemas.microsoft.com/office/powerpoint/2010/main" val="918427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 animBg="1"/>
      <p:bldP spid="51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CA4642-059B-0BBB-1228-FBE032260D01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89880" y="724100"/>
            <a:ext cx="6462090" cy="5998714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200" dirty="0"/>
              <a:t>There are two basic groups of registers, </a:t>
            </a:r>
            <a:r>
              <a:rPr lang="en-US" sz="2200" dirty="0">
                <a:solidFill>
                  <a:srgbClr val="2C895B"/>
                </a:solidFill>
              </a:rPr>
              <a:t>general purpose</a:t>
            </a:r>
            <a:r>
              <a:rPr lang="en-US" sz="2200" dirty="0"/>
              <a:t> and </a:t>
            </a:r>
            <a:r>
              <a:rPr lang="en-US" sz="2200" dirty="0">
                <a:solidFill>
                  <a:srgbClr val="0070C0"/>
                </a:solidFill>
              </a:rPr>
              <a:t>special use</a:t>
            </a:r>
          </a:p>
          <a:p>
            <a:r>
              <a:rPr lang="en-US" sz="2200" dirty="0">
                <a:solidFill>
                  <a:srgbClr val="2C895B"/>
                </a:solidFill>
              </a:rPr>
              <a:t>General purpose registers </a:t>
            </a:r>
            <a:r>
              <a:rPr lang="en-US" sz="2200" dirty="0"/>
              <a:t>can be used to contain up to 32-bits of data, but you must follow </a:t>
            </a:r>
            <a:r>
              <a:rPr lang="en-US" sz="2200" dirty="0">
                <a:solidFill>
                  <a:srgbClr val="2C895B"/>
                </a:solidFill>
              </a:rPr>
              <a:t>the </a:t>
            </a:r>
            <a:r>
              <a:rPr lang="en-US" sz="2200" b="1" dirty="0">
                <a:solidFill>
                  <a:srgbClr val="2C895B"/>
                </a:solidFill>
              </a:rPr>
              <a:t>rules</a:t>
            </a:r>
            <a:r>
              <a:rPr lang="en-US" sz="2200" dirty="0">
                <a:solidFill>
                  <a:srgbClr val="2C895B"/>
                </a:solidFill>
              </a:rPr>
              <a:t> for their use</a:t>
            </a:r>
          </a:p>
          <a:p>
            <a:pPr lvl="1"/>
            <a:r>
              <a:rPr lang="en-US" sz="2200" dirty="0">
                <a:solidFill>
                  <a:srgbClr val="2C895B"/>
                </a:solidFill>
              </a:rPr>
              <a:t>Rules </a:t>
            </a:r>
            <a:r>
              <a:rPr lang="en-US" sz="2200" dirty="0"/>
              <a:t>specify </a:t>
            </a:r>
            <a:r>
              <a:rPr lang="en-US" sz="2200" dirty="0">
                <a:solidFill>
                  <a:srgbClr val="2C895B"/>
                </a:solidFill>
              </a:rPr>
              <a:t>how registers are to be used </a:t>
            </a:r>
            <a:r>
              <a:rPr lang="en-US" sz="2200" dirty="0"/>
              <a:t>so software can </a:t>
            </a:r>
            <a:r>
              <a:rPr lang="en-US" sz="2200" dirty="0">
                <a:solidFill>
                  <a:srgbClr val="0070C0"/>
                </a:solidFill>
              </a:rPr>
              <a:t>communicate and share the use of registers (later slides)</a:t>
            </a:r>
            <a:endParaRPr lang="en-US" sz="2200" dirty="0"/>
          </a:p>
          <a:p>
            <a:r>
              <a:rPr lang="en-US" sz="2200" dirty="0">
                <a:solidFill>
                  <a:srgbClr val="0070C0"/>
                </a:solidFill>
              </a:rPr>
              <a:t>Special purpose registers:</a:t>
            </a:r>
            <a:r>
              <a:rPr lang="en-US" sz="2200" dirty="0"/>
              <a:t> have a </a:t>
            </a:r>
            <a:r>
              <a:rPr lang="en-US" sz="2200" dirty="0">
                <a:solidFill>
                  <a:srgbClr val="0070C0"/>
                </a:solidFill>
              </a:rPr>
              <a:t>dedicated hardware use (r15 the pc) </a:t>
            </a:r>
            <a:r>
              <a:rPr lang="en-US" sz="2200" dirty="0"/>
              <a:t>or </a:t>
            </a:r>
            <a:r>
              <a:rPr lang="en-US" sz="2200" dirty="0">
                <a:solidFill>
                  <a:schemeClr val="accent5"/>
                </a:solidFill>
              </a:rPr>
              <a:t>special use when used with certain instructions (r13 &amp; r14)</a:t>
            </a:r>
          </a:p>
          <a:p>
            <a:r>
              <a:rPr lang="en-US" sz="2200" dirty="0">
                <a:solidFill>
                  <a:srgbClr val="7030A0"/>
                </a:solidFill>
              </a:rPr>
              <a:t>r15/pc is the program counter that contains the address of an instruction being executed (not exactly … later)</a:t>
            </a:r>
          </a:p>
        </p:txBody>
      </p:sp>
      <p:sp>
        <p:nvSpPr>
          <p:cNvPr id="1536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403863" y="36241"/>
            <a:ext cx="10515600" cy="559786"/>
          </a:xfrm>
        </p:spPr>
        <p:txBody>
          <a:bodyPr/>
          <a:lstStyle/>
          <a:p>
            <a:r>
              <a:rPr lang="en-US" altLang="en-US" dirty="0"/>
              <a:t>Using Arm-32  Registers</a:t>
            </a:r>
          </a:p>
        </p:txBody>
      </p:sp>
      <p:sp>
        <p:nvSpPr>
          <p:cNvPr id="31" name="Rectangle 3"/>
          <p:cNvSpPr>
            <a:spLocks noChangeArrowheads="1"/>
          </p:cNvSpPr>
          <p:nvPr>
            <p:custDataLst>
              <p:tags r:id="rId2"/>
            </p:custDataLst>
          </p:nvPr>
        </p:nvSpPr>
        <p:spPr bwMode="gray">
          <a:xfrm>
            <a:off x="10814854" y="3336813"/>
            <a:ext cx="1197645" cy="228600"/>
          </a:xfrm>
          <a:prstGeom prst="rect">
            <a:avLst/>
          </a:prstGeom>
          <a:solidFill>
            <a:srgbClr val="92D050"/>
          </a:solidFill>
          <a:ln w="12700">
            <a:solidFill>
              <a:srgbClr val="1D315B"/>
            </a:solidFill>
            <a:miter lim="800000"/>
            <a:headEnd/>
            <a:tailEnd/>
          </a:ln>
          <a:effectLst/>
          <a:extLst>
            <a:ext uri="{AF507438-7753-43e0-B8FC-AC1667EBCBE1}"/>
          </a:extLst>
        </p:spPr>
        <p:txBody>
          <a:bodyPr wrap="none" anchor="ctr"/>
          <a:lstStyle/>
          <a:p>
            <a:pPr algn="ctr">
              <a:defRPr/>
            </a:pPr>
            <a:r>
              <a:rPr lang="en-US" sz="2000" kern="0">
                <a:solidFill>
                  <a:schemeClr val="bg1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r8</a:t>
            </a:r>
          </a:p>
        </p:txBody>
      </p:sp>
      <p:sp>
        <p:nvSpPr>
          <p:cNvPr id="32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gray">
          <a:xfrm>
            <a:off x="10822344" y="3053158"/>
            <a:ext cx="1197645" cy="228600"/>
          </a:xfrm>
          <a:prstGeom prst="rect">
            <a:avLst/>
          </a:prstGeom>
          <a:solidFill>
            <a:srgbClr val="92D050"/>
          </a:solidFill>
          <a:ln w="12700">
            <a:solidFill>
              <a:srgbClr val="1D315B"/>
            </a:solidFill>
            <a:miter lim="800000"/>
            <a:headEnd/>
            <a:tailEnd/>
          </a:ln>
          <a:effectLst/>
          <a:extLst>
            <a:ext uri="{AF507438-7753-43e0-B8FC-AC1667EBCBE1}"/>
          </a:extLst>
        </p:spPr>
        <p:txBody>
          <a:bodyPr wrap="none" anchor="ctr"/>
          <a:lstStyle/>
          <a:p>
            <a:pPr algn="ctr">
              <a:defRPr/>
            </a:pPr>
            <a:r>
              <a:rPr lang="en-US" sz="2000" kern="0" dirty="0">
                <a:solidFill>
                  <a:schemeClr val="bg1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r9</a:t>
            </a:r>
          </a:p>
        </p:txBody>
      </p:sp>
      <p:sp>
        <p:nvSpPr>
          <p:cNvPr id="33" name="Rectangle 5"/>
          <p:cNvSpPr>
            <a:spLocks noChangeArrowheads="1"/>
          </p:cNvSpPr>
          <p:nvPr>
            <p:custDataLst>
              <p:tags r:id="rId4"/>
            </p:custDataLst>
          </p:nvPr>
        </p:nvSpPr>
        <p:spPr bwMode="gray">
          <a:xfrm>
            <a:off x="10823901" y="2751775"/>
            <a:ext cx="1197645" cy="228600"/>
          </a:xfrm>
          <a:prstGeom prst="rect">
            <a:avLst/>
          </a:prstGeom>
          <a:solidFill>
            <a:srgbClr val="92D050"/>
          </a:solidFill>
          <a:ln w="12700">
            <a:solidFill>
              <a:srgbClr val="1D315B"/>
            </a:solidFill>
            <a:miter lim="800000"/>
            <a:headEnd/>
            <a:tailEnd/>
          </a:ln>
          <a:effectLst/>
          <a:extLst>
            <a:ext uri="{AF507438-7753-43e0-B8FC-AC1667EBCBE1}"/>
          </a:extLst>
        </p:spPr>
        <p:txBody>
          <a:bodyPr wrap="none" anchor="ctr"/>
          <a:lstStyle/>
          <a:p>
            <a:pPr algn="ctr">
              <a:defRPr/>
            </a:pPr>
            <a:r>
              <a:rPr lang="en-US" sz="2000" kern="0" dirty="0">
                <a:solidFill>
                  <a:schemeClr val="bg1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r10</a:t>
            </a:r>
          </a:p>
        </p:txBody>
      </p:sp>
      <p:sp>
        <p:nvSpPr>
          <p:cNvPr id="43" name="Rectangle 15"/>
          <p:cNvSpPr>
            <a:spLocks noChangeArrowheads="1"/>
          </p:cNvSpPr>
          <p:nvPr>
            <p:custDataLst>
              <p:tags r:id="rId5"/>
            </p:custDataLst>
          </p:nvPr>
        </p:nvSpPr>
        <p:spPr bwMode="gray">
          <a:xfrm>
            <a:off x="10822344" y="4481466"/>
            <a:ext cx="1197645" cy="228600"/>
          </a:xfrm>
          <a:prstGeom prst="rect">
            <a:avLst/>
          </a:prstGeom>
          <a:solidFill>
            <a:srgbClr val="92D050"/>
          </a:solidFill>
          <a:ln w="12700">
            <a:solidFill>
              <a:srgbClr val="1D315B"/>
            </a:solidFill>
            <a:miter lim="800000"/>
            <a:headEnd/>
            <a:tailEnd/>
          </a:ln>
          <a:effectLst/>
          <a:extLst>
            <a:ext uri="{AF507438-7753-43e0-B8FC-AC1667EBCBE1}"/>
          </a:extLst>
        </p:spPr>
        <p:txBody>
          <a:bodyPr wrap="none" anchor="ctr"/>
          <a:lstStyle/>
          <a:p>
            <a:pPr algn="ctr">
              <a:defRPr/>
            </a:pPr>
            <a:r>
              <a:rPr lang="en-US" sz="2000" kern="0" dirty="0">
                <a:solidFill>
                  <a:schemeClr val="bg1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r4</a:t>
            </a:r>
          </a:p>
        </p:txBody>
      </p:sp>
      <p:sp>
        <p:nvSpPr>
          <p:cNvPr id="44" name="Rectangle 16"/>
          <p:cNvSpPr>
            <a:spLocks noChangeArrowheads="1"/>
          </p:cNvSpPr>
          <p:nvPr>
            <p:custDataLst>
              <p:tags r:id="rId6"/>
            </p:custDataLst>
          </p:nvPr>
        </p:nvSpPr>
        <p:spPr bwMode="gray">
          <a:xfrm>
            <a:off x="10820589" y="4175561"/>
            <a:ext cx="1197645" cy="228600"/>
          </a:xfrm>
          <a:prstGeom prst="rect">
            <a:avLst/>
          </a:prstGeom>
          <a:solidFill>
            <a:srgbClr val="92D050"/>
          </a:solidFill>
          <a:ln w="12700">
            <a:solidFill>
              <a:srgbClr val="1D315B"/>
            </a:solidFill>
            <a:miter lim="800000"/>
            <a:headEnd/>
            <a:tailEnd/>
          </a:ln>
          <a:effectLst/>
          <a:extLst>
            <a:ext uri="{AF507438-7753-43e0-B8FC-AC1667EBCBE1}"/>
          </a:extLst>
        </p:spPr>
        <p:txBody>
          <a:bodyPr wrap="none" anchor="ctr"/>
          <a:lstStyle/>
          <a:p>
            <a:pPr algn="ctr">
              <a:defRPr/>
            </a:pPr>
            <a:r>
              <a:rPr lang="en-US" sz="2000" kern="0">
                <a:solidFill>
                  <a:schemeClr val="bg1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r5</a:t>
            </a:r>
          </a:p>
        </p:txBody>
      </p:sp>
      <p:sp>
        <p:nvSpPr>
          <p:cNvPr id="45" name="Rectangle 17"/>
          <p:cNvSpPr>
            <a:spLocks noChangeArrowheads="1"/>
          </p:cNvSpPr>
          <p:nvPr>
            <p:custDataLst>
              <p:tags r:id="rId7"/>
            </p:custDataLst>
          </p:nvPr>
        </p:nvSpPr>
        <p:spPr bwMode="gray">
          <a:xfrm>
            <a:off x="10814853" y="3905198"/>
            <a:ext cx="1197645" cy="228600"/>
          </a:xfrm>
          <a:prstGeom prst="rect">
            <a:avLst/>
          </a:prstGeom>
          <a:solidFill>
            <a:srgbClr val="92D050"/>
          </a:solidFill>
          <a:ln w="12700">
            <a:solidFill>
              <a:srgbClr val="1D315B"/>
            </a:solidFill>
            <a:miter lim="800000"/>
            <a:headEnd/>
            <a:tailEnd/>
          </a:ln>
          <a:effectLst/>
          <a:extLst>
            <a:ext uri="{AF507438-7753-43e0-B8FC-AC1667EBCBE1}"/>
          </a:extLst>
        </p:spPr>
        <p:txBody>
          <a:bodyPr wrap="none" anchor="ctr"/>
          <a:lstStyle/>
          <a:p>
            <a:pPr algn="ctr">
              <a:defRPr/>
            </a:pPr>
            <a:r>
              <a:rPr lang="en-US" sz="2000" kern="0">
                <a:solidFill>
                  <a:schemeClr val="bg1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r6</a:t>
            </a:r>
          </a:p>
        </p:txBody>
      </p:sp>
      <p:sp>
        <p:nvSpPr>
          <p:cNvPr id="46" name="Rectangle 18"/>
          <p:cNvSpPr>
            <a:spLocks noChangeArrowheads="1"/>
          </p:cNvSpPr>
          <p:nvPr>
            <p:custDataLst>
              <p:tags r:id="rId8"/>
            </p:custDataLst>
          </p:nvPr>
        </p:nvSpPr>
        <p:spPr bwMode="gray">
          <a:xfrm>
            <a:off x="10822344" y="3620468"/>
            <a:ext cx="1197645" cy="228600"/>
          </a:xfrm>
          <a:prstGeom prst="rect">
            <a:avLst/>
          </a:prstGeom>
          <a:solidFill>
            <a:schemeClr val="accent4">
              <a:lumMod val="75000"/>
            </a:schemeClr>
          </a:solidFill>
          <a:ln w="12700">
            <a:solidFill>
              <a:srgbClr val="1D315B"/>
            </a:solidFill>
            <a:miter lim="800000"/>
            <a:headEnd/>
            <a:tailEnd/>
          </a:ln>
          <a:effectLst/>
          <a:extLst>
            <a:ext uri="{AF507438-7753-43e0-B8FC-AC1667EBCBE1}"/>
          </a:extLst>
        </p:spPr>
        <p:txBody>
          <a:bodyPr wrap="none" anchor="ctr"/>
          <a:lstStyle/>
          <a:p>
            <a:pPr algn="ctr">
              <a:defRPr/>
            </a:pPr>
            <a:r>
              <a:rPr lang="en-US" sz="2000" kern="0">
                <a:solidFill>
                  <a:schemeClr val="bg1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r7</a:t>
            </a:r>
          </a:p>
        </p:txBody>
      </p:sp>
      <p:sp>
        <p:nvSpPr>
          <p:cNvPr id="47" name="Rectangle 19"/>
          <p:cNvSpPr>
            <a:spLocks noChangeArrowheads="1"/>
          </p:cNvSpPr>
          <p:nvPr>
            <p:custDataLst>
              <p:tags r:id="rId9"/>
            </p:custDataLst>
          </p:nvPr>
        </p:nvSpPr>
        <p:spPr bwMode="black">
          <a:xfrm>
            <a:off x="6726476" y="3336813"/>
            <a:ext cx="3959954" cy="77328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wrap="square" lIns="96838" tIns="47625" rIns="96838" bIns="47625" anchor="ctr">
            <a:spAutoFit/>
          </a:bodyPr>
          <a:lstStyle/>
          <a:p>
            <a:pPr algn="r">
              <a:defRPr/>
            </a:pPr>
            <a:r>
              <a:rPr lang="en-US" sz="2200" kern="0" dirty="0">
                <a:solidFill>
                  <a:srgbClr val="2C895B"/>
                </a:solidFill>
                <a:ea typeface="ＭＳ Ｐゴシック" charset="0"/>
                <a:cs typeface="ＭＳ Ｐゴシック" charset="0"/>
              </a:rPr>
              <a:t>Preserved registers</a:t>
            </a:r>
          </a:p>
          <a:p>
            <a:pPr algn="r">
              <a:defRPr/>
            </a:pPr>
            <a:r>
              <a:rPr lang="en-US" sz="2200" kern="0" dirty="0">
                <a:solidFill>
                  <a:srgbClr val="0070C0"/>
                </a:solidFill>
                <a:ea typeface="ＭＳ Ｐゴシック" charset="0"/>
                <a:cs typeface="ＭＳ Ｐゴシック" charset="0"/>
              </a:rPr>
              <a:t>Called functions </a:t>
            </a:r>
            <a:r>
              <a:rPr lang="en-US" sz="2200" kern="0" dirty="0">
                <a:solidFill>
                  <a:srgbClr val="C00000"/>
                </a:solidFill>
                <a:ea typeface="ＭＳ Ｐゴシック" charset="0"/>
                <a:cs typeface="ＭＳ Ｐゴシック" charset="0"/>
              </a:rPr>
              <a:t>can't change</a:t>
            </a:r>
          </a:p>
        </p:txBody>
      </p:sp>
      <p:sp>
        <p:nvSpPr>
          <p:cNvPr id="39" name="Rectangle 11"/>
          <p:cNvSpPr>
            <a:spLocks noChangeArrowheads="1"/>
          </p:cNvSpPr>
          <p:nvPr>
            <p:custDataLst>
              <p:tags r:id="rId10"/>
            </p:custDataLst>
          </p:nvPr>
        </p:nvSpPr>
        <p:spPr bwMode="gray">
          <a:xfrm>
            <a:off x="10789119" y="6083695"/>
            <a:ext cx="1226434" cy="228600"/>
          </a:xfrm>
          <a:prstGeom prst="rect">
            <a:avLst/>
          </a:prstGeom>
          <a:solidFill>
            <a:srgbClr val="0070C0"/>
          </a:solidFill>
          <a:ln w="12700">
            <a:solidFill>
              <a:srgbClr val="1D315B"/>
            </a:solidFill>
            <a:miter lim="800000"/>
            <a:headEnd/>
            <a:tailEnd/>
          </a:ln>
          <a:effectLst/>
          <a:extLst>
            <a:ext uri="{AF507438-7753-43e0-B8FC-AC1667EBCBE1}"/>
          </a:extLst>
        </p:spPr>
        <p:txBody>
          <a:bodyPr wrap="none" anchor="ctr"/>
          <a:lstStyle/>
          <a:p>
            <a:pPr algn="ctr">
              <a:defRPr/>
            </a:pPr>
            <a:r>
              <a:rPr lang="en-US" sz="2000" kern="0" dirty="0">
                <a:solidFill>
                  <a:schemeClr val="bg1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r0</a:t>
            </a:r>
          </a:p>
        </p:txBody>
      </p:sp>
      <p:sp>
        <p:nvSpPr>
          <p:cNvPr id="40" name="Rectangle 12"/>
          <p:cNvSpPr>
            <a:spLocks noChangeArrowheads="1"/>
          </p:cNvSpPr>
          <p:nvPr>
            <p:custDataLst>
              <p:tags r:id="rId11"/>
            </p:custDataLst>
          </p:nvPr>
        </p:nvSpPr>
        <p:spPr bwMode="gray">
          <a:xfrm>
            <a:off x="10789119" y="5791915"/>
            <a:ext cx="1226434" cy="228600"/>
          </a:xfrm>
          <a:prstGeom prst="rect">
            <a:avLst/>
          </a:prstGeom>
          <a:solidFill>
            <a:srgbClr val="0070C0"/>
          </a:solidFill>
          <a:ln w="12700">
            <a:solidFill>
              <a:srgbClr val="1D315B"/>
            </a:solidFill>
            <a:miter lim="800000"/>
            <a:headEnd/>
            <a:tailEnd/>
          </a:ln>
          <a:effectLst/>
          <a:extLst>
            <a:ext uri="{AF507438-7753-43e0-B8FC-AC1667EBCBE1}"/>
          </a:extLst>
        </p:spPr>
        <p:txBody>
          <a:bodyPr wrap="none" anchor="ctr"/>
          <a:lstStyle/>
          <a:p>
            <a:pPr algn="ctr">
              <a:defRPr/>
            </a:pPr>
            <a:r>
              <a:rPr lang="en-US" sz="2000" kern="0" dirty="0">
                <a:solidFill>
                  <a:schemeClr val="bg1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r1</a:t>
            </a:r>
          </a:p>
        </p:txBody>
      </p:sp>
      <p:sp>
        <p:nvSpPr>
          <p:cNvPr id="41" name="Rectangle 13"/>
          <p:cNvSpPr>
            <a:spLocks noChangeArrowheads="1"/>
          </p:cNvSpPr>
          <p:nvPr>
            <p:custDataLst>
              <p:tags r:id="rId12"/>
            </p:custDataLst>
          </p:nvPr>
        </p:nvSpPr>
        <p:spPr bwMode="gray">
          <a:xfrm>
            <a:off x="10789119" y="5531725"/>
            <a:ext cx="1226434" cy="228600"/>
          </a:xfrm>
          <a:prstGeom prst="rect">
            <a:avLst/>
          </a:prstGeom>
          <a:solidFill>
            <a:srgbClr val="0070C0"/>
          </a:solidFill>
          <a:ln w="12700">
            <a:solidFill>
              <a:srgbClr val="1D315B"/>
            </a:solidFill>
            <a:miter lim="800000"/>
            <a:headEnd/>
            <a:tailEnd/>
          </a:ln>
          <a:effectLst/>
          <a:extLst>
            <a:ext uri="{AF507438-7753-43e0-B8FC-AC1667EBCBE1}"/>
          </a:extLst>
        </p:spPr>
        <p:txBody>
          <a:bodyPr wrap="none" anchor="ctr"/>
          <a:lstStyle/>
          <a:p>
            <a:pPr algn="ctr">
              <a:defRPr/>
            </a:pPr>
            <a:r>
              <a:rPr lang="en-US" sz="2000" kern="0" dirty="0">
                <a:solidFill>
                  <a:schemeClr val="bg1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r2</a:t>
            </a:r>
          </a:p>
        </p:txBody>
      </p:sp>
      <p:sp>
        <p:nvSpPr>
          <p:cNvPr id="42" name="Rectangle 14"/>
          <p:cNvSpPr>
            <a:spLocks noChangeArrowheads="1"/>
          </p:cNvSpPr>
          <p:nvPr>
            <p:custDataLst>
              <p:tags r:id="rId13"/>
            </p:custDataLst>
          </p:nvPr>
        </p:nvSpPr>
        <p:spPr bwMode="gray">
          <a:xfrm>
            <a:off x="10793555" y="5255947"/>
            <a:ext cx="1226434" cy="228600"/>
          </a:xfrm>
          <a:prstGeom prst="rect">
            <a:avLst/>
          </a:prstGeom>
          <a:solidFill>
            <a:srgbClr val="0070C0"/>
          </a:solidFill>
          <a:ln w="12700">
            <a:solidFill>
              <a:srgbClr val="1D315B"/>
            </a:solidFill>
            <a:miter lim="800000"/>
            <a:headEnd/>
            <a:tailEnd/>
          </a:ln>
          <a:effectLst/>
          <a:extLst>
            <a:ext uri="{AF507438-7753-43e0-B8FC-AC1667EBCBE1}"/>
          </a:extLst>
        </p:spPr>
        <p:txBody>
          <a:bodyPr wrap="none" anchor="ctr"/>
          <a:lstStyle/>
          <a:p>
            <a:pPr algn="ctr">
              <a:defRPr/>
            </a:pPr>
            <a:r>
              <a:rPr lang="en-US" sz="2000" kern="0" dirty="0">
                <a:solidFill>
                  <a:schemeClr val="bg1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r3</a:t>
            </a:r>
          </a:p>
        </p:txBody>
      </p:sp>
      <p:sp>
        <p:nvSpPr>
          <p:cNvPr id="48" name="Rectangle 20"/>
          <p:cNvSpPr>
            <a:spLocks noChangeArrowheads="1"/>
          </p:cNvSpPr>
          <p:nvPr>
            <p:custDataLst>
              <p:tags r:id="rId14"/>
            </p:custDataLst>
          </p:nvPr>
        </p:nvSpPr>
        <p:spPr bwMode="auto">
          <a:xfrm>
            <a:off x="6885003" y="5068319"/>
            <a:ext cx="3801427" cy="144719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wrap="square" lIns="92075" tIns="46038" rIns="92075" bIns="46038" anchor="ctr" anchorCtr="1">
            <a:spAutoFit/>
          </a:bodyPr>
          <a:lstStyle/>
          <a:p>
            <a:pPr algn="r">
              <a:defRPr/>
            </a:pPr>
            <a:r>
              <a:rPr lang="en-US" sz="2200" kern="0" dirty="0">
                <a:solidFill>
                  <a:srgbClr val="2C895B"/>
                </a:solidFill>
                <a:ea typeface="ＭＳ Ｐゴシック" charset="0"/>
                <a:cs typeface="ＭＳ Ｐゴシック" charset="0"/>
              </a:rPr>
              <a:t>Scratch Registers</a:t>
            </a:r>
          </a:p>
          <a:p>
            <a:pPr algn="r">
              <a:defRPr/>
            </a:pPr>
            <a:r>
              <a:rPr lang="en-US" sz="2200" kern="0" dirty="0">
                <a:solidFill>
                  <a:srgbClr val="0070C0"/>
                </a:solidFill>
                <a:ea typeface="ＭＳ Ｐゴシック" charset="0"/>
                <a:cs typeface="ＭＳ Ｐゴシック" charset="0"/>
              </a:rPr>
              <a:t>First 4 Function Parameters </a:t>
            </a:r>
          </a:p>
          <a:p>
            <a:pPr algn="r">
              <a:defRPr/>
            </a:pPr>
            <a:r>
              <a:rPr lang="en-US" sz="2200" kern="0" dirty="0">
                <a:solidFill>
                  <a:srgbClr val="0070C0"/>
                </a:solidFill>
                <a:ea typeface="ＭＳ Ｐゴシック" charset="0"/>
                <a:cs typeface="ＭＳ Ｐゴシック" charset="0"/>
              </a:rPr>
              <a:t>Function return value</a:t>
            </a:r>
          </a:p>
          <a:p>
            <a:pPr algn="r">
              <a:defRPr/>
            </a:pPr>
            <a:r>
              <a:rPr lang="en-US" sz="2200" kern="0" dirty="0">
                <a:solidFill>
                  <a:srgbClr val="0070C0"/>
                </a:solidFill>
                <a:ea typeface="ＭＳ Ｐゴシック" charset="0"/>
                <a:cs typeface="ＭＳ Ｐゴシック" charset="0"/>
              </a:rPr>
              <a:t>Called functions </a:t>
            </a:r>
            <a:r>
              <a:rPr lang="en-US" sz="2200" kern="0" dirty="0">
                <a:solidFill>
                  <a:srgbClr val="FF0000"/>
                </a:solidFill>
                <a:ea typeface="ＭＳ Ｐゴシック" charset="0"/>
                <a:cs typeface="ＭＳ Ｐゴシック" charset="0"/>
              </a:rPr>
              <a:t>can change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A135FABE-D72B-3F46-AB80-04F43934D1D6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8" name="Rectangle 10"/>
          <p:cNvSpPr>
            <a:spLocks noChangeArrowheads="1"/>
          </p:cNvSpPr>
          <p:nvPr>
            <p:custDataLst>
              <p:tags r:id="rId15"/>
            </p:custDataLst>
          </p:nvPr>
        </p:nvSpPr>
        <p:spPr bwMode="gray">
          <a:xfrm>
            <a:off x="10825841" y="429930"/>
            <a:ext cx="1197645" cy="25276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rgbClr val="1D315B"/>
            </a:solidFill>
            <a:miter lim="800000"/>
            <a:headEnd/>
            <a:tailEnd/>
          </a:ln>
          <a:effectLst/>
          <a:extLst>
            <a:ext uri="{AF507438-7753-43e0-B8FC-AC1667EBCBE1}"/>
          </a:extLst>
        </p:spPr>
        <p:txBody>
          <a:bodyPr wrap="none" lIns="92075" tIns="46038" rIns="92075" bIns="46038" anchor="ctr"/>
          <a:lstStyle/>
          <a:p>
            <a:pPr>
              <a:defRPr/>
            </a:pPr>
            <a:r>
              <a:rPr lang="en-US" sz="2000" kern="0" dirty="0">
                <a:solidFill>
                  <a:schemeClr val="accent6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r15/pc</a:t>
            </a:r>
          </a:p>
        </p:txBody>
      </p:sp>
      <p:sp>
        <p:nvSpPr>
          <p:cNvPr id="36" name="Rectangle 8"/>
          <p:cNvSpPr>
            <a:spLocks noChangeArrowheads="1"/>
          </p:cNvSpPr>
          <p:nvPr>
            <p:custDataLst>
              <p:tags r:id="rId16"/>
            </p:custDataLst>
          </p:nvPr>
        </p:nvSpPr>
        <p:spPr bwMode="gray">
          <a:xfrm>
            <a:off x="10806766" y="1533954"/>
            <a:ext cx="1197645" cy="25276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rgbClr val="1D315B"/>
            </a:solidFill>
            <a:miter lim="800000"/>
            <a:headEnd/>
            <a:tailEnd/>
          </a:ln>
          <a:effectLst/>
          <a:extLst>
            <a:ext uri="{AF507438-7753-43e0-B8FC-AC1667EBCBE1}"/>
          </a:extLst>
        </p:spPr>
        <p:txBody>
          <a:bodyPr wrap="none" lIns="92075" tIns="46038" rIns="92075" bIns="46038" anchor="ctr"/>
          <a:lstStyle/>
          <a:p>
            <a:pPr>
              <a:defRPr/>
            </a:pPr>
            <a:r>
              <a:rPr lang="en-US" sz="2000" kern="0" dirty="0">
                <a:solidFill>
                  <a:sysClr val="windowText" lastClr="000000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r13/</a:t>
            </a:r>
            <a:r>
              <a:rPr lang="en-US" sz="2000" kern="0" dirty="0" err="1">
                <a:solidFill>
                  <a:sysClr val="windowText" lastClr="000000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sp</a:t>
            </a:r>
            <a:endParaRPr lang="en-US" sz="2000" kern="0" dirty="0">
              <a:solidFill>
                <a:sysClr val="windowText" lastClr="000000"/>
              </a:solidFill>
              <a:latin typeface="Consolas" panose="020B0609020204030204" pitchFamily="49" charset="0"/>
              <a:ea typeface="ＭＳ Ｐゴシック" charset="0"/>
              <a:cs typeface="Consolas" panose="020B0609020204030204" pitchFamily="49" charset="0"/>
            </a:endParaRPr>
          </a:p>
        </p:txBody>
      </p:sp>
      <p:sp>
        <p:nvSpPr>
          <p:cNvPr id="37" name="Rectangle 9"/>
          <p:cNvSpPr>
            <a:spLocks noChangeArrowheads="1"/>
          </p:cNvSpPr>
          <p:nvPr>
            <p:custDataLst>
              <p:tags r:id="rId17"/>
            </p:custDataLst>
          </p:nvPr>
        </p:nvSpPr>
        <p:spPr bwMode="gray">
          <a:xfrm>
            <a:off x="10806766" y="1229377"/>
            <a:ext cx="1197645" cy="25276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rgbClr val="1D315B"/>
            </a:solidFill>
            <a:miter lim="800000"/>
            <a:headEnd/>
            <a:tailEnd/>
          </a:ln>
          <a:effectLst/>
          <a:extLst>
            <a:ext uri="{AF507438-7753-43e0-B8FC-AC1667EBCBE1}"/>
          </a:extLst>
        </p:spPr>
        <p:txBody>
          <a:bodyPr wrap="none" lIns="92075" tIns="46038" rIns="92075" bIns="46038" anchor="ctr"/>
          <a:lstStyle/>
          <a:p>
            <a:pPr>
              <a:defRPr/>
            </a:pPr>
            <a:r>
              <a:rPr lang="en-US" sz="2000" kern="0" dirty="0">
                <a:solidFill>
                  <a:sysClr val="windowText" lastClr="000000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r14/</a:t>
            </a:r>
            <a:r>
              <a:rPr lang="en-US" sz="2000" kern="0" dirty="0" err="1">
                <a:solidFill>
                  <a:sysClr val="windowText" lastClr="000000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lr</a:t>
            </a:r>
            <a:endParaRPr lang="en-US" sz="2000" kern="0" dirty="0">
              <a:solidFill>
                <a:sysClr val="windowText" lastClr="000000"/>
              </a:solidFill>
              <a:latin typeface="Consolas" panose="020B0609020204030204" pitchFamily="49" charset="0"/>
              <a:ea typeface="ＭＳ Ｐゴシック" charset="0"/>
              <a:cs typeface="Consolas" panose="020B0609020204030204" pitchFamily="49" charset="0"/>
            </a:endParaRPr>
          </a:p>
        </p:txBody>
      </p:sp>
      <p:sp>
        <p:nvSpPr>
          <p:cNvPr id="56" name="Rectangle 8">
            <a:extLst>
              <a:ext uri="{FF2B5EF4-FFF2-40B4-BE49-F238E27FC236}">
                <a16:creationId xmlns:a16="http://schemas.microsoft.com/office/drawing/2014/main" id="{FEF91CD2-7E2B-5A4C-9C95-2A21B5870107}"/>
              </a:ext>
            </a:extLst>
          </p:cNvPr>
          <p:cNvSpPr>
            <a:spLocks noChangeArrowheads="1"/>
          </p:cNvSpPr>
          <p:nvPr>
            <p:custDataLst>
              <p:tags r:id="rId18"/>
            </p:custDataLst>
          </p:nvPr>
        </p:nvSpPr>
        <p:spPr bwMode="gray">
          <a:xfrm>
            <a:off x="10825842" y="2153931"/>
            <a:ext cx="1197645" cy="24851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rgbClr val="1D315B"/>
            </a:solidFill>
            <a:miter lim="800000"/>
            <a:headEnd/>
            <a:tailEnd/>
          </a:ln>
          <a:effectLst/>
          <a:extLst>
            <a:ext uri="{AF507438-7753-43e0-B8FC-AC1667EBCBE1}"/>
          </a:extLst>
        </p:spPr>
        <p:txBody>
          <a:bodyPr wrap="none" lIns="92075" tIns="46038" rIns="92075" bIns="46038" anchor="ctr"/>
          <a:lstStyle/>
          <a:p>
            <a:pPr>
              <a:defRPr/>
            </a:pPr>
            <a:r>
              <a:rPr lang="en-US" sz="2000" kern="0" dirty="0">
                <a:solidFill>
                  <a:sysClr val="windowText" lastClr="000000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r11/</a:t>
            </a:r>
            <a:r>
              <a:rPr lang="en-US" sz="2000" kern="0" dirty="0" err="1">
                <a:solidFill>
                  <a:sysClr val="windowText" lastClr="000000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fp</a:t>
            </a:r>
            <a:endParaRPr lang="en-US" sz="2000" kern="0" dirty="0">
              <a:solidFill>
                <a:sysClr val="windowText" lastClr="000000"/>
              </a:solidFill>
              <a:latin typeface="Consolas" panose="020B0609020204030204" pitchFamily="49" charset="0"/>
              <a:ea typeface="ＭＳ Ｐゴシック" charset="0"/>
              <a:cs typeface="Consolas" panose="020B0609020204030204" pitchFamily="49" charset="0"/>
            </a:endParaRPr>
          </a:p>
        </p:txBody>
      </p:sp>
      <p:sp>
        <p:nvSpPr>
          <p:cNvPr id="35" name="Rectangle 7"/>
          <p:cNvSpPr>
            <a:spLocks noChangeArrowheads="1"/>
          </p:cNvSpPr>
          <p:nvPr>
            <p:custDataLst>
              <p:tags r:id="rId19"/>
            </p:custDataLst>
          </p:nvPr>
        </p:nvSpPr>
        <p:spPr bwMode="gray">
          <a:xfrm>
            <a:off x="10806766" y="1841901"/>
            <a:ext cx="1180509" cy="25276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rgbClr val="1D315B"/>
            </a:solidFill>
            <a:miter lim="800000"/>
            <a:headEnd/>
            <a:tailEnd/>
          </a:ln>
          <a:effectLst/>
          <a:extLst>
            <a:ext uri="{AF507438-7753-43e0-B8FC-AC1667EBCBE1}"/>
          </a:extLst>
        </p:spPr>
        <p:txBody>
          <a:bodyPr wrap="none" lIns="92075" tIns="46038" rIns="92075" bIns="46038" anchor="ctr"/>
          <a:lstStyle/>
          <a:p>
            <a:pPr algn="ctr">
              <a:defRPr/>
            </a:pPr>
            <a:r>
              <a:rPr lang="en-US" sz="2000" kern="0" dirty="0">
                <a:solidFill>
                  <a:schemeClr val="tx2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r12/</a:t>
            </a:r>
            <a:r>
              <a:rPr lang="en-US" sz="2000" kern="0" dirty="0" err="1">
                <a:solidFill>
                  <a:schemeClr val="tx2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ip</a:t>
            </a:r>
            <a:endParaRPr lang="en-US" sz="2000" kern="0" dirty="0">
              <a:solidFill>
                <a:schemeClr val="tx2"/>
              </a:solidFill>
              <a:latin typeface="Consolas" panose="020B0609020204030204" pitchFamily="49" charset="0"/>
              <a:ea typeface="ＭＳ Ｐゴシック" charset="0"/>
              <a:cs typeface="Consolas" panose="020B0609020204030204" pitchFamily="49" charset="0"/>
            </a:endParaRPr>
          </a:p>
        </p:txBody>
      </p:sp>
      <p:sp>
        <p:nvSpPr>
          <p:cNvPr id="78" name="Rectangle 22">
            <a:extLst>
              <a:ext uri="{FF2B5EF4-FFF2-40B4-BE49-F238E27FC236}">
                <a16:creationId xmlns:a16="http://schemas.microsoft.com/office/drawing/2014/main" id="{C1A833C8-093F-624F-994F-D90A5E3AE989}"/>
              </a:ext>
            </a:extLst>
          </p:cNvPr>
          <p:cNvSpPr>
            <a:spLocks noChangeArrowheads="1"/>
          </p:cNvSpPr>
          <p:nvPr>
            <p:custDataLst>
              <p:tags r:id="rId20"/>
            </p:custDataLst>
          </p:nvPr>
        </p:nvSpPr>
        <p:spPr bwMode="black">
          <a:xfrm>
            <a:off x="7294209" y="1332146"/>
            <a:ext cx="3392221" cy="10195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wrap="square" lIns="96838" tIns="47625" rIns="96838" bIns="47625" anchor="ctr">
            <a:spAutoFit/>
          </a:bodyPr>
          <a:lstStyle/>
          <a:p>
            <a:pPr algn="r">
              <a:defRPr/>
            </a:pPr>
            <a:r>
              <a:rPr lang="en-US" sz="2000" kern="0" dirty="0">
                <a:solidFill>
                  <a:srgbClr val="7030A0"/>
                </a:solidFill>
                <a:ea typeface="ＭＳ Ｐゴシック" charset="0"/>
                <a:cs typeface="ＭＳ Ｐゴシック" charset="0"/>
              </a:rPr>
              <a:t>Special Use Registers</a:t>
            </a:r>
          </a:p>
          <a:p>
            <a:pPr algn="r">
              <a:defRPr/>
            </a:pPr>
            <a:r>
              <a:rPr lang="en-US" sz="2000" kern="0" dirty="0">
                <a:solidFill>
                  <a:srgbClr val="0070C0"/>
                </a:solidFill>
                <a:ea typeface="ＭＳ Ｐゴシック" charset="0"/>
                <a:cs typeface="ＭＳ Ｐゴシック" charset="0"/>
              </a:rPr>
              <a:t>function call implementation &amp; long branching</a:t>
            </a:r>
          </a:p>
        </p:txBody>
      </p:sp>
      <p:sp>
        <p:nvSpPr>
          <p:cNvPr id="76" name="Rectangle 22">
            <a:extLst>
              <a:ext uri="{FF2B5EF4-FFF2-40B4-BE49-F238E27FC236}">
                <a16:creationId xmlns:a16="http://schemas.microsoft.com/office/drawing/2014/main" id="{ABB57796-D9CB-B71B-1532-2F8B182884C1}"/>
              </a:ext>
            </a:extLst>
          </p:cNvPr>
          <p:cNvSpPr>
            <a:spLocks noChangeArrowheads="1"/>
          </p:cNvSpPr>
          <p:nvPr>
            <p:custDataLst>
              <p:tags r:id="rId21"/>
            </p:custDataLst>
          </p:nvPr>
        </p:nvSpPr>
        <p:spPr bwMode="black">
          <a:xfrm>
            <a:off x="7294209" y="233417"/>
            <a:ext cx="3392221" cy="71173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wrap="square" lIns="96838" tIns="47625" rIns="96838" bIns="47625" anchor="ctr">
            <a:spAutoFit/>
          </a:bodyPr>
          <a:lstStyle/>
          <a:p>
            <a:pPr algn="r">
              <a:defRPr/>
            </a:pPr>
            <a:r>
              <a:rPr lang="en-US" sz="2000" kern="0" dirty="0">
                <a:solidFill>
                  <a:srgbClr val="7030A0"/>
                </a:solidFill>
                <a:ea typeface="ＭＳ Ｐゴシック" charset="0"/>
                <a:cs typeface="ＭＳ Ｐゴシック" charset="0"/>
              </a:rPr>
              <a:t>Special Use Registers</a:t>
            </a:r>
          </a:p>
          <a:p>
            <a:pPr algn="r">
              <a:defRPr/>
            </a:pPr>
            <a:r>
              <a:rPr lang="en-US" sz="2000" kern="0" dirty="0">
                <a:solidFill>
                  <a:srgbClr val="0070C0"/>
                </a:solidFill>
                <a:ea typeface="ＭＳ Ｐゴシック" charset="0"/>
                <a:cs typeface="ＭＳ Ｐゴシック" charset="0"/>
              </a:rPr>
              <a:t>program counter</a:t>
            </a:r>
          </a:p>
        </p:txBody>
      </p:sp>
    </p:spTree>
    <p:extLst>
      <p:ext uri="{BB962C8B-B14F-4D97-AF65-F5344CB8AC3E}">
        <p14:creationId xmlns:p14="http://schemas.microsoft.com/office/powerpoint/2010/main" val="4053947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animBg="1"/>
      <p:bldP spid="64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 60">
            <a:extLst>
              <a:ext uri="{FF2B5EF4-FFF2-40B4-BE49-F238E27FC236}">
                <a16:creationId xmlns:a16="http://schemas.microsoft.com/office/drawing/2014/main" id="{2AF43DF5-FE73-26EC-CBB2-910AF804DDB0}"/>
              </a:ext>
            </a:extLst>
          </p:cNvPr>
          <p:cNvSpPr/>
          <p:nvPr/>
        </p:nvSpPr>
        <p:spPr>
          <a:xfrm>
            <a:off x="9230440" y="738522"/>
            <a:ext cx="2446776" cy="53412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F1AAEF-8AC3-6648-908C-61F6B1692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977" y="78003"/>
            <a:ext cx="4962709" cy="445308"/>
          </a:xfrm>
        </p:spPr>
        <p:txBody>
          <a:bodyPr/>
          <a:lstStyle/>
          <a:p>
            <a:r>
              <a:rPr lang="en-US" dirty="0"/>
              <a:t>32-Bit Arm - Registers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6EBF47F-5C2D-D145-A3A1-A49E748699EF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175033" y="2759931"/>
            <a:ext cx="7290195" cy="2454033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400" dirty="0">
                <a:solidFill>
                  <a:schemeClr val="accent1"/>
                </a:solidFill>
              </a:rPr>
              <a:t>Almost all arithmetic, logic operations and data movement operations </a:t>
            </a:r>
            <a:r>
              <a:rPr lang="en-US" sz="2400" dirty="0"/>
              <a:t>involve at </a:t>
            </a:r>
            <a:r>
              <a:rPr lang="en-US" sz="2400" dirty="0">
                <a:solidFill>
                  <a:schemeClr val="accent1"/>
                </a:solidFill>
              </a:rPr>
              <a:t>least one register</a:t>
            </a:r>
          </a:p>
          <a:p>
            <a:r>
              <a:rPr lang="en-US" sz="2400" dirty="0"/>
              <a:t>As a result, Register addresses are </a:t>
            </a:r>
            <a:r>
              <a:rPr lang="en-US" sz="2400" b="1" dirty="0">
                <a:solidFill>
                  <a:srgbClr val="FF0000"/>
                </a:solidFill>
              </a:rPr>
              <a:t>directly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0070C0"/>
                </a:solidFill>
              </a:rPr>
              <a:t>encoded </a:t>
            </a:r>
            <a:r>
              <a:rPr lang="en-US" sz="2400" dirty="0">
                <a:solidFill>
                  <a:schemeClr val="tx2"/>
                </a:solidFill>
              </a:rPr>
              <a:t>into</a:t>
            </a:r>
            <a:r>
              <a:rPr lang="en-US" sz="2400" dirty="0">
                <a:solidFill>
                  <a:srgbClr val="0070C0"/>
                </a:solidFill>
              </a:rPr>
              <a:t> 4-bit fields in machine instructions </a:t>
            </a:r>
            <a:r>
              <a:rPr lang="en-US" sz="2400" dirty="0">
                <a:solidFill>
                  <a:srgbClr val="2C895B"/>
                </a:solidFill>
              </a:rPr>
              <a:t>(see below)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AF0A191-8032-3741-8821-60DC3DC0BC5F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F4FC8852-67E7-E547-B556-26DAC478D505}"/>
              </a:ext>
            </a:extLst>
          </p:cNvPr>
          <p:cNvSpPr/>
          <p:nvPr/>
        </p:nvSpPr>
        <p:spPr>
          <a:xfrm>
            <a:off x="10180542" y="5526479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FF2FBDB-8CD9-9C4F-9A09-E2E1BE922B68}"/>
              </a:ext>
            </a:extLst>
          </p:cNvPr>
          <p:cNvSpPr txBox="1"/>
          <p:nvPr/>
        </p:nvSpPr>
        <p:spPr>
          <a:xfrm>
            <a:off x="10321327" y="1305622"/>
            <a:ext cx="857927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4-bytes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57333D1-D318-1344-BD4D-382E7C65AD98}"/>
              </a:ext>
            </a:extLst>
          </p:cNvPr>
          <p:cNvSpPr txBox="1"/>
          <p:nvPr/>
        </p:nvSpPr>
        <p:spPr>
          <a:xfrm>
            <a:off x="9659245" y="1774621"/>
            <a:ext cx="521297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r15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r14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r13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r12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r11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r10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r9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r8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r7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r6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r5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r4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r3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B694F6D6-215C-B64C-A78F-3EC99179C2F9}"/>
              </a:ext>
            </a:extLst>
          </p:cNvPr>
          <p:cNvSpPr/>
          <p:nvPr/>
        </p:nvSpPr>
        <p:spPr>
          <a:xfrm>
            <a:off x="10180542" y="5281616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039F4ADF-0568-E545-8815-99839CC68A89}"/>
              </a:ext>
            </a:extLst>
          </p:cNvPr>
          <p:cNvSpPr/>
          <p:nvPr/>
        </p:nvSpPr>
        <p:spPr>
          <a:xfrm>
            <a:off x="10180542" y="5036754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EE15B07C-F91E-0E49-9597-6EB7F0572D57}"/>
              </a:ext>
            </a:extLst>
          </p:cNvPr>
          <p:cNvSpPr/>
          <p:nvPr/>
        </p:nvSpPr>
        <p:spPr>
          <a:xfrm>
            <a:off x="10180542" y="4791892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74A64DC6-03DF-204F-9151-615A13E15FB4}"/>
              </a:ext>
            </a:extLst>
          </p:cNvPr>
          <p:cNvSpPr/>
          <p:nvPr/>
        </p:nvSpPr>
        <p:spPr>
          <a:xfrm>
            <a:off x="10180542" y="4547030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70587ADB-D33A-D34E-ADA4-9805F70C880E}"/>
              </a:ext>
            </a:extLst>
          </p:cNvPr>
          <p:cNvSpPr/>
          <p:nvPr/>
        </p:nvSpPr>
        <p:spPr>
          <a:xfrm>
            <a:off x="10180542" y="4302168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5C8567BF-E099-484F-9453-5181369EE25D}"/>
              </a:ext>
            </a:extLst>
          </p:cNvPr>
          <p:cNvSpPr/>
          <p:nvPr/>
        </p:nvSpPr>
        <p:spPr>
          <a:xfrm>
            <a:off x="10180542" y="4057306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6CB4749D-BA9B-CB45-8EEE-6BB49E7D0952}"/>
              </a:ext>
            </a:extLst>
          </p:cNvPr>
          <p:cNvSpPr/>
          <p:nvPr/>
        </p:nvSpPr>
        <p:spPr>
          <a:xfrm>
            <a:off x="10180542" y="3812444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6318AC37-00E6-5942-A024-94203E1D8928}"/>
              </a:ext>
            </a:extLst>
          </p:cNvPr>
          <p:cNvSpPr/>
          <p:nvPr/>
        </p:nvSpPr>
        <p:spPr>
          <a:xfrm>
            <a:off x="10180542" y="3567582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536D4DA7-B772-B047-A9D9-7E1519AB8778}"/>
              </a:ext>
            </a:extLst>
          </p:cNvPr>
          <p:cNvSpPr/>
          <p:nvPr/>
        </p:nvSpPr>
        <p:spPr>
          <a:xfrm>
            <a:off x="10180542" y="3322720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318AD1A2-3F14-AF49-8CDB-FF669D0070E9}"/>
              </a:ext>
            </a:extLst>
          </p:cNvPr>
          <p:cNvSpPr/>
          <p:nvPr/>
        </p:nvSpPr>
        <p:spPr>
          <a:xfrm>
            <a:off x="10180542" y="3077858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587F0B70-E68D-EC4D-9CE0-C3E5C57258FD}"/>
              </a:ext>
            </a:extLst>
          </p:cNvPr>
          <p:cNvSpPr/>
          <p:nvPr/>
        </p:nvSpPr>
        <p:spPr>
          <a:xfrm>
            <a:off x="10180542" y="2832996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A2E3517A-76BD-7F4F-BCDC-B9FE489D0F1D}"/>
              </a:ext>
            </a:extLst>
          </p:cNvPr>
          <p:cNvSpPr/>
          <p:nvPr/>
        </p:nvSpPr>
        <p:spPr>
          <a:xfrm>
            <a:off x="10180542" y="2588134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BA6A5B77-BB00-894F-B1CF-4A6C5252465F}"/>
              </a:ext>
            </a:extLst>
          </p:cNvPr>
          <p:cNvSpPr/>
          <p:nvPr/>
        </p:nvSpPr>
        <p:spPr>
          <a:xfrm>
            <a:off x="10180542" y="2343272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A0C075B4-183E-0B45-A655-68989BDD8B6F}"/>
              </a:ext>
            </a:extLst>
          </p:cNvPr>
          <p:cNvSpPr/>
          <p:nvPr/>
        </p:nvSpPr>
        <p:spPr>
          <a:xfrm>
            <a:off x="10180542" y="2098410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59BA5FBA-0F23-0943-910E-242D31329001}"/>
              </a:ext>
            </a:extLst>
          </p:cNvPr>
          <p:cNvSpPr/>
          <p:nvPr/>
        </p:nvSpPr>
        <p:spPr>
          <a:xfrm>
            <a:off x="10180542" y="1853548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350CC2FB-2D71-3443-8E4C-9C417629962F}"/>
              </a:ext>
            </a:extLst>
          </p:cNvPr>
          <p:cNvSpPr txBox="1"/>
          <p:nvPr/>
        </p:nvSpPr>
        <p:spPr>
          <a:xfrm rot="16200000">
            <a:off x="8842204" y="3832137"/>
            <a:ext cx="1441634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4-bit address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58442F79-694B-F94D-B17E-0FE10EA37E11}"/>
              </a:ext>
            </a:extLst>
          </p:cNvPr>
          <p:cNvSpPr txBox="1"/>
          <p:nvPr/>
        </p:nvSpPr>
        <p:spPr>
          <a:xfrm>
            <a:off x="9772042" y="5779132"/>
            <a:ext cx="18421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Capacity: 16 Words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A6D360C-C573-9841-AF61-176D8C2C3B40}"/>
              </a:ext>
            </a:extLst>
          </p:cNvPr>
          <p:cNvSpPr txBox="1"/>
          <p:nvPr/>
        </p:nvSpPr>
        <p:spPr>
          <a:xfrm>
            <a:off x="9970917" y="738522"/>
            <a:ext cx="1366080" cy="461665"/>
          </a:xfrm>
          <a:prstGeom prst="rect">
            <a:avLst/>
          </a:prstGeom>
          <a:noFill/>
          <a:ln w="25400">
            <a:noFill/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registers</a:t>
            </a:r>
          </a:p>
        </p:txBody>
      </p:sp>
      <p:sp>
        <p:nvSpPr>
          <p:cNvPr id="6" name="Left-Right Arrow 5">
            <a:extLst>
              <a:ext uri="{FF2B5EF4-FFF2-40B4-BE49-F238E27FC236}">
                <a16:creationId xmlns:a16="http://schemas.microsoft.com/office/drawing/2014/main" id="{AB975F20-1017-4FFA-0D25-07C2EB41884F}"/>
              </a:ext>
            </a:extLst>
          </p:cNvPr>
          <p:cNvSpPr/>
          <p:nvPr/>
        </p:nvSpPr>
        <p:spPr>
          <a:xfrm>
            <a:off x="10180542" y="1680194"/>
            <a:ext cx="1134208" cy="94427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A360614D-A3F3-74A5-4626-938CE6AF4085}"/>
              </a:ext>
            </a:extLst>
          </p:cNvPr>
          <p:cNvSpPr/>
          <p:nvPr/>
        </p:nvSpPr>
        <p:spPr>
          <a:xfrm>
            <a:off x="4995624" y="1102251"/>
            <a:ext cx="2362200" cy="1166520"/>
          </a:xfrm>
          <a:prstGeom prst="rect">
            <a:avLst/>
          </a:prstGeom>
          <a:solidFill>
            <a:schemeClr val="accent3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Arithmetic &amp; Logic Unit (ALU)</a:t>
            </a:r>
          </a:p>
        </p:txBody>
      </p:sp>
      <p:sp>
        <p:nvSpPr>
          <p:cNvPr id="59" name="Down Arrow 58">
            <a:extLst>
              <a:ext uri="{FF2B5EF4-FFF2-40B4-BE49-F238E27FC236}">
                <a16:creationId xmlns:a16="http://schemas.microsoft.com/office/drawing/2014/main" id="{7A606CF7-E2BA-0E97-0607-2B56CDD5D91F}"/>
              </a:ext>
            </a:extLst>
          </p:cNvPr>
          <p:cNvSpPr/>
          <p:nvPr/>
        </p:nvSpPr>
        <p:spPr>
          <a:xfrm rot="5400000">
            <a:off x="8205117" y="491815"/>
            <a:ext cx="230156" cy="1820491"/>
          </a:xfrm>
          <a:prstGeom prst="downArrow">
            <a:avLst/>
          </a:prstGeom>
          <a:solidFill>
            <a:srgbClr val="F3744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37440"/>
              </a:solidFill>
            </a:endParaRPr>
          </a:p>
        </p:txBody>
      </p:sp>
      <p:sp>
        <p:nvSpPr>
          <p:cNvPr id="60" name="Down Arrow 59">
            <a:extLst>
              <a:ext uri="{FF2B5EF4-FFF2-40B4-BE49-F238E27FC236}">
                <a16:creationId xmlns:a16="http://schemas.microsoft.com/office/drawing/2014/main" id="{9DE69D35-B977-D6D4-03CA-E9838A95B847}"/>
              </a:ext>
            </a:extLst>
          </p:cNvPr>
          <p:cNvSpPr/>
          <p:nvPr/>
        </p:nvSpPr>
        <p:spPr>
          <a:xfrm rot="16200000">
            <a:off x="8188047" y="1055039"/>
            <a:ext cx="230154" cy="1820493"/>
          </a:xfrm>
          <a:prstGeom prst="downArrow">
            <a:avLst/>
          </a:prstGeom>
          <a:solidFill>
            <a:srgbClr val="2C895B"/>
          </a:solidFill>
          <a:ln>
            <a:solidFill>
              <a:srgbClr val="2C89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C895B"/>
              </a:solidFill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0A4B56E6-3C40-0410-90D6-666E2177ED7D}"/>
              </a:ext>
            </a:extLst>
          </p:cNvPr>
          <p:cNvSpPr txBox="1"/>
          <p:nvPr/>
        </p:nvSpPr>
        <p:spPr>
          <a:xfrm>
            <a:off x="441968" y="1286982"/>
            <a:ext cx="3794473" cy="7078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</a:rPr>
              <a:t>All computations (add, subtract, etc.) are performed in the ALU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CB0E9F9-6475-B49C-A8A3-2C0AC23FA254}"/>
              </a:ext>
            </a:extLst>
          </p:cNvPr>
          <p:cNvGrpSpPr/>
          <p:nvPr/>
        </p:nvGrpSpPr>
        <p:grpSpPr>
          <a:xfrm>
            <a:off x="305977" y="5255575"/>
            <a:ext cx="8464419" cy="1496971"/>
            <a:chOff x="305977" y="5255575"/>
            <a:chExt cx="8464419" cy="1496971"/>
          </a:xfrm>
        </p:grpSpPr>
        <p:pic>
          <p:nvPicPr>
            <p:cNvPr id="63" name="Picture 2">
              <a:extLst>
                <a:ext uri="{FF2B5EF4-FFF2-40B4-BE49-F238E27FC236}">
                  <a16:creationId xmlns:a16="http://schemas.microsoft.com/office/drawing/2014/main" id="{B9430F7B-EBE0-9D30-0E45-207A3939E4E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5977" y="5255575"/>
              <a:ext cx="8464419" cy="13548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0" name="Up Arrow 9">
              <a:extLst>
                <a:ext uri="{FF2B5EF4-FFF2-40B4-BE49-F238E27FC236}">
                  <a16:creationId xmlns:a16="http://schemas.microsoft.com/office/drawing/2014/main" id="{EDE384EF-4DC4-3226-D292-990835EC8A8E}"/>
                </a:ext>
              </a:extLst>
            </p:cNvPr>
            <p:cNvSpPr/>
            <p:nvPr/>
          </p:nvSpPr>
          <p:spPr>
            <a:xfrm>
              <a:off x="3984770" y="6506849"/>
              <a:ext cx="251670" cy="232083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Up Arrow 66">
              <a:extLst>
                <a:ext uri="{FF2B5EF4-FFF2-40B4-BE49-F238E27FC236}">
                  <a16:creationId xmlns:a16="http://schemas.microsoft.com/office/drawing/2014/main" id="{2E5ACCFF-3192-9FE4-9A62-8809BF476F8B}"/>
                </a:ext>
              </a:extLst>
            </p:cNvPr>
            <p:cNvSpPr/>
            <p:nvPr/>
          </p:nvSpPr>
          <p:spPr>
            <a:xfrm>
              <a:off x="4568461" y="6520463"/>
              <a:ext cx="251670" cy="232083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Right Arrow 10">
            <a:extLst>
              <a:ext uri="{FF2B5EF4-FFF2-40B4-BE49-F238E27FC236}">
                <a16:creationId xmlns:a16="http://schemas.microsoft.com/office/drawing/2014/main" id="{05801D03-CAB2-231C-435A-D0D690411A3C}"/>
              </a:ext>
            </a:extLst>
          </p:cNvPr>
          <p:cNvSpPr/>
          <p:nvPr/>
        </p:nvSpPr>
        <p:spPr>
          <a:xfrm>
            <a:off x="4236441" y="1474301"/>
            <a:ext cx="583691" cy="2093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Up Arrow 36">
            <a:extLst>
              <a:ext uri="{FF2B5EF4-FFF2-40B4-BE49-F238E27FC236}">
                <a16:creationId xmlns:a16="http://schemas.microsoft.com/office/drawing/2014/main" id="{96C9A297-0FC7-1D41-2668-B4A3DBC62FCB}"/>
              </a:ext>
            </a:extLst>
          </p:cNvPr>
          <p:cNvSpPr/>
          <p:nvPr/>
        </p:nvSpPr>
        <p:spPr>
          <a:xfrm>
            <a:off x="8122284" y="6419992"/>
            <a:ext cx="251670" cy="232083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176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 animBg="1"/>
      <p:bldP spid="51" grpId="0"/>
      <p:bldP spid="37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9" name="Table 3">
            <a:extLst>
              <a:ext uri="{FF2B5EF4-FFF2-40B4-BE49-F238E27FC236}">
                <a16:creationId xmlns:a16="http://schemas.microsoft.com/office/drawing/2014/main" id="{B9198EF9-9729-0572-39D4-8A7F821DA5EE}"/>
              </a:ext>
            </a:extLst>
          </p:cNvPr>
          <p:cNvGraphicFramePr>
            <a:graphicFrameLocks noGrp="1"/>
          </p:cNvGraphicFramePr>
          <p:nvPr/>
        </p:nvGraphicFramePr>
        <p:xfrm>
          <a:off x="738840" y="5315769"/>
          <a:ext cx="6925822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62911">
                  <a:extLst>
                    <a:ext uri="{9D8B030D-6E8A-4147-A177-3AD203B41FA5}">
                      <a16:colId xmlns:a16="http://schemas.microsoft.com/office/drawing/2014/main" val="2539276723"/>
                    </a:ext>
                  </a:extLst>
                </a:gridCol>
                <a:gridCol w="3462911">
                  <a:extLst>
                    <a:ext uri="{9D8B030D-6E8A-4147-A177-3AD203B41FA5}">
                      <a16:colId xmlns:a16="http://schemas.microsoft.com/office/drawing/2014/main" val="14998233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31</a:t>
                      </a:r>
                    </a:p>
                  </a:txBody>
                  <a:tcPr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36751616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Address of </a:t>
                      </a:r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a location in memory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2586358"/>
                  </a:ext>
                </a:extLst>
              </a:tr>
            </a:tbl>
          </a:graphicData>
        </a:graphic>
      </p:graphicFrame>
      <p:sp>
        <p:nvSpPr>
          <p:cNvPr id="4" name="Title 1">
            <a:extLst>
              <a:ext uri="{FF2B5EF4-FFF2-40B4-BE49-F238E27FC236}">
                <a16:creationId xmlns:a16="http://schemas.microsoft.com/office/drawing/2014/main" id="{B66E8002-E454-1D48-AE11-B7E2B2FBA8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776" y="38009"/>
            <a:ext cx="10515600" cy="493153"/>
          </a:xfrm>
        </p:spPr>
        <p:txBody>
          <a:bodyPr>
            <a:normAutofit fontScale="90000"/>
          </a:bodyPr>
          <a:lstStyle/>
          <a:p>
            <a:r>
              <a:rPr lang="en-US" dirty="0"/>
              <a:t>How to Access Memory?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BCB64A9-F58D-9D46-94F2-B06AC7FF11F8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24485" y="527321"/>
            <a:ext cx="8070278" cy="3569941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200" dirty="0"/>
              <a:t>Consider a = b + c are operands are in memory</a:t>
            </a:r>
          </a:p>
          <a:p>
            <a:pPr lvl="1"/>
            <a:r>
              <a:rPr lang="en-US" sz="2200" dirty="0">
                <a:solidFill>
                  <a:srgbClr val="0070C0"/>
                </a:solidFill>
              </a:rPr>
              <a:t>Operation code: </a:t>
            </a:r>
            <a:r>
              <a:rPr lang="en-US" sz="2200" dirty="0"/>
              <a:t>add 		</a:t>
            </a:r>
            <a:r>
              <a:rPr lang="en-US" sz="2200" dirty="0">
                <a:solidFill>
                  <a:srgbClr val="0070C0"/>
                </a:solidFill>
              </a:rPr>
              <a:t>Destination</a:t>
            </a:r>
            <a:r>
              <a:rPr lang="en-US" sz="2200" dirty="0"/>
              <a:t>: a</a:t>
            </a:r>
          </a:p>
          <a:p>
            <a:pPr lvl="1"/>
            <a:r>
              <a:rPr lang="en-US" sz="2200" dirty="0">
                <a:solidFill>
                  <a:srgbClr val="0070C0"/>
                </a:solidFill>
              </a:rPr>
              <a:t>Operand 1: </a:t>
            </a:r>
            <a:r>
              <a:rPr lang="en-US" sz="2200" dirty="0"/>
              <a:t>b			</a:t>
            </a:r>
            <a:r>
              <a:rPr lang="en-US" sz="2200" dirty="0">
                <a:solidFill>
                  <a:srgbClr val="0070C0"/>
                </a:solidFill>
              </a:rPr>
              <a:t>Operand 2: </a:t>
            </a:r>
            <a:r>
              <a:rPr lang="en-US" sz="2200" dirty="0"/>
              <a:t>c</a:t>
            </a:r>
          </a:p>
          <a:p>
            <a:pPr>
              <a:lnSpc>
                <a:spcPct val="100000"/>
              </a:lnSpc>
            </a:pPr>
            <a:r>
              <a:rPr lang="en-US" sz="2200" dirty="0">
                <a:solidFill>
                  <a:srgbClr val="0070C0"/>
                </a:solidFill>
              </a:rPr>
              <a:t>Aarch32 Instructions </a:t>
            </a:r>
            <a:r>
              <a:rPr lang="en-US" sz="2200" dirty="0"/>
              <a:t>are always word size: </a:t>
            </a:r>
            <a:r>
              <a:rPr lang="en-US" sz="2200" dirty="0">
                <a:solidFill>
                  <a:srgbClr val="0070C0"/>
                </a:solidFill>
              </a:rPr>
              <a:t>32 bits wide</a:t>
            </a:r>
          </a:p>
          <a:p>
            <a:pPr lvl="1"/>
            <a:r>
              <a:rPr lang="en-US" sz="2200" dirty="0">
                <a:solidFill>
                  <a:srgbClr val="0070C0"/>
                </a:solidFill>
              </a:rPr>
              <a:t>Some bits </a:t>
            </a:r>
            <a:r>
              <a:rPr lang="en-US" sz="2200" dirty="0"/>
              <a:t>must be used to </a:t>
            </a:r>
            <a:r>
              <a:rPr lang="en-US" sz="2200" dirty="0">
                <a:solidFill>
                  <a:srgbClr val="0070C0"/>
                </a:solidFill>
              </a:rPr>
              <a:t>specify the operation code</a:t>
            </a:r>
          </a:p>
          <a:p>
            <a:pPr lvl="1"/>
            <a:r>
              <a:rPr lang="en-US" sz="2200" dirty="0">
                <a:solidFill>
                  <a:srgbClr val="0070C0"/>
                </a:solidFill>
              </a:rPr>
              <a:t>Some bits </a:t>
            </a:r>
            <a:r>
              <a:rPr lang="en-US" sz="2200" dirty="0"/>
              <a:t>must be used to </a:t>
            </a:r>
            <a:r>
              <a:rPr lang="en-US" sz="2200" dirty="0">
                <a:solidFill>
                  <a:srgbClr val="0070C0"/>
                </a:solidFill>
              </a:rPr>
              <a:t>specify the destination</a:t>
            </a:r>
          </a:p>
          <a:p>
            <a:pPr lvl="1"/>
            <a:r>
              <a:rPr lang="en-US" sz="2200" dirty="0">
                <a:solidFill>
                  <a:srgbClr val="0070C0"/>
                </a:solidFill>
              </a:rPr>
              <a:t>Some bits </a:t>
            </a:r>
            <a:r>
              <a:rPr lang="en-US" sz="2200" dirty="0"/>
              <a:t>must be used to </a:t>
            </a:r>
            <a:r>
              <a:rPr lang="en-US" sz="2200" dirty="0">
                <a:solidFill>
                  <a:srgbClr val="0070C0"/>
                </a:solidFill>
              </a:rPr>
              <a:t>specify the operands</a:t>
            </a:r>
          </a:p>
          <a:p>
            <a:r>
              <a:rPr lang="en-US" sz="2200" dirty="0"/>
              <a:t>Address space is 32 bits wide so put a </a:t>
            </a:r>
            <a:r>
              <a:rPr lang="en-US" sz="2200" dirty="0">
                <a:solidFill>
                  <a:srgbClr val="FF0000"/>
                </a:solidFill>
              </a:rPr>
              <a:t>POINTER in a register</a:t>
            </a:r>
          </a:p>
        </p:txBody>
      </p:sp>
      <p:graphicFrame>
        <p:nvGraphicFramePr>
          <p:cNvPr id="52" name="Table 3">
            <a:extLst>
              <a:ext uri="{FF2B5EF4-FFF2-40B4-BE49-F238E27FC236}">
                <a16:creationId xmlns:a16="http://schemas.microsoft.com/office/drawing/2014/main" id="{B16FC8B4-05C9-A540-A326-E716812226D3}"/>
              </a:ext>
            </a:extLst>
          </p:cNvPr>
          <p:cNvGraphicFramePr>
            <a:graphicFrameLocks noGrp="1"/>
          </p:cNvGraphicFramePr>
          <p:nvPr/>
        </p:nvGraphicFramePr>
        <p:xfrm>
          <a:off x="689497" y="4333023"/>
          <a:ext cx="689988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3267">
                  <a:extLst>
                    <a:ext uri="{9D8B030D-6E8A-4147-A177-3AD203B41FA5}">
                      <a16:colId xmlns:a16="http://schemas.microsoft.com/office/drawing/2014/main" val="2539276723"/>
                    </a:ext>
                  </a:extLst>
                </a:gridCol>
                <a:gridCol w="1966935">
                  <a:extLst>
                    <a:ext uri="{9D8B030D-6E8A-4147-A177-3AD203B41FA5}">
                      <a16:colId xmlns:a16="http://schemas.microsoft.com/office/drawing/2014/main" val="2064677477"/>
                    </a:ext>
                  </a:extLst>
                </a:gridCol>
                <a:gridCol w="353697">
                  <a:extLst>
                    <a:ext uri="{9D8B030D-6E8A-4147-A177-3AD203B41FA5}">
                      <a16:colId xmlns:a16="http://schemas.microsoft.com/office/drawing/2014/main" val="1813908765"/>
                    </a:ext>
                  </a:extLst>
                </a:gridCol>
                <a:gridCol w="1546355">
                  <a:extLst>
                    <a:ext uri="{9D8B030D-6E8A-4147-A177-3AD203B41FA5}">
                      <a16:colId xmlns:a16="http://schemas.microsoft.com/office/drawing/2014/main" val="826898363"/>
                    </a:ext>
                  </a:extLst>
                </a:gridCol>
                <a:gridCol w="1619626">
                  <a:extLst>
                    <a:ext uri="{9D8B030D-6E8A-4147-A177-3AD203B41FA5}">
                      <a16:colId xmlns:a16="http://schemas.microsoft.com/office/drawing/2014/main" val="1929510762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31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vl="0" algn="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vl="0" algn="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99557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62586358"/>
                  </a:ext>
                </a:extLst>
              </a:tr>
            </a:tbl>
          </a:graphicData>
        </a:graphic>
      </p:graphicFrame>
      <p:sp>
        <p:nvSpPr>
          <p:cNvPr id="56" name="TextBox 55">
            <a:extLst>
              <a:ext uri="{FF2B5EF4-FFF2-40B4-BE49-F238E27FC236}">
                <a16:creationId xmlns:a16="http://schemas.microsoft.com/office/drawing/2014/main" id="{AFB6DD94-D252-7942-A595-423E332B2AD6}"/>
              </a:ext>
            </a:extLst>
          </p:cNvPr>
          <p:cNvSpPr txBox="1"/>
          <p:nvPr/>
        </p:nvSpPr>
        <p:spPr>
          <a:xfrm>
            <a:off x="832708" y="4725541"/>
            <a:ext cx="12864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Opcode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D906745-2BFE-2441-916F-100A9D20A865}"/>
              </a:ext>
            </a:extLst>
          </p:cNvPr>
          <p:cNvSpPr txBox="1"/>
          <p:nvPr/>
        </p:nvSpPr>
        <p:spPr>
          <a:xfrm>
            <a:off x="2538943" y="4703863"/>
            <a:ext cx="13321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Destination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81359D82-5EF9-0A44-AFC8-B117006F5FAD}"/>
              </a:ext>
            </a:extLst>
          </p:cNvPr>
          <p:cNvSpPr txBox="1"/>
          <p:nvPr/>
        </p:nvSpPr>
        <p:spPr>
          <a:xfrm>
            <a:off x="424485" y="6399548"/>
            <a:ext cx="8858401" cy="4001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NOT ENOUGH BITS for FULL Addresses to be stored in the instruction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45C94912-C2E4-EE43-8133-95DFD80C49C5}"/>
              </a:ext>
            </a:extLst>
          </p:cNvPr>
          <p:cNvCxnSpPr>
            <a:cxnSpLocks/>
          </p:cNvCxnSpPr>
          <p:nvPr/>
        </p:nvCxnSpPr>
        <p:spPr>
          <a:xfrm>
            <a:off x="689497" y="4301766"/>
            <a:ext cx="6925822" cy="0"/>
          </a:xfrm>
          <a:prstGeom prst="straightConnector1">
            <a:avLst/>
          </a:prstGeom>
          <a:ln w="190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E1AD46F4-D65C-2947-91DE-3D57C936FAD8}"/>
              </a:ext>
            </a:extLst>
          </p:cNvPr>
          <p:cNvSpPr txBox="1"/>
          <p:nvPr/>
        </p:nvSpPr>
        <p:spPr>
          <a:xfrm>
            <a:off x="3271683" y="4179889"/>
            <a:ext cx="1332117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2"/>
                </a:solidFill>
              </a:rPr>
              <a:t>32 bits wide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42E6169-1525-6643-BE6B-FCD424D24F2B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27FF70C-C7CA-E4BB-862A-16497F76A8ED}"/>
              </a:ext>
            </a:extLst>
          </p:cNvPr>
          <p:cNvSpPr txBox="1"/>
          <p:nvPr/>
        </p:nvSpPr>
        <p:spPr>
          <a:xfrm>
            <a:off x="4398101" y="4690975"/>
            <a:ext cx="13321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Operand 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D3BA5AA-70D8-86E4-9837-F7C7DBFCBB4E}"/>
              </a:ext>
            </a:extLst>
          </p:cNvPr>
          <p:cNvSpPr txBox="1"/>
          <p:nvPr/>
        </p:nvSpPr>
        <p:spPr>
          <a:xfrm>
            <a:off x="6247547" y="4700540"/>
            <a:ext cx="13321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Operand 2</a:t>
            </a: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973E7C91-8878-104D-0DEE-40984EFD32A9}"/>
              </a:ext>
            </a:extLst>
          </p:cNvPr>
          <p:cNvGrpSpPr/>
          <p:nvPr/>
        </p:nvGrpSpPr>
        <p:grpSpPr>
          <a:xfrm>
            <a:off x="8359546" y="428406"/>
            <a:ext cx="1276422" cy="5978146"/>
            <a:chOff x="5391446" y="535470"/>
            <a:chExt cx="1557995" cy="5926892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3B6AD61E-A114-4812-84A1-7B2C3F4893C9}"/>
                </a:ext>
              </a:extLst>
            </p:cNvPr>
            <p:cNvSpPr txBox="1"/>
            <p:nvPr/>
          </p:nvSpPr>
          <p:spPr>
            <a:xfrm>
              <a:off x="5391446" y="535470"/>
              <a:ext cx="1557994" cy="274624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70C0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0xFF…FF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9E3D9162-2B5C-893F-ED3A-69BE61A28E5A}"/>
                </a:ext>
              </a:extLst>
            </p:cNvPr>
            <p:cNvSpPr txBox="1"/>
            <p:nvPr/>
          </p:nvSpPr>
          <p:spPr>
            <a:xfrm>
              <a:off x="5503770" y="6187738"/>
              <a:ext cx="1445671" cy="274624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70C0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0x00…00</a:t>
              </a:r>
            </a:p>
          </p:txBody>
        </p: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C8BDE6DA-06E3-FC3A-8BFB-CED0162EFFC7}"/>
                </a:ext>
              </a:extLst>
            </p:cNvPr>
            <p:cNvCxnSpPr>
              <a:cxnSpLocks/>
              <a:stCxn id="62" idx="2"/>
              <a:endCxn id="63" idx="0"/>
            </p:cNvCxnSpPr>
            <p:nvPr/>
          </p:nvCxnSpPr>
          <p:spPr bwMode="auto">
            <a:xfrm>
              <a:off x="6170443" y="810094"/>
              <a:ext cx="56162" cy="5377644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stealth" w="lg" len="lg"/>
            </a:ln>
            <a:effectLst/>
          </p:spPr>
        </p:cxn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DCAC6668-03AD-BA2E-3CFC-8FB4FB10124B}"/>
                </a:ext>
              </a:extLst>
            </p:cNvPr>
            <p:cNvSpPr txBox="1"/>
            <p:nvPr/>
          </p:nvSpPr>
          <p:spPr>
            <a:xfrm>
              <a:off x="5480326" y="2802242"/>
              <a:ext cx="1304070" cy="100695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45720" rIns="45720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FF0000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32-bit Address space</a:t>
              </a: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587E2B31-09CF-F4CC-50FE-173B6FBAD22F}"/>
              </a:ext>
            </a:extLst>
          </p:cNvPr>
          <p:cNvGrpSpPr/>
          <p:nvPr/>
        </p:nvGrpSpPr>
        <p:grpSpPr>
          <a:xfrm>
            <a:off x="9573567" y="346121"/>
            <a:ext cx="2526189" cy="6021446"/>
            <a:chOff x="6583680" y="1280160"/>
            <a:chExt cx="2377440" cy="5257800"/>
          </a:xfrm>
        </p:grpSpPr>
        <p:sp>
          <p:nvSpPr>
            <p:cNvPr id="67" name="Rectangle 7">
              <a:extLst>
                <a:ext uri="{FF2B5EF4-FFF2-40B4-BE49-F238E27FC236}">
                  <a16:creationId xmlns:a16="http://schemas.microsoft.com/office/drawing/2014/main" id="{DE453780-A296-CD88-5AD4-3BF1D40E1987}"/>
                </a:ext>
              </a:extLst>
            </p:cNvPr>
            <p:cNvSpPr>
              <a:spLocks noChangeArrowheads="1"/>
            </p:cNvSpPr>
            <p:nvPr>
              <p:custDataLst>
                <p:tags r:id="rId1"/>
              </p:custDataLst>
            </p:nvPr>
          </p:nvSpPr>
          <p:spPr bwMode="auto">
            <a:xfrm>
              <a:off x="6583680" y="1325880"/>
              <a:ext cx="2377440" cy="521208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Ctr="1"/>
            <a:lstStyle/>
            <a:p>
              <a:pPr algn="ctr">
                <a:lnSpc>
                  <a:spcPct val="100000"/>
                </a:lnSpc>
              </a:pPr>
              <a:endParaRPr lang="en-US" b="0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8075665C-FB8F-A08B-7F86-D7C7447BB64F}"/>
                </a:ext>
              </a:extLst>
            </p:cNvPr>
            <p:cNvSpPr/>
            <p:nvPr/>
          </p:nvSpPr>
          <p:spPr bwMode="auto">
            <a:xfrm>
              <a:off x="6583680" y="1280160"/>
              <a:ext cx="2377440" cy="457200"/>
            </a:xfrm>
            <a:prstGeom prst="rect">
              <a:avLst/>
            </a:prstGeom>
            <a:solidFill>
              <a:srgbClr val="CC0066">
                <a:alpha val="60000"/>
              </a:srgbClr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OS kernel [protected]</a:t>
              </a: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34C942B1-E3DF-98D2-25AE-8FB1A739A60A}"/>
                </a:ext>
              </a:extLst>
            </p:cNvPr>
            <p:cNvSpPr/>
            <p:nvPr/>
          </p:nvSpPr>
          <p:spPr bwMode="auto">
            <a:xfrm>
              <a:off x="6583680" y="1737360"/>
              <a:ext cx="2377440" cy="457200"/>
            </a:xfrm>
            <a:prstGeom prst="rect">
              <a:avLst/>
            </a:prstGeom>
            <a:solidFill>
              <a:srgbClr val="FFCA86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Stack</a:t>
              </a: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D7CB8CD9-9F3C-8295-5C7F-89963315C5AE}"/>
                </a:ext>
              </a:extLst>
            </p:cNvPr>
            <p:cNvSpPr/>
            <p:nvPr/>
          </p:nvSpPr>
          <p:spPr bwMode="auto">
            <a:xfrm>
              <a:off x="6583680" y="4114800"/>
              <a:ext cx="2377440" cy="457200"/>
            </a:xfrm>
            <a:prstGeom prst="rect">
              <a:avLst/>
            </a:prstGeom>
            <a:solidFill>
              <a:srgbClr val="ED917F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Heap</a:t>
              </a: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9EC24407-4102-EE8F-CA2F-350E6EE4F4CB}"/>
                </a:ext>
              </a:extLst>
            </p:cNvPr>
            <p:cNvSpPr/>
            <p:nvPr/>
          </p:nvSpPr>
          <p:spPr bwMode="auto">
            <a:xfrm>
              <a:off x="6583680" y="4572000"/>
              <a:ext cx="2377440" cy="548640"/>
            </a:xfrm>
            <a:prstGeom prst="rect">
              <a:avLst/>
            </a:prstGeom>
            <a:solidFill>
              <a:srgbClr val="C9DEAE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Static Data</a:t>
              </a:r>
              <a:r>
                <a:rPr lang="en-US" i="1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 (+BSS)</a:t>
              </a:r>
              <a:endParaRPr lang="en-US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D81772F8-B74D-10E0-336C-9813AB12A3E0}"/>
                </a:ext>
              </a:extLst>
            </p:cNvPr>
            <p:cNvSpPr/>
            <p:nvPr/>
          </p:nvSpPr>
          <p:spPr bwMode="auto">
            <a:xfrm>
              <a:off x="6583680" y="3108960"/>
              <a:ext cx="2377440" cy="457200"/>
            </a:xfrm>
            <a:prstGeom prst="rect">
              <a:avLst/>
            </a:prstGeom>
            <a:solidFill>
              <a:srgbClr val="B7A57A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Shared Libraries</a:t>
              </a: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195E9658-CC96-CEDF-B5D1-96DE94EB8E60}"/>
                </a:ext>
              </a:extLst>
            </p:cNvPr>
            <p:cNvSpPr/>
            <p:nvPr/>
          </p:nvSpPr>
          <p:spPr bwMode="auto">
            <a:xfrm>
              <a:off x="6583680" y="5120640"/>
              <a:ext cx="2377440" cy="411480"/>
            </a:xfrm>
            <a:prstGeom prst="rect">
              <a:avLst/>
            </a:prstGeom>
            <a:solidFill>
              <a:srgbClr val="FFFFB2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Read Only Data</a:t>
              </a:r>
              <a:endParaRPr lang="en-US" i="1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E5479539-9304-44DF-58AB-CEB4D648DC8C}"/>
                </a:ext>
              </a:extLst>
            </p:cNvPr>
            <p:cNvCxnSpPr/>
            <p:nvPr/>
          </p:nvCxnSpPr>
          <p:spPr bwMode="auto">
            <a:xfrm>
              <a:off x="7772400" y="2194560"/>
              <a:ext cx="0" cy="365760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13319BEA-8A33-95CE-BEE8-93C4E6E567EF}"/>
                </a:ext>
              </a:extLst>
            </p:cNvPr>
            <p:cNvCxnSpPr/>
            <p:nvPr/>
          </p:nvCxnSpPr>
          <p:spPr bwMode="auto">
            <a:xfrm>
              <a:off x="7772400" y="2743200"/>
              <a:ext cx="0" cy="365760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/>
            </a:ln>
            <a:effectLst/>
          </p:spPr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3909616F-F35D-66E3-FFB1-08901373B3F1}"/>
                </a:ext>
              </a:extLst>
            </p:cNvPr>
            <p:cNvCxnSpPr/>
            <p:nvPr/>
          </p:nvCxnSpPr>
          <p:spPr bwMode="auto">
            <a:xfrm>
              <a:off x="7772400" y="3749040"/>
              <a:ext cx="0" cy="365760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/>
            </a:ln>
            <a:effectLst/>
          </p:spPr>
        </p:cxnSp>
      </p:grpSp>
      <p:sp>
        <p:nvSpPr>
          <p:cNvPr id="77" name="Rectangle 76">
            <a:extLst>
              <a:ext uri="{FF2B5EF4-FFF2-40B4-BE49-F238E27FC236}">
                <a16:creationId xmlns:a16="http://schemas.microsoft.com/office/drawing/2014/main" id="{9D06E8DF-7DC4-45AF-B6D0-0ACC656E3897}"/>
              </a:ext>
            </a:extLst>
          </p:cNvPr>
          <p:cNvSpPr/>
          <p:nvPr/>
        </p:nvSpPr>
        <p:spPr bwMode="auto">
          <a:xfrm>
            <a:off x="9573567" y="5180927"/>
            <a:ext cx="2526189" cy="102687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rPr>
              <a:t>Read Only Text Segment</a:t>
            </a:r>
          </a:p>
        </p:txBody>
      </p:sp>
      <p:sp>
        <p:nvSpPr>
          <p:cNvPr id="80" name="Arrow: Up 19">
            <a:extLst>
              <a:ext uri="{FF2B5EF4-FFF2-40B4-BE49-F238E27FC236}">
                <a16:creationId xmlns:a16="http://schemas.microsoft.com/office/drawing/2014/main" id="{0C289ECD-EE40-B0AA-B9E6-5B51DE67868C}"/>
              </a:ext>
            </a:extLst>
          </p:cNvPr>
          <p:cNvSpPr/>
          <p:nvPr/>
        </p:nvSpPr>
        <p:spPr>
          <a:xfrm>
            <a:off x="2865310" y="5099629"/>
            <a:ext cx="265439" cy="42716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1" name="Arrow: Up 19">
            <a:extLst>
              <a:ext uri="{FF2B5EF4-FFF2-40B4-BE49-F238E27FC236}">
                <a16:creationId xmlns:a16="http://schemas.microsoft.com/office/drawing/2014/main" id="{56229D3E-9759-E9CA-4230-B5130635F197}"/>
              </a:ext>
            </a:extLst>
          </p:cNvPr>
          <p:cNvSpPr/>
          <p:nvPr/>
        </p:nvSpPr>
        <p:spPr>
          <a:xfrm>
            <a:off x="5162297" y="5048154"/>
            <a:ext cx="265439" cy="42716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2" name="Arrow: Up 19">
            <a:extLst>
              <a:ext uri="{FF2B5EF4-FFF2-40B4-BE49-F238E27FC236}">
                <a16:creationId xmlns:a16="http://schemas.microsoft.com/office/drawing/2014/main" id="{C098D83E-E751-0F43-CB2E-4B7F979245CB}"/>
              </a:ext>
            </a:extLst>
          </p:cNvPr>
          <p:cNvSpPr/>
          <p:nvPr/>
        </p:nvSpPr>
        <p:spPr>
          <a:xfrm>
            <a:off x="6565862" y="5074703"/>
            <a:ext cx="265439" cy="42716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1532171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56" grpId="0"/>
      <p:bldP spid="57" grpId="0"/>
      <p:bldP spid="58" grpId="0" animBg="1"/>
      <p:bldP spid="60" grpId="0" animBg="1"/>
      <p:bldP spid="30" grpId="0"/>
      <p:bldP spid="32" grpId="0"/>
      <p:bldP spid="33" grpId="0"/>
      <p:bldP spid="80" grpId="0" animBg="1"/>
      <p:bldP spid="81" grpId="0" animBg="1"/>
      <p:bldP spid="8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9B271C7-50E3-0BC0-BA93-7157A1883A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5581"/>
          <a:stretch/>
        </p:blipFill>
        <p:spPr>
          <a:xfrm>
            <a:off x="300456" y="0"/>
            <a:ext cx="4932381" cy="373202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5283EF1-79F0-C749-36E6-6D2E50D5EF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4702" b="4102"/>
          <a:stretch/>
        </p:blipFill>
        <p:spPr>
          <a:xfrm>
            <a:off x="5146431" y="328246"/>
            <a:ext cx="7045569" cy="40356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30E47B7-8CD4-26D4-8061-E7BD054EC9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3712" y="4618031"/>
            <a:ext cx="6785219" cy="103718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DAB513B-F16F-E428-3AD5-043AA8B25F8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175"/>
          <a:stretch/>
        </p:blipFill>
        <p:spPr>
          <a:xfrm>
            <a:off x="1626780" y="5768533"/>
            <a:ext cx="6396173" cy="91934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611647B-74BE-CBF7-E59F-F1288CD70C37}"/>
              </a:ext>
            </a:extLst>
          </p:cNvPr>
          <p:cNvSpPr txBox="1"/>
          <p:nvPr/>
        </p:nvSpPr>
        <p:spPr>
          <a:xfrm>
            <a:off x="8229601" y="4692186"/>
            <a:ext cx="38779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Asking me to Count the most dots…</a:t>
            </a:r>
          </a:p>
          <a:p>
            <a:r>
              <a:rPr lang="en-US" dirty="0">
                <a:solidFill>
                  <a:schemeClr val="accent6"/>
                </a:solidFill>
              </a:rPr>
              <a:t>WILL NOT Get Credit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6FCE511-A1E3-A18D-9F4D-FF969C97908D}"/>
              </a:ext>
            </a:extLst>
          </p:cNvPr>
          <p:cNvSpPr txBox="1"/>
          <p:nvPr/>
        </p:nvSpPr>
        <p:spPr>
          <a:xfrm>
            <a:off x="8148931" y="6043539"/>
            <a:ext cx="2646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Nice Job, Will get Credit</a:t>
            </a:r>
          </a:p>
        </p:txBody>
      </p:sp>
    </p:spTree>
    <p:extLst>
      <p:ext uri="{BB962C8B-B14F-4D97-AF65-F5344CB8AC3E}">
        <p14:creationId xmlns:p14="http://schemas.microsoft.com/office/powerpoint/2010/main" val="120068103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 60">
            <a:extLst>
              <a:ext uri="{FF2B5EF4-FFF2-40B4-BE49-F238E27FC236}">
                <a16:creationId xmlns:a16="http://schemas.microsoft.com/office/drawing/2014/main" id="{2AF43DF5-FE73-26EC-CBB2-910AF804DDB0}"/>
              </a:ext>
            </a:extLst>
          </p:cNvPr>
          <p:cNvSpPr/>
          <p:nvPr/>
        </p:nvSpPr>
        <p:spPr>
          <a:xfrm>
            <a:off x="4209003" y="663995"/>
            <a:ext cx="2446776" cy="56046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52A6042-EDE9-06E5-C0C5-4BC6659C69A2}"/>
              </a:ext>
            </a:extLst>
          </p:cNvPr>
          <p:cNvSpPr/>
          <p:nvPr/>
        </p:nvSpPr>
        <p:spPr>
          <a:xfrm>
            <a:off x="9726916" y="68963"/>
            <a:ext cx="2296735" cy="659135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F1AAEF-8AC3-6648-908C-61F6B1692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977" y="78003"/>
            <a:ext cx="8821287" cy="445308"/>
          </a:xfrm>
        </p:spPr>
        <p:txBody>
          <a:bodyPr/>
          <a:lstStyle/>
          <a:p>
            <a:r>
              <a:rPr lang="en-US" dirty="0"/>
              <a:t>32-Bit Arm is a Load/Store Architecture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AF0A191-8032-3741-8821-60DC3DC0BC5F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F4FC8852-67E7-E547-B556-26DAC478D505}"/>
              </a:ext>
            </a:extLst>
          </p:cNvPr>
          <p:cNvSpPr/>
          <p:nvPr/>
        </p:nvSpPr>
        <p:spPr>
          <a:xfrm>
            <a:off x="5159105" y="5715366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FF2FBDB-8CD9-9C4F-9A09-E2E1BE922B68}"/>
              </a:ext>
            </a:extLst>
          </p:cNvPr>
          <p:cNvSpPr txBox="1"/>
          <p:nvPr/>
        </p:nvSpPr>
        <p:spPr>
          <a:xfrm>
            <a:off x="5299890" y="1494509"/>
            <a:ext cx="857927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4-bytes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57333D1-D318-1344-BD4D-382E7C65AD98}"/>
              </a:ext>
            </a:extLst>
          </p:cNvPr>
          <p:cNvSpPr txBox="1"/>
          <p:nvPr/>
        </p:nvSpPr>
        <p:spPr>
          <a:xfrm>
            <a:off x="4637808" y="1963508"/>
            <a:ext cx="521297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r15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r14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r13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r12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r11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r10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r9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r8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r7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r6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r5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r4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r3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B694F6D6-215C-B64C-A78F-3EC99179C2F9}"/>
              </a:ext>
            </a:extLst>
          </p:cNvPr>
          <p:cNvSpPr/>
          <p:nvPr/>
        </p:nvSpPr>
        <p:spPr>
          <a:xfrm>
            <a:off x="5159105" y="5470503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039F4ADF-0568-E545-8815-99839CC68A89}"/>
              </a:ext>
            </a:extLst>
          </p:cNvPr>
          <p:cNvSpPr/>
          <p:nvPr/>
        </p:nvSpPr>
        <p:spPr>
          <a:xfrm>
            <a:off x="5159105" y="5225641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EE15B07C-F91E-0E49-9597-6EB7F0572D57}"/>
              </a:ext>
            </a:extLst>
          </p:cNvPr>
          <p:cNvSpPr/>
          <p:nvPr/>
        </p:nvSpPr>
        <p:spPr>
          <a:xfrm>
            <a:off x="5159105" y="4980779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74A64DC6-03DF-204F-9151-615A13E15FB4}"/>
              </a:ext>
            </a:extLst>
          </p:cNvPr>
          <p:cNvSpPr/>
          <p:nvPr/>
        </p:nvSpPr>
        <p:spPr>
          <a:xfrm>
            <a:off x="5159105" y="4735917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70587ADB-D33A-D34E-ADA4-9805F70C880E}"/>
              </a:ext>
            </a:extLst>
          </p:cNvPr>
          <p:cNvSpPr/>
          <p:nvPr/>
        </p:nvSpPr>
        <p:spPr>
          <a:xfrm>
            <a:off x="5159105" y="4491055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5C8567BF-E099-484F-9453-5181369EE25D}"/>
              </a:ext>
            </a:extLst>
          </p:cNvPr>
          <p:cNvSpPr/>
          <p:nvPr/>
        </p:nvSpPr>
        <p:spPr>
          <a:xfrm>
            <a:off x="5159105" y="4246193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6CB4749D-BA9B-CB45-8EEE-6BB49E7D0952}"/>
              </a:ext>
            </a:extLst>
          </p:cNvPr>
          <p:cNvSpPr/>
          <p:nvPr/>
        </p:nvSpPr>
        <p:spPr>
          <a:xfrm>
            <a:off x="5159105" y="4001331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6318AC37-00E6-5942-A024-94203E1D8928}"/>
              </a:ext>
            </a:extLst>
          </p:cNvPr>
          <p:cNvSpPr/>
          <p:nvPr/>
        </p:nvSpPr>
        <p:spPr>
          <a:xfrm>
            <a:off x="5159105" y="3756469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536D4DA7-B772-B047-A9D9-7E1519AB8778}"/>
              </a:ext>
            </a:extLst>
          </p:cNvPr>
          <p:cNvSpPr/>
          <p:nvPr/>
        </p:nvSpPr>
        <p:spPr>
          <a:xfrm>
            <a:off x="5159105" y="3511607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318AD1A2-3F14-AF49-8CDB-FF669D0070E9}"/>
              </a:ext>
            </a:extLst>
          </p:cNvPr>
          <p:cNvSpPr/>
          <p:nvPr/>
        </p:nvSpPr>
        <p:spPr>
          <a:xfrm>
            <a:off x="5159105" y="3266745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587F0B70-E68D-EC4D-9CE0-C3E5C57258FD}"/>
              </a:ext>
            </a:extLst>
          </p:cNvPr>
          <p:cNvSpPr/>
          <p:nvPr/>
        </p:nvSpPr>
        <p:spPr>
          <a:xfrm>
            <a:off x="5159105" y="3021883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A2E3517A-76BD-7F4F-BCDC-B9FE489D0F1D}"/>
              </a:ext>
            </a:extLst>
          </p:cNvPr>
          <p:cNvSpPr/>
          <p:nvPr/>
        </p:nvSpPr>
        <p:spPr>
          <a:xfrm>
            <a:off x="5159105" y="2777021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BA6A5B77-BB00-894F-B1CF-4A6C5252465F}"/>
              </a:ext>
            </a:extLst>
          </p:cNvPr>
          <p:cNvSpPr/>
          <p:nvPr/>
        </p:nvSpPr>
        <p:spPr>
          <a:xfrm>
            <a:off x="5159105" y="2532159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A0C075B4-183E-0B45-A655-68989BDD8B6F}"/>
              </a:ext>
            </a:extLst>
          </p:cNvPr>
          <p:cNvSpPr/>
          <p:nvPr/>
        </p:nvSpPr>
        <p:spPr>
          <a:xfrm>
            <a:off x="5159105" y="2287297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59BA5FBA-0F23-0943-910E-242D31329001}"/>
              </a:ext>
            </a:extLst>
          </p:cNvPr>
          <p:cNvSpPr/>
          <p:nvPr/>
        </p:nvSpPr>
        <p:spPr>
          <a:xfrm>
            <a:off x="5159105" y="2042435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350CC2FB-2D71-3443-8E4C-9C417629962F}"/>
              </a:ext>
            </a:extLst>
          </p:cNvPr>
          <p:cNvSpPr txBox="1"/>
          <p:nvPr/>
        </p:nvSpPr>
        <p:spPr>
          <a:xfrm rot="16200000">
            <a:off x="3820767" y="4021024"/>
            <a:ext cx="1441634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4-bit address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58442F79-694B-F94D-B17E-0FE10EA37E11}"/>
              </a:ext>
            </a:extLst>
          </p:cNvPr>
          <p:cNvSpPr txBox="1"/>
          <p:nvPr/>
        </p:nvSpPr>
        <p:spPr>
          <a:xfrm>
            <a:off x="4750605" y="5968019"/>
            <a:ext cx="18421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Capacity: 16 Words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A6D360C-C573-9841-AF61-176D8C2C3B40}"/>
              </a:ext>
            </a:extLst>
          </p:cNvPr>
          <p:cNvSpPr txBox="1"/>
          <p:nvPr/>
        </p:nvSpPr>
        <p:spPr>
          <a:xfrm>
            <a:off x="4898456" y="816854"/>
            <a:ext cx="1366080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registers</a:t>
            </a:r>
          </a:p>
        </p:txBody>
      </p:sp>
      <p:sp>
        <p:nvSpPr>
          <p:cNvPr id="6" name="Left-Right Arrow 5">
            <a:extLst>
              <a:ext uri="{FF2B5EF4-FFF2-40B4-BE49-F238E27FC236}">
                <a16:creationId xmlns:a16="http://schemas.microsoft.com/office/drawing/2014/main" id="{AB975F20-1017-4FFA-0D25-07C2EB41884F}"/>
              </a:ext>
            </a:extLst>
          </p:cNvPr>
          <p:cNvSpPr/>
          <p:nvPr/>
        </p:nvSpPr>
        <p:spPr>
          <a:xfrm>
            <a:off x="5159105" y="1869081"/>
            <a:ext cx="1134208" cy="94427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9EC3316-C720-64FB-BBC4-C4B026470356}"/>
              </a:ext>
            </a:extLst>
          </p:cNvPr>
          <p:cNvGrpSpPr/>
          <p:nvPr/>
        </p:nvGrpSpPr>
        <p:grpSpPr>
          <a:xfrm>
            <a:off x="9757565" y="133089"/>
            <a:ext cx="2224331" cy="6420037"/>
            <a:chOff x="9841834" y="240352"/>
            <a:chExt cx="2224331" cy="6374725"/>
          </a:xfrm>
        </p:grpSpPr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2AE6BDE3-93E3-EB46-90BE-4E9627B73227}"/>
                </a:ext>
              </a:extLst>
            </p:cNvPr>
            <p:cNvSpPr/>
            <p:nvPr/>
          </p:nvSpPr>
          <p:spPr>
            <a:xfrm>
              <a:off x="11282956" y="6039156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B556DD76-1E0A-D044-A3A2-CCDFBABFB71F}"/>
                </a:ext>
              </a:extLst>
            </p:cNvPr>
            <p:cNvSpPr/>
            <p:nvPr/>
          </p:nvSpPr>
          <p:spPr>
            <a:xfrm>
              <a:off x="11282956" y="5792233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2C23B818-6D12-E048-A6F0-13595ECF26B0}"/>
                </a:ext>
              </a:extLst>
            </p:cNvPr>
            <p:cNvSpPr/>
            <p:nvPr/>
          </p:nvSpPr>
          <p:spPr>
            <a:xfrm>
              <a:off x="11282956" y="5545305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85E46774-637A-BC43-880A-F2EB650D9C82}"/>
                </a:ext>
              </a:extLst>
            </p:cNvPr>
            <p:cNvSpPr/>
            <p:nvPr/>
          </p:nvSpPr>
          <p:spPr>
            <a:xfrm>
              <a:off x="11282956" y="5298377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A9F3A005-B3A0-9B47-A4FF-E2E37C0D73F7}"/>
                </a:ext>
              </a:extLst>
            </p:cNvPr>
            <p:cNvSpPr/>
            <p:nvPr/>
          </p:nvSpPr>
          <p:spPr>
            <a:xfrm>
              <a:off x="11282956" y="5051449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B9EA7815-5ED9-7245-A8E6-93C522984CB6}"/>
                </a:ext>
              </a:extLst>
            </p:cNvPr>
            <p:cNvSpPr/>
            <p:nvPr/>
          </p:nvSpPr>
          <p:spPr>
            <a:xfrm>
              <a:off x="11282956" y="4804521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8ABAB0F8-C98C-014A-8384-223A02B1D893}"/>
                </a:ext>
              </a:extLst>
            </p:cNvPr>
            <p:cNvSpPr/>
            <p:nvPr/>
          </p:nvSpPr>
          <p:spPr>
            <a:xfrm>
              <a:off x="11282956" y="4557593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EB38631C-49D2-4049-B444-86B9FC26A5BA}"/>
                </a:ext>
              </a:extLst>
            </p:cNvPr>
            <p:cNvSpPr/>
            <p:nvPr/>
          </p:nvSpPr>
          <p:spPr>
            <a:xfrm>
              <a:off x="11282956" y="4310665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A27CE403-2C6F-9845-92A1-3ECB22172E53}"/>
                </a:ext>
              </a:extLst>
            </p:cNvPr>
            <p:cNvSpPr/>
            <p:nvPr/>
          </p:nvSpPr>
          <p:spPr>
            <a:xfrm>
              <a:off x="11282956" y="4063737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36DD5D81-D1E4-E542-9076-1AF2DE6131B4}"/>
                </a:ext>
              </a:extLst>
            </p:cNvPr>
            <p:cNvSpPr/>
            <p:nvPr/>
          </p:nvSpPr>
          <p:spPr>
            <a:xfrm>
              <a:off x="11282956" y="3816809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CD5C827F-CD3C-8E49-8827-10DBD57475E7}"/>
                </a:ext>
              </a:extLst>
            </p:cNvPr>
            <p:cNvSpPr/>
            <p:nvPr/>
          </p:nvSpPr>
          <p:spPr>
            <a:xfrm>
              <a:off x="11282956" y="3569881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3C4E919F-ED4B-6E43-ABAC-F827120E2BCA}"/>
                </a:ext>
              </a:extLst>
            </p:cNvPr>
            <p:cNvSpPr/>
            <p:nvPr/>
          </p:nvSpPr>
          <p:spPr>
            <a:xfrm>
              <a:off x="11279259" y="1947545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BF00A1C4-0187-544B-BC0A-A5FB6BC6C497}"/>
                </a:ext>
              </a:extLst>
            </p:cNvPr>
            <p:cNvSpPr/>
            <p:nvPr/>
          </p:nvSpPr>
          <p:spPr>
            <a:xfrm>
              <a:off x="11279259" y="1700512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C7505D48-6601-2441-8974-76837FA65CAE}"/>
                </a:ext>
              </a:extLst>
            </p:cNvPr>
            <p:cNvSpPr/>
            <p:nvPr/>
          </p:nvSpPr>
          <p:spPr>
            <a:xfrm>
              <a:off x="11279259" y="1453479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B4230F6A-374B-5542-A789-22AC4CE580D6}"/>
                </a:ext>
              </a:extLst>
            </p:cNvPr>
            <p:cNvSpPr/>
            <p:nvPr/>
          </p:nvSpPr>
          <p:spPr>
            <a:xfrm>
              <a:off x="11279259" y="1215730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50836AB2-51B4-8A43-A1A6-C069EF085D15}"/>
                </a:ext>
              </a:extLst>
            </p:cNvPr>
            <p:cNvSpPr/>
            <p:nvPr/>
          </p:nvSpPr>
          <p:spPr>
            <a:xfrm>
              <a:off x="11520835" y="2187006"/>
              <a:ext cx="160543" cy="16054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32C92F08-7FB7-914C-9309-107C9CEF57E1}"/>
                </a:ext>
              </a:extLst>
            </p:cNvPr>
            <p:cNvSpPr/>
            <p:nvPr/>
          </p:nvSpPr>
          <p:spPr>
            <a:xfrm>
              <a:off x="11513471" y="3010384"/>
              <a:ext cx="160543" cy="16054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DAA608CC-7EF3-A04A-B103-EFC999E310F7}"/>
                </a:ext>
              </a:extLst>
            </p:cNvPr>
            <p:cNvSpPr/>
            <p:nvPr/>
          </p:nvSpPr>
          <p:spPr>
            <a:xfrm>
              <a:off x="11513470" y="3351731"/>
              <a:ext cx="160543" cy="16054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507775C7-4A82-9C48-89AE-DAFEC890A382}"/>
                </a:ext>
              </a:extLst>
            </p:cNvPr>
            <p:cNvSpPr txBox="1"/>
            <p:nvPr/>
          </p:nvSpPr>
          <p:spPr>
            <a:xfrm>
              <a:off x="11120073" y="801990"/>
              <a:ext cx="835485" cy="33855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0070C0"/>
                  </a:solidFill>
                </a:rPr>
                <a:t>1- Byte</a:t>
              </a:r>
            </a:p>
          </p:txBody>
        </p: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AD2E90DD-3C1D-8C47-92A2-8E92F858505F}"/>
                </a:ext>
              </a:extLst>
            </p:cNvPr>
            <p:cNvSpPr txBox="1"/>
            <p:nvPr/>
          </p:nvSpPr>
          <p:spPr>
            <a:xfrm rot="16200000">
              <a:off x="10168566" y="4561447"/>
              <a:ext cx="1484702" cy="33855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0070C0"/>
                  </a:solidFill>
                </a:rPr>
                <a:t>32-bit address</a:t>
              </a:r>
            </a:p>
          </p:txBody>
        </p: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2B50B694-5852-F540-ADB0-A461BEE16AA8}"/>
                </a:ext>
              </a:extLst>
            </p:cNvPr>
            <p:cNvSpPr txBox="1"/>
            <p:nvPr/>
          </p:nvSpPr>
          <p:spPr>
            <a:xfrm>
              <a:off x="10634809" y="240352"/>
              <a:ext cx="1109599" cy="4001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</a:rPr>
                <a:t>memory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0921D2F-1312-B748-8FCA-E4023E6B430C}"/>
                </a:ext>
              </a:extLst>
            </p:cNvPr>
            <p:cNvSpPr txBox="1"/>
            <p:nvPr/>
          </p:nvSpPr>
          <p:spPr>
            <a:xfrm>
              <a:off x="9841834" y="5944016"/>
              <a:ext cx="14510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Consolas" panose="020B0609020204030204" pitchFamily="49" charset="0"/>
                  <a:cs typeface="Consolas" panose="020B0609020204030204" pitchFamily="49" charset="0"/>
                </a:rPr>
                <a:t>0x00000000</a:t>
              </a:r>
            </a:p>
          </p:txBody>
        </p: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E983F877-6FC7-2644-889B-FD6DA04DFCC2}"/>
                </a:ext>
              </a:extLst>
            </p:cNvPr>
            <p:cNvSpPr txBox="1"/>
            <p:nvPr/>
          </p:nvSpPr>
          <p:spPr>
            <a:xfrm>
              <a:off x="9900835" y="1149317"/>
              <a:ext cx="14510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Consolas" panose="020B0609020204030204" pitchFamily="49" charset="0"/>
                  <a:cs typeface="Consolas" panose="020B0609020204030204" pitchFamily="49" charset="0"/>
                </a:rPr>
                <a:t>0xFFFFFFFF</a:t>
              </a:r>
            </a:p>
          </p:txBody>
        </p: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8A8145E2-F74E-DA4B-8FBD-F64B52A22600}"/>
                </a:ext>
              </a:extLst>
            </p:cNvPr>
            <p:cNvSpPr txBox="1"/>
            <p:nvPr/>
          </p:nvSpPr>
          <p:spPr>
            <a:xfrm>
              <a:off x="10068502" y="6276523"/>
              <a:ext cx="19976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FF0000"/>
                  </a:solidFill>
                </a:rPr>
                <a:t>Capacity:4 </a:t>
              </a:r>
              <a:r>
                <a:rPr lang="en-US" sz="1600" b="1" dirty="0" err="1">
                  <a:solidFill>
                    <a:srgbClr val="FF0000"/>
                  </a:solidFill>
                </a:rPr>
                <a:t>GBytes</a:t>
              </a:r>
              <a:endParaRPr lang="en-US" sz="1600" b="1" dirty="0">
                <a:solidFill>
                  <a:srgbClr val="FF0000"/>
                </a:solidFill>
              </a:endParaRP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4E7064C8-09C3-1E11-C448-9D8C541446B7}"/>
                </a:ext>
              </a:extLst>
            </p:cNvPr>
            <p:cNvSpPr/>
            <p:nvPr/>
          </p:nvSpPr>
          <p:spPr>
            <a:xfrm>
              <a:off x="11505300" y="2573587"/>
              <a:ext cx="160543" cy="16054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6" name="Rectangle 65">
            <a:extLst>
              <a:ext uri="{FF2B5EF4-FFF2-40B4-BE49-F238E27FC236}">
                <a16:creationId xmlns:a16="http://schemas.microsoft.com/office/drawing/2014/main" id="{9A45FBD1-D804-26CB-E00C-723B55CFA0F7}"/>
              </a:ext>
            </a:extLst>
          </p:cNvPr>
          <p:cNvSpPr/>
          <p:nvPr/>
        </p:nvSpPr>
        <p:spPr>
          <a:xfrm>
            <a:off x="307199" y="2871933"/>
            <a:ext cx="2362200" cy="1166520"/>
          </a:xfrm>
          <a:prstGeom prst="rect">
            <a:avLst/>
          </a:prstGeom>
          <a:solidFill>
            <a:schemeClr val="accent3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Arithmetic &amp; Logic Unit (ALU)</a:t>
            </a:r>
          </a:p>
        </p:txBody>
      </p:sp>
      <p:sp>
        <p:nvSpPr>
          <p:cNvPr id="67" name="Down Arrow 66">
            <a:extLst>
              <a:ext uri="{FF2B5EF4-FFF2-40B4-BE49-F238E27FC236}">
                <a16:creationId xmlns:a16="http://schemas.microsoft.com/office/drawing/2014/main" id="{4D9036CE-3BFD-3104-98A3-3B4A528D297F}"/>
              </a:ext>
            </a:extLst>
          </p:cNvPr>
          <p:cNvSpPr/>
          <p:nvPr/>
        </p:nvSpPr>
        <p:spPr>
          <a:xfrm rot="5400000">
            <a:off x="3358721" y="2419469"/>
            <a:ext cx="230156" cy="1504548"/>
          </a:xfrm>
          <a:prstGeom prst="downArrow">
            <a:avLst/>
          </a:prstGeom>
          <a:solidFill>
            <a:srgbClr val="F3744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37440"/>
              </a:solidFill>
            </a:endParaRPr>
          </a:p>
        </p:txBody>
      </p:sp>
      <p:sp>
        <p:nvSpPr>
          <p:cNvPr id="68" name="Down Arrow 67">
            <a:extLst>
              <a:ext uri="{FF2B5EF4-FFF2-40B4-BE49-F238E27FC236}">
                <a16:creationId xmlns:a16="http://schemas.microsoft.com/office/drawing/2014/main" id="{B7DE2C1A-733D-2F0C-7232-BD45EA79C415}"/>
              </a:ext>
            </a:extLst>
          </p:cNvPr>
          <p:cNvSpPr/>
          <p:nvPr/>
        </p:nvSpPr>
        <p:spPr>
          <a:xfrm rot="16200000">
            <a:off x="3341651" y="2982693"/>
            <a:ext cx="230154" cy="1504550"/>
          </a:xfrm>
          <a:prstGeom prst="downArrow">
            <a:avLst/>
          </a:prstGeom>
          <a:solidFill>
            <a:srgbClr val="2C895B"/>
          </a:solidFill>
          <a:ln>
            <a:solidFill>
              <a:srgbClr val="2C89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C895B"/>
              </a:solidFill>
            </a:endParaRPr>
          </a:p>
        </p:txBody>
      </p:sp>
      <p:sp>
        <p:nvSpPr>
          <p:cNvPr id="69" name="Down Arrow 68">
            <a:extLst>
              <a:ext uri="{FF2B5EF4-FFF2-40B4-BE49-F238E27FC236}">
                <a16:creationId xmlns:a16="http://schemas.microsoft.com/office/drawing/2014/main" id="{BC4152D7-BEFD-37AE-BF03-C4F1F1263F38}"/>
              </a:ext>
            </a:extLst>
          </p:cNvPr>
          <p:cNvSpPr/>
          <p:nvPr/>
        </p:nvSpPr>
        <p:spPr>
          <a:xfrm rot="5400000">
            <a:off x="8103866" y="1399933"/>
            <a:ext cx="242953" cy="2986072"/>
          </a:xfrm>
          <a:prstGeom prst="downArrow">
            <a:avLst/>
          </a:prstGeom>
          <a:solidFill>
            <a:srgbClr val="F3744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Down Arrow 69">
            <a:extLst>
              <a:ext uri="{FF2B5EF4-FFF2-40B4-BE49-F238E27FC236}">
                <a16:creationId xmlns:a16="http://schemas.microsoft.com/office/drawing/2014/main" id="{72E07DC3-429F-13FC-D2F0-68DEF6420D2F}"/>
              </a:ext>
            </a:extLst>
          </p:cNvPr>
          <p:cNvSpPr/>
          <p:nvPr/>
        </p:nvSpPr>
        <p:spPr>
          <a:xfrm rot="16200000">
            <a:off x="8086124" y="2824292"/>
            <a:ext cx="242950" cy="2986069"/>
          </a:xfrm>
          <a:prstGeom prst="downArrow">
            <a:avLst/>
          </a:prstGeom>
          <a:solidFill>
            <a:srgbClr val="2C895B"/>
          </a:solidFill>
          <a:ln>
            <a:solidFill>
              <a:srgbClr val="2C89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9FA9BFFC-EDA7-F2B4-E44B-BCAD14A2183D}"/>
              </a:ext>
            </a:extLst>
          </p:cNvPr>
          <p:cNvSpPr txBox="1"/>
          <p:nvPr/>
        </p:nvSpPr>
        <p:spPr>
          <a:xfrm>
            <a:off x="860445" y="1201263"/>
            <a:ext cx="2799252" cy="10156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</a:rPr>
              <a:t>All computations (add, subtract, etc.) are performed in the ALU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116825EC-919F-CC2D-7AE3-1D8E84885A78}"/>
              </a:ext>
            </a:extLst>
          </p:cNvPr>
          <p:cNvSpPr txBox="1"/>
          <p:nvPr/>
        </p:nvSpPr>
        <p:spPr>
          <a:xfrm>
            <a:off x="543964" y="4787098"/>
            <a:ext cx="3178915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</a:rPr>
              <a:t>Instruction </a:t>
            </a:r>
            <a:r>
              <a:rPr lang="en-US" sz="2400" dirty="0">
                <a:solidFill>
                  <a:srgbClr val="0070C0"/>
                </a:solidFill>
              </a:rPr>
              <a:t>operands and results </a:t>
            </a:r>
            <a:r>
              <a:rPr lang="en-US" sz="2400" dirty="0">
                <a:solidFill>
                  <a:schemeClr val="accent2"/>
                </a:solidFill>
              </a:rPr>
              <a:t>are </a:t>
            </a:r>
            <a:r>
              <a:rPr lang="en-US" sz="2400" b="1" dirty="0">
                <a:solidFill>
                  <a:srgbClr val="0070C0"/>
                </a:solidFill>
              </a:rPr>
              <a:t>only in registers 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8F49BAC0-2BE7-EEB1-5D24-5D33752200DF}"/>
              </a:ext>
            </a:extLst>
          </p:cNvPr>
          <p:cNvSpPr txBox="1"/>
          <p:nvPr/>
        </p:nvSpPr>
        <p:spPr>
          <a:xfrm>
            <a:off x="7103782" y="934425"/>
            <a:ext cx="2205183" cy="175432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37440"/>
                </a:solidFill>
              </a:rPr>
              <a:t>Load:</a:t>
            </a:r>
          </a:p>
          <a:p>
            <a:pPr algn="ctr"/>
            <a:r>
              <a:rPr lang="en-US" b="1" dirty="0">
                <a:solidFill>
                  <a:srgbClr val="F37440"/>
                </a:solidFill>
              </a:rPr>
              <a:t> (also called a Fill)</a:t>
            </a:r>
          </a:p>
          <a:p>
            <a:r>
              <a:rPr lang="en-US" b="1" dirty="0">
                <a:solidFill>
                  <a:schemeClr val="tx2"/>
                </a:solidFill>
              </a:rPr>
              <a:t> </a:t>
            </a:r>
            <a:r>
              <a:rPr lang="en-US" dirty="0">
                <a:solidFill>
                  <a:schemeClr val="tx2"/>
                </a:solidFill>
              </a:rPr>
              <a:t>Copy the contents of a variable from memory into a register.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23E8EB79-6FE0-55D6-D817-65C9EC949CCB}"/>
              </a:ext>
            </a:extLst>
          </p:cNvPr>
          <p:cNvSpPr txBox="1"/>
          <p:nvPr/>
        </p:nvSpPr>
        <p:spPr>
          <a:xfrm>
            <a:off x="7094693" y="4494926"/>
            <a:ext cx="2296735" cy="175432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2C895B"/>
                </a:solidFill>
              </a:rPr>
              <a:t>Store: </a:t>
            </a:r>
          </a:p>
          <a:p>
            <a:pPr algn="ctr"/>
            <a:r>
              <a:rPr lang="en-US" b="1" dirty="0">
                <a:solidFill>
                  <a:srgbClr val="2C895B"/>
                </a:solidFill>
              </a:rPr>
              <a:t>(also called a Spill) </a:t>
            </a:r>
          </a:p>
          <a:p>
            <a:r>
              <a:rPr lang="en-US" dirty="0">
                <a:solidFill>
                  <a:schemeClr val="accent2"/>
                </a:solidFill>
              </a:rPr>
              <a:t>Copy the contents of a register back into a variable in memory.</a:t>
            </a:r>
          </a:p>
        </p:txBody>
      </p:sp>
    </p:spTree>
    <p:extLst>
      <p:ext uri="{BB962C8B-B14F-4D97-AF65-F5344CB8AC3E}">
        <p14:creationId xmlns:p14="http://schemas.microsoft.com/office/powerpoint/2010/main" val="3711117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  <p:bldP spid="67" grpId="0" animBg="1"/>
      <p:bldP spid="68" grpId="0" animBg="1"/>
      <p:bldP spid="69" grpId="0" animBg="1"/>
      <p:bldP spid="70" grpId="0" animBg="1"/>
      <p:bldP spid="73" grpId="0" animBg="1"/>
      <p:bldP spid="74" grpId="0" animBg="1"/>
      <p:bldP spid="75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004166-69B8-C54C-89AD-C39CD6155C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05727" y="5033299"/>
            <a:ext cx="5687720" cy="1480165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mov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	r1, r5		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r1 = r5</a:t>
            </a:r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mov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	r1, 1			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r1 = 1</a:t>
            </a:r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mov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	r1, </a:t>
            </a: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-4 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r1 = -4</a:t>
            </a:r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2AA10A-AB1F-B546-9B6B-97FC5E802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537" y="94599"/>
            <a:ext cx="10515600" cy="471530"/>
          </a:xfrm>
        </p:spPr>
        <p:txBody>
          <a:bodyPr/>
          <a:lstStyle/>
          <a:p>
            <a:r>
              <a:rPr lang="en-US" dirty="0"/>
              <a:t>mov – Copies Register Content between registers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C1E05044-F953-7042-853D-93433271F9E0}"/>
              </a:ext>
            </a:extLst>
          </p:cNvPr>
          <p:cNvGrpSpPr/>
          <p:nvPr/>
        </p:nvGrpSpPr>
        <p:grpSpPr>
          <a:xfrm>
            <a:off x="209950" y="591012"/>
            <a:ext cx="6065344" cy="1343783"/>
            <a:chOff x="209950" y="457200"/>
            <a:chExt cx="6065344" cy="1343783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A85ABFDE-EAC1-F941-B61A-7D8AF47CEC34}"/>
                </a:ext>
              </a:extLst>
            </p:cNvPr>
            <p:cNvSpPr/>
            <p:nvPr/>
          </p:nvSpPr>
          <p:spPr>
            <a:xfrm>
              <a:off x="209950" y="457200"/>
              <a:ext cx="6065344" cy="134378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177DDD6B-EE14-F747-9FF9-7E8CE1FC8EFB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484512" y="936665"/>
              <a:ext cx="1" cy="441121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850E088-9CDB-4547-A782-49F588B48A98}"/>
                </a:ext>
              </a:extLst>
            </p:cNvPr>
            <p:cNvSpPr txBox="1"/>
            <p:nvPr/>
          </p:nvSpPr>
          <p:spPr>
            <a:xfrm>
              <a:off x="3258348" y="1320976"/>
              <a:ext cx="2954655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constant (immediate value)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158B6E8C-2976-B345-958D-CBF66EA42667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3063984" y="932505"/>
              <a:ext cx="1" cy="372879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9352A26-01EE-004E-84C4-BDBF0C0D8F95}"/>
                </a:ext>
              </a:extLst>
            </p:cNvPr>
            <p:cNvSpPr txBox="1"/>
            <p:nvPr/>
          </p:nvSpPr>
          <p:spPr>
            <a:xfrm>
              <a:off x="1040452" y="1328969"/>
              <a:ext cx="2161083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destination register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3A468E0-2C76-DE4A-91F7-6605D32F7CE9}"/>
                </a:ext>
              </a:extLst>
            </p:cNvPr>
            <p:cNvSpPr txBox="1"/>
            <p:nvPr/>
          </p:nvSpPr>
          <p:spPr>
            <a:xfrm>
              <a:off x="1550065" y="572258"/>
              <a:ext cx="1282198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mov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AB3A3F90-CA1C-2E4A-B696-E8A797608D55}"/>
                </a:ext>
              </a:extLst>
            </p:cNvPr>
            <p:cNvSpPr txBox="1"/>
            <p:nvPr/>
          </p:nvSpPr>
          <p:spPr>
            <a:xfrm>
              <a:off x="2832263" y="574937"/>
              <a:ext cx="605812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Rd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945279E7-7543-AE47-800F-05D73501E324}"/>
              </a:ext>
            </a:extLst>
          </p:cNvPr>
          <p:cNvGrpSpPr/>
          <p:nvPr/>
        </p:nvGrpSpPr>
        <p:grpSpPr>
          <a:xfrm>
            <a:off x="6497128" y="591012"/>
            <a:ext cx="5149335" cy="1343783"/>
            <a:chOff x="6497128" y="457200"/>
            <a:chExt cx="5149335" cy="1343783"/>
          </a:xfrm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26DF96B2-D5E9-2146-8314-80D1E23E242C}"/>
                </a:ext>
              </a:extLst>
            </p:cNvPr>
            <p:cNvSpPr/>
            <p:nvPr/>
          </p:nvSpPr>
          <p:spPr>
            <a:xfrm>
              <a:off x="6497128" y="457200"/>
              <a:ext cx="5149335" cy="134378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EE825442-09D2-0044-9EDB-9B709FA6ECF4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9773717" y="926853"/>
              <a:ext cx="1" cy="372879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F5FEA4A-90E4-0042-852B-B3BC53E9572D}"/>
                </a:ext>
              </a:extLst>
            </p:cNvPr>
            <p:cNvSpPr txBox="1"/>
            <p:nvPr/>
          </p:nvSpPr>
          <p:spPr>
            <a:xfrm>
              <a:off x="9655772" y="1320976"/>
              <a:ext cx="1710725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source register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2AAD60B0-0413-EB41-A400-C0E7BDD74DF7}"/>
                </a:ext>
              </a:extLst>
            </p:cNvPr>
            <p:cNvSpPr txBox="1"/>
            <p:nvPr/>
          </p:nvSpPr>
          <p:spPr>
            <a:xfrm>
              <a:off x="7632390" y="556831"/>
              <a:ext cx="1282198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mov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DBF4EC75-68F8-394B-B258-3F26518D0981}"/>
                </a:ext>
              </a:extLst>
            </p:cNvPr>
            <p:cNvSpPr txBox="1"/>
            <p:nvPr/>
          </p:nvSpPr>
          <p:spPr>
            <a:xfrm>
              <a:off x="8914588" y="559510"/>
              <a:ext cx="605812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Rd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2C3AF782-FBD7-E740-B429-5D62D4018F98}"/>
                </a:ext>
              </a:extLst>
            </p:cNvPr>
            <p:cNvSpPr txBox="1"/>
            <p:nvPr/>
          </p:nvSpPr>
          <p:spPr>
            <a:xfrm>
              <a:off x="9520400" y="559510"/>
              <a:ext cx="598241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tx2"/>
                  </a:solidFill>
                </a:rPr>
                <a:t>Rm</a:t>
              </a:r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94036E2E-8E88-9341-A5E2-CF9506613863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9239718" y="948097"/>
              <a:ext cx="1" cy="372879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F64E42D2-9D8E-4C45-973F-0FC510F71BDF}"/>
                </a:ext>
              </a:extLst>
            </p:cNvPr>
            <p:cNvSpPr txBox="1"/>
            <p:nvPr/>
          </p:nvSpPr>
          <p:spPr>
            <a:xfrm>
              <a:off x="7153235" y="1312983"/>
              <a:ext cx="2190917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destination register</a:t>
              </a:r>
            </a:p>
          </p:txBody>
        </p: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0EBCBB18-CD9E-8944-80A1-9D7F213935B7}"/>
              </a:ext>
            </a:extLst>
          </p:cNvPr>
          <p:cNvSpPr txBox="1"/>
          <p:nvPr/>
        </p:nvSpPr>
        <p:spPr>
          <a:xfrm>
            <a:off x="3448776" y="706070"/>
            <a:ext cx="668773" cy="4001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0"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rot4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C0BAFAC-EAC2-6045-887A-995147C70E6E}"/>
              </a:ext>
            </a:extLst>
          </p:cNvPr>
          <p:cNvSpPr txBox="1"/>
          <p:nvPr/>
        </p:nvSpPr>
        <p:spPr>
          <a:xfrm>
            <a:off x="4117549" y="706070"/>
            <a:ext cx="853119" cy="4001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0"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imm8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839DC29-2EA2-1E4D-A60D-2B3E816C64EB}"/>
              </a:ext>
            </a:extLst>
          </p:cNvPr>
          <p:cNvGrpSpPr/>
          <p:nvPr/>
        </p:nvGrpSpPr>
        <p:grpSpPr>
          <a:xfrm>
            <a:off x="2284667" y="3697586"/>
            <a:ext cx="6568359" cy="1210129"/>
            <a:chOff x="790967" y="2319549"/>
            <a:chExt cx="6568359" cy="1210129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3521AD4E-A469-9845-B9AA-73513DEE15C2}"/>
                </a:ext>
              </a:extLst>
            </p:cNvPr>
            <p:cNvSpPr/>
            <p:nvPr/>
          </p:nvSpPr>
          <p:spPr>
            <a:xfrm>
              <a:off x="790967" y="2319549"/>
              <a:ext cx="6568359" cy="86741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F59968A-30BD-A748-B396-FAD937C96E6E}"/>
                </a:ext>
              </a:extLst>
            </p:cNvPr>
            <p:cNvSpPr txBox="1"/>
            <p:nvPr/>
          </p:nvSpPr>
          <p:spPr>
            <a:xfrm>
              <a:off x="857036" y="2329349"/>
              <a:ext cx="630172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mov</a:t>
              </a:r>
              <a:r>
                <a:rPr lang="en-US" sz="24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24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Rd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 sz="24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constant 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24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// Rd = constant</a:t>
              </a:r>
              <a:endParaRPr lang="en-US" sz="24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4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mov</a:t>
              </a:r>
              <a:r>
                <a:rPr lang="en-US" sz="24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24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Rd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,  </a:t>
              </a:r>
              <a:r>
                <a:rPr lang="en-US" sz="24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Rm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        </a:t>
              </a:r>
              <a:r>
                <a:rPr lang="en-US" sz="24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// Rd = Rm</a:t>
              </a:r>
            </a:p>
            <a:p>
              <a:endParaRPr lang="en-US" sz="24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1F554C9-12D1-4C41-A21E-0D81E2BAB1D2}"/>
              </a:ext>
            </a:extLst>
          </p:cNvPr>
          <p:cNvSpPr txBox="1"/>
          <p:nvPr/>
        </p:nvSpPr>
        <p:spPr>
          <a:xfrm>
            <a:off x="282105" y="641063"/>
            <a:ext cx="959703" cy="738664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machine code </a:t>
            </a:r>
            <a:r>
              <a:rPr lang="en-US" sz="1400" b="1" dirty="0">
                <a:solidFill>
                  <a:srgbClr val="0070C0"/>
                </a:solidFill>
              </a:rPr>
              <a:t>bit fields</a:t>
            </a: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70CC8B44-72B6-7242-A16B-5B5E3EB9C560}"/>
              </a:ext>
            </a:extLst>
          </p:cNvPr>
          <p:cNvSpPr/>
          <p:nvPr/>
        </p:nvSpPr>
        <p:spPr>
          <a:xfrm>
            <a:off x="1241808" y="906125"/>
            <a:ext cx="240405" cy="1042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FDD9902-FF59-0744-92B9-FB932DAA5A19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A5908E0-BECC-5DFC-EE74-A274A709C16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89768" y="2206817"/>
            <a:ext cx="6436151" cy="138441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6F0FB5D-1B59-68F8-9F85-BCAC6A7CD697}"/>
              </a:ext>
            </a:extLst>
          </p:cNvPr>
          <p:cNvSpPr txBox="1"/>
          <p:nvPr/>
        </p:nvSpPr>
        <p:spPr>
          <a:xfrm>
            <a:off x="1040452" y="1886186"/>
            <a:ext cx="2618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Immediate "addressing"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69327EB-4D58-7C1C-7EE3-2BC2E7824690}"/>
              </a:ext>
            </a:extLst>
          </p:cNvPr>
          <p:cNvSpPr txBox="1"/>
          <p:nvPr/>
        </p:nvSpPr>
        <p:spPr>
          <a:xfrm>
            <a:off x="8032919" y="1837485"/>
            <a:ext cx="2938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register direct "addressing"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C040539-F353-6B68-10E0-B5824E9185F8}"/>
              </a:ext>
            </a:extLst>
          </p:cNvPr>
          <p:cNvGrpSpPr/>
          <p:nvPr/>
        </p:nvGrpSpPr>
        <p:grpSpPr>
          <a:xfrm>
            <a:off x="8751704" y="2278971"/>
            <a:ext cx="3404346" cy="2258682"/>
            <a:chOff x="8751704" y="2278971"/>
            <a:chExt cx="3404346" cy="225868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EF5370D-E843-FE10-2987-157678D864F5}"/>
                </a:ext>
              </a:extLst>
            </p:cNvPr>
            <p:cNvSpPr txBox="1"/>
            <p:nvPr/>
          </p:nvSpPr>
          <p:spPr>
            <a:xfrm>
              <a:off x="9655772" y="2278971"/>
              <a:ext cx="2439162" cy="120032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imm8 is 8 bits in size!</a:t>
              </a:r>
            </a:p>
            <a:p>
              <a:endParaRPr lang="en-US" dirty="0">
                <a:solidFill>
                  <a:srgbClr val="FF0000"/>
                </a:solidFill>
              </a:endParaRPr>
            </a:p>
            <a:p>
              <a:r>
                <a:rPr lang="en-US" dirty="0">
                  <a:solidFill>
                    <a:srgbClr val="FF0000"/>
                  </a:solidFill>
                </a:rPr>
                <a:t>IMPACT: limited range of values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254C9A11-6E1A-701F-1621-415A2B0C9D78}"/>
                </a:ext>
              </a:extLst>
            </p:cNvPr>
            <p:cNvCxnSpPr>
              <a:cxnSpLocks/>
              <a:stCxn id="11" idx="1"/>
            </p:cNvCxnSpPr>
            <p:nvPr/>
          </p:nvCxnSpPr>
          <p:spPr bwMode="auto">
            <a:xfrm flipH="1">
              <a:off x="8751704" y="2879136"/>
              <a:ext cx="904068" cy="0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ADDA4CD-36C9-BBD7-871E-079F3463BC05}"/>
                </a:ext>
              </a:extLst>
            </p:cNvPr>
            <p:cNvSpPr txBox="1"/>
            <p:nvPr/>
          </p:nvSpPr>
          <p:spPr>
            <a:xfrm>
              <a:off x="9240893" y="3614323"/>
              <a:ext cx="2915157" cy="92333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(</a:t>
              </a:r>
              <a:r>
                <a:rPr lang="en-US" b="1" dirty="0"/>
                <a:t>-</a:t>
              </a:r>
              <a:r>
                <a:rPr lang="en-US" b="1" dirty="0">
                  <a:solidFill>
                    <a:srgbClr val="FF0000"/>
                  </a:solidFill>
                </a:rPr>
                <a:t>256)</a:t>
              </a:r>
              <a:r>
                <a:rPr lang="en-US" b="1" dirty="0"/>
                <a:t> </a:t>
              </a:r>
              <a:r>
                <a:rPr lang="en-US" dirty="0"/>
                <a:t>&lt;= </a:t>
              </a:r>
              <a:r>
                <a:rPr lang="en-US" dirty="0">
                  <a:solidFill>
                    <a:srgbClr val="0070C0"/>
                  </a:solidFill>
                </a:rPr>
                <a:t>imm8</a:t>
              </a:r>
              <a:r>
                <a:rPr lang="en-US" dirty="0"/>
                <a:t> &lt;= 255  + values from "rotating" bits - later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33333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32" grpId="0"/>
      <p:bldP spid="10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Content Placeholder 2">
            <a:extLst>
              <a:ext uri="{FF2B5EF4-FFF2-40B4-BE49-F238E27FC236}">
                <a16:creationId xmlns:a16="http://schemas.microsoft.com/office/drawing/2014/main" id="{3C938D27-F659-1640-B19E-DDC679C9BAB1}"/>
              </a:ext>
            </a:extLst>
          </p:cNvPr>
          <p:cNvSpPr txBox="1">
            <a:spLocks/>
          </p:cNvSpPr>
          <p:nvPr/>
        </p:nvSpPr>
        <p:spPr>
          <a:xfrm>
            <a:off x="2591045" y="4337795"/>
            <a:ext cx="6180849" cy="145781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r1, r2, r3	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r1 = r2 + r3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sub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r1, r1, 1	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r1 = r1 – 1; or r1--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	r1, r2, 234	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r1 = r2 + 234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2AA10A-AB1F-B546-9B6B-97FC5E802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537" y="-2628"/>
            <a:ext cx="10515600" cy="603658"/>
          </a:xfrm>
        </p:spPr>
        <p:txBody>
          <a:bodyPr/>
          <a:lstStyle/>
          <a:p>
            <a:r>
              <a:rPr lang="en-US" dirty="0"/>
              <a:t>add/sub – Add or Subtract two integers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004166-69B8-C54C-89AD-C39CD6155C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336931" y="2058266"/>
            <a:ext cx="6867630" cy="1823602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Rd, 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Rn,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constant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Rd = Rn + constant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sub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Rd, 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Rn,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constant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Rd = Rn - constant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Rd, 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Rn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 Rm     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Rd = Rn + Rm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sub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Rd, 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Rn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 Rm     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Rd = Rn - Rm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886A6D9-2072-0048-B223-8F849D28FA8F}"/>
              </a:ext>
            </a:extLst>
          </p:cNvPr>
          <p:cNvGrpSpPr/>
          <p:nvPr/>
        </p:nvGrpSpPr>
        <p:grpSpPr>
          <a:xfrm>
            <a:off x="224481" y="597902"/>
            <a:ext cx="6081368" cy="1343783"/>
            <a:chOff x="464451" y="748523"/>
            <a:chExt cx="6081368" cy="1343783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55CEAD13-71C7-AA41-9B17-0E5E3E063C52}"/>
                </a:ext>
              </a:extLst>
            </p:cNvPr>
            <p:cNvGrpSpPr/>
            <p:nvPr/>
          </p:nvGrpSpPr>
          <p:grpSpPr>
            <a:xfrm>
              <a:off x="464451" y="748523"/>
              <a:ext cx="6081368" cy="1343783"/>
              <a:chOff x="209950" y="457200"/>
              <a:chExt cx="6081368" cy="1343783"/>
            </a:xfrm>
          </p:grpSpPr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5371D108-E0AA-0848-860F-3E75D9FA65DD}"/>
                  </a:ext>
                </a:extLst>
              </p:cNvPr>
              <p:cNvSpPr/>
              <p:nvPr/>
            </p:nvSpPr>
            <p:spPr>
              <a:xfrm>
                <a:off x="209950" y="457200"/>
                <a:ext cx="6081368" cy="1343783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4FD77C54-05A5-744F-B9E9-544A67D5507B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4711849" y="931210"/>
                <a:ext cx="1" cy="441121"/>
              </a:xfrm>
              <a:prstGeom prst="straightConnector1">
                <a:avLst/>
              </a:prstGeom>
              <a:noFill/>
              <a:ln w="6350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D21C892-7937-924F-9559-BD68A83B95F7}"/>
                  </a:ext>
                </a:extLst>
              </p:cNvPr>
              <p:cNvSpPr txBox="1"/>
              <p:nvPr/>
            </p:nvSpPr>
            <p:spPr>
              <a:xfrm>
                <a:off x="4017741" y="1300600"/>
                <a:ext cx="2210862" cy="36933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</a:rPr>
                  <a:t>Operand 2 constant</a:t>
                </a:r>
              </a:p>
            </p:txBody>
          </p:sp>
          <p:cxnSp>
            <p:nvCxnSpPr>
              <p:cNvPr id="44" name="Straight Arrow Connector 43">
                <a:extLst>
                  <a:ext uri="{FF2B5EF4-FFF2-40B4-BE49-F238E27FC236}">
                    <a16:creationId xmlns:a16="http://schemas.microsoft.com/office/drawing/2014/main" id="{B30B3D10-8B0D-8C41-A468-927BBDA30790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2422347" y="982957"/>
                <a:ext cx="1" cy="372879"/>
              </a:xfrm>
              <a:prstGeom prst="straightConnector1">
                <a:avLst/>
              </a:prstGeom>
              <a:noFill/>
              <a:ln w="6350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288FF6F6-4164-9A49-938D-A39E1A29C46C}"/>
                  </a:ext>
                </a:extLst>
              </p:cNvPr>
              <p:cNvSpPr txBox="1"/>
              <p:nvPr/>
            </p:nvSpPr>
            <p:spPr>
              <a:xfrm>
                <a:off x="1342217" y="1300600"/>
                <a:ext cx="1298885" cy="36933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</a:rPr>
                  <a:t>destination</a:t>
                </a: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DE5BF2C-2629-C744-8B0D-78CF7823E491}"/>
                  </a:ext>
                </a:extLst>
              </p:cNvPr>
              <p:cNvSpPr txBox="1"/>
              <p:nvPr/>
            </p:nvSpPr>
            <p:spPr>
              <a:xfrm>
                <a:off x="291036" y="572258"/>
                <a:ext cx="1863180" cy="400110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tx2"/>
                    </a:solidFill>
                  </a:rPr>
                  <a:t>add/sub</a:t>
                </a: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BB1A992-B4E5-E342-BDA8-AE16EC2AE411}"/>
                  </a:ext>
                </a:extLst>
              </p:cNvPr>
              <p:cNvSpPr txBox="1"/>
              <p:nvPr/>
            </p:nvSpPr>
            <p:spPr>
              <a:xfrm>
                <a:off x="2158398" y="576909"/>
                <a:ext cx="836233" cy="400110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tx2"/>
                    </a:solidFill>
                  </a:rPr>
                  <a:t>Rd</a:t>
                </a:r>
              </a:p>
            </p:txBody>
          </p:sp>
        </p:grp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68C29FCD-938B-0642-8FE2-EA468EC551AE}"/>
                </a:ext>
              </a:extLst>
            </p:cNvPr>
            <p:cNvSpPr txBox="1"/>
            <p:nvPr/>
          </p:nvSpPr>
          <p:spPr>
            <a:xfrm>
              <a:off x="4078200" y="869929"/>
              <a:ext cx="668773" cy="40011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0">
              <a:solidFill>
                <a:schemeClr val="accent6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tx2"/>
                  </a:solidFill>
                </a:rPr>
                <a:t>rot4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AF681031-AD30-C54D-AB8A-D78530964807}"/>
                </a:ext>
              </a:extLst>
            </p:cNvPr>
            <p:cNvSpPr txBox="1"/>
            <p:nvPr/>
          </p:nvSpPr>
          <p:spPr>
            <a:xfrm>
              <a:off x="4742594" y="871069"/>
              <a:ext cx="853119" cy="40011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0">
              <a:solidFill>
                <a:schemeClr val="accent6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tx2"/>
                  </a:solidFill>
                </a:rPr>
                <a:t>imm8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FDC38710-D173-7840-8FBC-EDD4F1537E3C}"/>
                </a:ext>
              </a:extLst>
            </p:cNvPr>
            <p:cNvSpPr txBox="1"/>
            <p:nvPr/>
          </p:nvSpPr>
          <p:spPr>
            <a:xfrm>
              <a:off x="3249132" y="869956"/>
              <a:ext cx="838325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Rn</a:t>
              </a:r>
            </a:p>
          </p:txBody>
        </p: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F26798A9-E40D-DF4F-AEB5-3FE580F41AF2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3661920" y="1229646"/>
              <a:ext cx="1" cy="372879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8ED82A35-85C8-DA4D-A85A-A8032624032B}"/>
                </a:ext>
              </a:extLst>
            </p:cNvPr>
            <p:cNvSpPr txBox="1"/>
            <p:nvPr/>
          </p:nvSpPr>
          <p:spPr>
            <a:xfrm>
              <a:off x="2970649" y="1597274"/>
              <a:ext cx="1251233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operand 1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2375A415-3622-F943-997A-8F5251EE2268}"/>
              </a:ext>
            </a:extLst>
          </p:cNvPr>
          <p:cNvGrpSpPr/>
          <p:nvPr/>
        </p:nvGrpSpPr>
        <p:grpSpPr>
          <a:xfrm>
            <a:off x="6426697" y="597902"/>
            <a:ext cx="5555729" cy="1343783"/>
            <a:chOff x="6773348" y="748523"/>
            <a:chExt cx="5555729" cy="1343783"/>
          </a:xfrm>
        </p:grpSpPr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587E1456-CE19-8E44-ACF0-B63B5158D0D6}"/>
                </a:ext>
              </a:extLst>
            </p:cNvPr>
            <p:cNvGrpSpPr/>
            <p:nvPr/>
          </p:nvGrpSpPr>
          <p:grpSpPr>
            <a:xfrm>
              <a:off x="6773348" y="748523"/>
              <a:ext cx="5555729" cy="1343783"/>
              <a:chOff x="209949" y="457200"/>
              <a:chExt cx="5555729" cy="1343783"/>
            </a:xfrm>
          </p:grpSpPr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CD915F3D-A940-384A-A89D-829A31AC5808}"/>
                  </a:ext>
                </a:extLst>
              </p:cNvPr>
              <p:cNvSpPr/>
              <p:nvPr/>
            </p:nvSpPr>
            <p:spPr>
              <a:xfrm>
                <a:off x="209949" y="457200"/>
                <a:ext cx="5555729" cy="1343783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5" name="Straight Arrow Connector 64">
                <a:extLst>
                  <a:ext uri="{FF2B5EF4-FFF2-40B4-BE49-F238E27FC236}">
                    <a16:creationId xmlns:a16="http://schemas.microsoft.com/office/drawing/2014/main" id="{5B1537C3-4AD2-DB4B-B388-5BB863A507F9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4322931" y="996755"/>
                <a:ext cx="1" cy="441121"/>
              </a:xfrm>
              <a:prstGeom prst="straightConnector1">
                <a:avLst/>
              </a:prstGeom>
              <a:noFill/>
              <a:ln w="6350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7F961CBE-8960-5B44-ACB5-9462B10CC03B}"/>
                  </a:ext>
                </a:extLst>
              </p:cNvPr>
              <p:cNvSpPr txBox="1"/>
              <p:nvPr/>
            </p:nvSpPr>
            <p:spPr>
              <a:xfrm>
                <a:off x="4144702" y="1361818"/>
                <a:ext cx="1274708" cy="36933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</a:rPr>
                  <a:t>Operand 2</a:t>
                </a:r>
              </a:p>
            </p:txBody>
          </p:sp>
          <p:cxnSp>
            <p:nvCxnSpPr>
              <p:cNvPr id="67" name="Straight Arrow Connector 66">
                <a:extLst>
                  <a:ext uri="{FF2B5EF4-FFF2-40B4-BE49-F238E27FC236}">
                    <a16:creationId xmlns:a16="http://schemas.microsoft.com/office/drawing/2014/main" id="{657EA164-2CEB-B847-B347-7CE556623136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2448326" y="1044019"/>
                <a:ext cx="1" cy="372879"/>
              </a:xfrm>
              <a:prstGeom prst="straightConnector1">
                <a:avLst/>
              </a:prstGeom>
              <a:noFill/>
              <a:ln w="6350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F0C85C6A-7348-3B4F-BCCE-3CBC799DDF3B}"/>
                  </a:ext>
                </a:extLst>
              </p:cNvPr>
              <p:cNvSpPr txBox="1"/>
              <p:nvPr/>
            </p:nvSpPr>
            <p:spPr>
              <a:xfrm>
                <a:off x="1400975" y="1366146"/>
                <a:ext cx="1332001" cy="36933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</a:rPr>
                  <a:t>destination</a:t>
                </a:r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A281571F-F8F0-6E47-A4C7-F02C9176B2C1}"/>
                  </a:ext>
                </a:extLst>
              </p:cNvPr>
              <p:cNvSpPr txBox="1"/>
              <p:nvPr/>
            </p:nvSpPr>
            <p:spPr>
              <a:xfrm>
                <a:off x="379439" y="636559"/>
                <a:ext cx="1805351" cy="400110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tx2"/>
                    </a:solidFill>
                  </a:rPr>
                  <a:t>add/sub</a:t>
                </a:r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771EE205-B4DF-974F-9A33-AC5140B67A7F}"/>
                  </a:ext>
                </a:extLst>
              </p:cNvPr>
              <p:cNvSpPr txBox="1"/>
              <p:nvPr/>
            </p:nvSpPr>
            <p:spPr>
              <a:xfrm>
                <a:off x="2184377" y="637971"/>
                <a:ext cx="836233" cy="400110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tx2"/>
                    </a:solidFill>
                  </a:rPr>
                  <a:t>Rd</a:t>
                </a:r>
              </a:p>
            </p:txBody>
          </p:sp>
        </p:grp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405E515E-D899-B54A-8D61-4735C4F44E08}"/>
                </a:ext>
              </a:extLst>
            </p:cNvPr>
            <p:cNvSpPr txBox="1"/>
            <p:nvPr/>
          </p:nvSpPr>
          <p:spPr>
            <a:xfrm>
              <a:off x="9584009" y="931018"/>
              <a:ext cx="838325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Rn</a:t>
              </a:r>
            </a:p>
          </p:txBody>
        </p: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15FE4A25-6005-DA48-A8D5-9E29D5B21A5A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0007417" y="1316548"/>
              <a:ext cx="1" cy="372879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BE305E5F-DCFF-5B4A-A468-FA0B8D0F85E9}"/>
                </a:ext>
              </a:extLst>
            </p:cNvPr>
            <p:cNvSpPr txBox="1"/>
            <p:nvPr/>
          </p:nvSpPr>
          <p:spPr>
            <a:xfrm>
              <a:off x="9397096" y="1662411"/>
              <a:ext cx="1251233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operand 1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07C04821-8F93-574E-B53E-475A9DD5091E}"/>
                </a:ext>
              </a:extLst>
            </p:cNvPr>
            <p:cNvSpPr txBox="1"/>
            <p:nvPr/>
          </p:nvSpPr>
          <p:spPr>
            <a:xfrm>
              <a:off x="10426516" y="940078"/>
              <a:ext cx="834347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Rm</a:t>
              </a: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FE448C78-1D13-D842-A09C-00D7A2EB2C0D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045846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 animBg="1"/>
      <p:bldP spid="3" grpId="0" uiExpand="1" build="p" animBg="1"/>
      <p:bldP spid="32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D1A8354-FD5C-3D4A-A99C-C3D34064A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422" y="148058"/>
            <a:ext cx="11658121" cy="440185"/>
          </a:xfrm>
        </p:spPr>
        <p:txBody>
          <a:bodyPr/>
          <a:lstStyle/>
          <a:p>
            <a:r>
              <a:rPr lang="en-US" dirty="0"/>
              <a:t>Line Layout in an Arm Assembly Source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C3C145E-4643-AB42-8A2D-02C154E59D30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55504" y="2784387"/>
            <a:ext cx="11379446" cy="3603705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000" dirty="0"/>
              <a:t>Assembly language source text files are </a:t>
            </a:r>
            <a:r>
              <a:rPr lang="en-US" sz="2000" b="1" dirty="0">
                <a:solidFill>
                  <a:srgbClr val="0070C0"/>
                </a:solidFill>
              </a:rPr>
              <a:t>line oriented</a:t>
            </a:r>
            <a:r>
              <a:rPr lang="en-US" sz="2000" dirty="0">
                <a:solidFill>
                  <a:srgbClr val="0070C0"/>
                </a:solidFill>
              </a:rPr>
              <a:t> (each ending in a '\n')</a:t>
            </a:r>
          </a:p>
          <a:p>
            <a:r>
              <a:rPr lang="en-US" sz="2000" b="1" dirty="0">
                <a:solidFill>
                  <a:srgbClr val="2C895B"/>
                </a:solidFill>
              </a:rPr>
              <a:t>Each line represents </a:t>
            </a:r>
            <a:r>
              <a:rPr lang="en-US" sz="2000" dirty="0">
                <a:solidFill>
                  <a:schemeClr val="tx2"/>
                </a:solidFill>
              </a:rPr>
              <a:t>a </a:t>
            </a:r>
            <a:r>
              <a:rPr lang="en-US" sz="2000" b="1" dirty="0">
                <a:solidFill>
                  <a:srgbClr val="C00000"/>
                </a:solidFill>
              </a:rPr>
              <a:t>starting address in memory </a:t>
            </a:r>
            <a:r>
              <a:rPr lang="en-US" sz="2000" dirty="0">
                <a:solidFill>
                  <a:schemeClr val="tx2"/>
                </a:solidFill>
              </a:rPr>
              <a:t>and does </a:t>
            </a:r>
            <a:r>
              <a:rPr lang="en-US" sz="2000" b="1" dirty="0">
                <a:solidFill>
                  <a:srgbClr val="0070C0"/>
                </a:solidFill>
              </a:rPr>
              <a:t>one</a:t>
            </a:r>
            <a:r>
              <a:rPr lang="en-US" sz="2000" dirty="0">
                <a:solidFill>
                  <a:srgbClr val="0070C0"/>
                </a:solidFill>
              </a:rPr>
              <a:t> of</a:t>
            </a:r>
            <a:r>
              <a:rPr lang="en-US" sz="2000" dirty="0">
                <a:solidFill>
                  <a:srgbClr val="C00000"/>
                </a:solidFill>
              </a:rPr>
              <a:t>:</a:t>
            </a:r>
          </a:p>
          <a:p>
            <a:pPr marL="811212" lvl="1" indent="-457200">
              <a:buFont typeface="+mj-lt"/>
              <a:buAutoNum type="arabicPeriod"/>
            </a:pPr>
            <a:r>
              <a:rPr lang="en-US" sz="2000" dirty="0">
                <a:solidFill>
                  <a:schemeClr val="tx2"/>
                </a:solidFill>
              </a:rPr>
              <a:t>Specifies the </a:t>
            </a:r>
            <a:r>
              <a:rPr lang="en-US" sz="2000" dirty="0">
                <a:solidFill>
                  <a:srgbClr val="2C895B"/>
                </a:solidFill>
              </a:rPr>
              <a:t>contents of memory for a </a:t>
            </a:r>
            <a:r>
              <a:rPr lang="en-US" sz="2000" dirty="0">
                <a:solidFill>
                  <a:srgbClr val="C00000"/>
                </a:solidFill>
              </a:rPr>
              <a:t>variable</a:t>
            </a:r>
            <a:r>
              <a:rPr lang="en-US" sz="2000" dirty="0">
                <a:solidFill>
                  <a:srgbClr val="2C895B"/>
                </a:solidFill>
              </a:rPr>
              <a:t> </a:t>
            </a:r>
            <a:r>
              <a:rPr lang="en-US" sz="2000" dirty="0">
                <a:solidFill>
                  <a:schemeClr val="tx2"/>
                </a:solidFill>
              </a:rPr>
              <a:t>(segments containing data)</a:t>
            </a:r>
          </a:p>
          <a:p>
            <a:pPr marL="811212" lvl="1" indent="-457200">
              <a:buFont typeface="+mj-lt"/>
              <a:buAutoNum type="arabicPeriod"/>
            </a:pPr>
            <a:r>
              <a:rPr lang="en-US" sz="2000" dirty="0">
                <a:solidFill>
                  <a:schemeClr val="tx2"/>
                </a:solidFill>
              </a:rPr>
              <a:t>Specifies the </a:t>
            </a:r>
            <a:r>
              <a:rPr lang="en-US" sz="2000" dirty="0">
                <a:solidFill>
                  <a:srgbClr val="2C895B"/>
                </a:solidFill>
              </a:rPr>
              <a:t>contents of memory for an </a:t>
            </a:r>
            <a:r>
              <a:rPr lang="en-US" sz="2000" dirty="0">
                <a:solidFill>
                  <a:srgbClr val="C00000"/>
                </a:solidFill>
              </a:rPr>
              <a:t>instruction</a:t>
            </a:r>
            <a:r>
              <a:rPr lang="en-US" sz="2000" dirty="0">
                <a:solidFill>
                  <a:srgbClr val="2C895B"/>
                </a:solidFill>
              </a:rPr>
              <a:t> </a:t>
            </a:r>
            <a:r>
              <a:rPr lang="en-US" sz="2000" dirty="0">
                <a:solidFill>
                  <a:schemeClr val="tx2"/>
                </a:solidFill>
              </a:rPr>
              <a:t>(text segment)</a:t>
            </a:r>
          </a:p>
          <a:p>
            <a:pPr marL="811212" lvl="1" indent="-457200">
              <a:buFont typeface="+mj-lt"/>
              <a:buAutoNum type="arabicPeriod"/>
            </a:pPr>
            <a:r>
              <a:rPr lang="en-US" sz="2000" b="1" dirty="0">
                <a:solidFill>
                  <a:srgbClr val="2C895B"/>
                </a:solidFill>
              </a:rPr>
              <a:t>Assembler directives </a:t>
            </a:r>
            <a:r>
              <a:rPr lang="en-US" sz="2000" dirty="0">
                <a:solidFill>
                  <a:srgbClr val="F37440"/>
                </a:solidFill>
              </a:rPr>
              <a:t>tell the assembler to do something (</a:t>
            </a:r>
            <a:r>
              <a:rPr lang="en-US" sz="2000" dirty="0">
                <a:solidFill>
                  <a:schemeClr val="tx2"/>
                </a:solidFill>
              </a:rPr>
              <a:t>for example, change label scope, define a macro, etc.</a:t>
            </a:r>
            <a:r>
              <a:rPr lang="en-US" sz="2000" dirty="0">
                <a:solidFill>
                  <a:srgbClr val="F37440"/>
                </a:solidFill>
              </a:rPr>
              <a:t>)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  <a:r>
              <a:rPr lang="en-US" sz="2000" dirty="0">
                <a:solidFill>
                  <a:schemeClr val="tx2"/>
                </a:solidFill>
              </a:rPr>
              <a:t>that </a:t>
            </a:r>
            <a:r>
              <a:rPr lang="en-US" sz="2000" dirty="0">
                <a:solidFill>
                  <a:srgbClr val="C00000"/>
                </a:solidFill>
              </a:rPr>
              <a:t>does not allocate memory</a:t>
            </a:r>
          </a:p>
          <a:p>
            <a:r>
              <a:rPr lang="en-US" sz="2000" b="1" dirty="0">
                <a:solidFill>
                  <a:srgbClr val="0070C0"/>
                </a:solidFill>
              </a:rPr>
              <a:t>Each line </a:t>
            </a:r>
            <a:r>
              <a:rPr lang="en-US" sz="2000" dirty="0"/>
              <a:t>is </a:t>
            </a:r>
            <a:r>
              <a:rPr lang="en-US" sz="2000" b="1" dirty="0">
                <a:solidFill>
                  <a:schemeClr val="accent5"/>
                </a:solidFill>
              </a:rPr>
              <a:t>organized </a:t>
            </a:r>
            <a:r>
              <a:rPr lang="en-US" sz="2000" b="1" dirty="0"/>
              <a:t>into</a:t>
            </a:r>
            <a:r>
              <a:rPr lang="en-US" sz="2000" b="1" dirty="0">
                <a:solidFill>
                  <a:schemeClr val="accent5"/>
                </a:solidFill>
              </a:rPr>
              <a:t> up to four </a:t>
            </a:r>
            <a:r>
              <a:rPr lang="en-US" sz="2000" b="1" u="sng" dirty="0">
                <a:solidFill>
                  <a:schemeClr val="accent5"/>
                </a:solidFill>
              </a:rPr>
              <a:t>columns</a:t>
            </a:r>
            <a:r>
              <a:rPr lang="en-US" sz="2000" b="1" dirty="0">
                <a:solidFill>
                  <a:schemeClr val="accent5"/>
                </a:solidFill>
              </a:rPr>
              <a:t> </a:t>
            </a:r>
          </a:p>
          <a:p>
            <a:pPr lvl="1"/>
            <a:r>
              <a:rPr lang="en-US" sz="2000" dirty="0">
                <a:solidFill>
                  <a:srgbClr val="0070C0"/>
                </a:solidFill>
              </a:rPr>
              <a:t>Not every column is used </a:t>
            </a:r>
            <a:r>
              <a:rPr lang="en-US" sz="2000" dirty="0"/>
              <a:t>on each line</a:t>
            </a:r>
          </a:p>
          <a:p>
            <a:pPr lvl="1"/>
            <a:r>
              <a:rPr lang="en-US" sz="2000" dirty="0">
                <a:solidFill>
                  <a:srgbClr val="0070C0"/>
                </a:solidFill>
              </a:rPr>
              <a:t>Not every line </a:t>
            </a:r>
            <a:r>
              <a:rPr lang="en-US" sz="2000" dirty="0"/>
              <a:t>will result in </a:t>
            </a:r>
            <a:r>
              <a:rPr lang="en-US" sz="2000" dirty="0">
                <a:solidFill>
                  <a:srgbClr val="2C895B"/>
                </a:solidFill>
              </a:rPr>
              <a:t>memory being allocated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60F15FB3-73BE-BF4A-9AAE-299EADE44E44}"/>
              </a:ext>
            </a:extLst>
          </p:cNvPr>
          <p:cNvSpPr/>
          <p:nvPr/>
        </p:nvSpPr>
        <p:spPr bwMode="auto">
          <a:xfrm>
            <a:off x="1941647" y="1122326"/>
            <a:ext cx="8197776" cy="475059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label:    </a:t>
            </a:r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operation </a:t>
            </a:r>
            <a:r>
              <a:rPr lang="en-US" sz="24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operand(s)  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comments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6C801A7-96FA-0945-9555-3F93DB681ED9}"/>
              </a:ext>
            </a:extLst>
          </p:cNvPr>
          <p:cNvGrpSpPr/>
          <p:nvPr/>
        </p:nvGrpSpPr>
        <p:grpSpPr>
          <a:xfrm>
            <a:off x="3243737" y="1620835"/>
            <a:ext cx="569387" cy="720945"/>
            <a:chOff x="2725206" y="809171"/>
            <a:chExt cx="569387" cy="720945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71B7E5EC-C9F7-5C4A-A6C8-07C0D69352AB}"/>
                </a:ext>
              </a:extLst>
            </p:cNvPr>
            <p:cNvSpPr txBox="1"/>
            <p:nvPr/>
          </p:nvSpPr>
          <p:spPr>
            <a:xfrm>
              <a:off x="2725206" y="1130006"/>
              <a:ext cx="569387" cy="400110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accent1"/>
                  </a:solidFill>
                </a:rPr>
                <a:t>tab</a:t>
              </a:r>
            </a:p>
          </p:txBody>
        </p:sp>
        <p:sp>
          <p:nvSpPr>
            <p:cNvPr id="3" name="Up Arrow 2">
              <a:extLst>
                <a:ext uri="{FF2B5EF4-FFF2-40B4-BE49-F238E27FC236}">
                  <a16:creationId xmlns:a16="http://schemas.microsoft.com/office/drawing/2014/main" id="{0DB671EC-9253-FE41-9435-DC3008ADB3B0}"/>
                </a:ext>
              </a:extLst>
            </p:cNvPr>
            <p:cNvSpPr/>
            <p:nvPr/>
          </p:nvSpPr>
          <p:spPr>
            <a:xfrm>
              <a:off x="2912532" y="809171"/>
              <a:ext cx="194734" cy="299962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90B6F50-CD6E-4A41-BF27-601280BBECFE}"/>
              </a:ext>
            </a:extLst>
          </p:cNvPr>
          <p:cNvGrpSpPr/>
          <p:nvPr/>
        </p:nvGrpSpPr>
        <p:grpSpPr>
          <a:xfrm>
            <a:off x="4549206" y="1499923"/>
            <a:ext cx="1636987" cy="707225"/>
            <a:chOff x="2191405" y="809171"/>
            <a:chExt cx="1636987" cy="70722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A0C63AE-3416-7741-ADE3-125DDC10F021}"/>
                </a:ext>
              </a:extLst>
            </p:cNvPr>
            <p:cNvSpPr txBox="1"/>
            <p:nvPr/>
          </p:nvSpPr>
          <p:spPr>
            <a:xfrm>
              <a:off x="2191405" y="1116286"/>
              <a:ext cx="1636987" cy="400110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accent1"/>
                  </a:solidFill>
                </a:rPr>
                <a:t>white space</a:t>
              </a:r>
            </a:p>
          </p:txBody>
        </p:sp>
        <p:sp>
          <p:nvSpPr>
            <p:cNvPr id="11" name="Up Arrow 10">
              <a:extLst>
                <a:ext uri="{FF2B5EF4-FFF2-40B4-BE49-F238E27FC236}">
                  <a16:creationId xmlns:a16="http://schemas.microsoft.com/office/drawing/2014/main" id="{F44286AD-A712-1D45-B37C-FD843C419AE6}"/>
                </a:ext>
              </a:extLst>
            </p:cNvPr>
            <p:cNvSpPr/>
            <p:nvPr/>
          </p:nvSpPr>
          <p:spPr>
            <a:xfrm>
              <a:off x="2912532" y="809171"/>
              <a:ext cx="194734" cy="299962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16A1696-84AE-6349-BE29-A4A9A432979D}"/>
              </a:ext>
            </a:extLst>
          </p:cNvPr>
          <p:cNvGrpSpPr/>
          <p:nvPr/>
        </p:nvGrpSpPr>
        <p:grpSpPr>
          <a:xfrm>
            <a:off x="6447611" y="1564536"/>
            <a:ext cx="1636987" cy="707225"/>
            <a:chOff x="2191405" y="809171"/>
            <a:chExt cx="1636987" cy="707225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AF06D98-E8C2-D64B-83FD-E9398A88F755}"/>
                </a:ext>
              </a:extLst>
            </p:cNvPr>
            <p:cNvSpPr txBox="1"/>
            <p:nvPr/>
          </p:nvSpPr>
          <p:spPr>
            <a:xfrm>
              <a:off x="2191405" y="1116286"/>
              <a:ext cx="1636987" cy="400110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accent1"/>
                  </a:solidFill>
                </a:rPr>
                <a:t>white space</a:t>
              </a:r>
            </a:p>
          </p:txBody>
        </p:sp>
        <p:sp>
          <p:nvSpPr>
            <p:cNvPr id="14" name="Up Arrow 13">
              <a:extLst>
                <a:ext uri="{FF2B5EF4-FFF2-40B4-BE49-F238E27FC236}">
                  <a16:creationId xmlns:a16="http://schemas.microsoft.com/office/drawing/2014/main" id="{4BE7FFB5-74CD-334C-BA8F-BD191ADA7F33}"/>
                </a:ext>
              </a:extLst>
            </p:cNvPr>
            <p:cNvSpPr/>
            <p:nvPr/>
          </p:nvSpPr>
          <p:spPr>
            <a:xfrm>
              <a:off x="2912532" y="809171"/>
              <a:ext cx="194734" cy="299962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016EA4E0-E90D-4D4F-9403-601DF707E1BC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E69E09-2D51-F287-F551-C4502D99F024}"/>
              </a:ext>
            </a:extLst>
          </p:cNvPr>
          <p:cNvSpPr txBox="1"/>
          <p:nvPr/>
        </p:nvSpPr>
        <p:spPr>
          <a:xfrm>
            <a:off x="1941647" y="588243"/>
            <a:ext cx="73997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5"/>
                </a:solidFill>
              </a:rPr>
              <a:t>column 1	column 2	column 3	     column 4</a:t>
            </a:r>
          </a:p>
        </p:txBody>
      </p:sp>
    </p:spTree>
    <p:extLst>
      <p:ext uri="{BB962C8B-B14F-4D97-AF65-F5344CB8AC3E}">
        <p14:creationId xmlns:p14="http://schemas.microsoft.com/office/powerpoint/2010/main" val="2758074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 animBg="1"/>
      <p:bldP spid="15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D1A8354-FD5C-3D4A-A99C-C3D34064A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956" y="144208"/>
            <a:ext cx="10528529" cy="440185"/>
          </a:xfrm>
        </p:spPr>
        <p:txBody>
          <a:bodyPr/>
          <a:lstStyle/>
          <a:p>
            <a:r>
              <a:rPr lang="en-US" dirty="0"/>
              <a:t>Labels in Arm Assembly - 2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C3C145E-4643-AB42-8A2D-02C154E59D30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926405" y="3386291"/>
            <a:ext cx="10257127" cy="3418955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chemeClr val="tx2"/>
                </a:solidFill>
              </a:rPr>
              <a:t>Remember, a </a:t>
            </a:r>
            <a:r>
              <a:rPr lang="en-US" sz="2000" dirty="0">
                <a:solidFill>
                  <a:srgbClr val="2C895B"/>
                </a:solidFill>
              </a:rPr>
              <a:t>Label</a:t>
            </a:r>
            <a:r>
              <a:rPr lang="en-US" sz="2000" dirty="0">
                <a:solidFill>
                  <a:srgbClr val="0070C0"/>
                </a:solidFill>
              </a:rPr>
              <a:t> associates</a:t>
            </a:r>
            <a:r>
              <a:rPr lang="en-US" sz="2000" dirty="0"/>
              <a:t> </a:t>
            </a:r>
            <a:r>
              <a:rPr lang="en-US" sz="2000" dirty="0">
                <a:solidFill>
                  <a:schemeClr val="tx2"/>
                </a:solidFill>
              </a:rPr>
              <a:t>a</a:t>
            </a:r>
            <a:r>
              <a:rPr lang="en-US" sz="2000" dirty="0">
                <a:solidFill>
                  <a:srgbClr val="2C895B"/>
                </a:solidFill>
              </a:rPr>
              <a:t> name </a:t>
            </a:r>
            <a:r>
              <a:rPr lang="en-US" sz="2000" dirty="0">
                <a:solidFill>
                  <a:schemeClr val="tx2"/>
                </a:solidFill>
              </a:rPr>
              <a:t>with</a:t>
            </a:r>
            <a:r>
              <a:rPr lang="en-US" sz="2000" dirty="0">
                <a:solidFill>
                  <a:srgbClr val="2C895B"/>
                </a:solidFill>
              </a:rPr>
              <a:t> </a:t>
            </a:r>
            <a:r>
              <a:rPr lang="en-US" sz="2000" dirty="0">
                <a:solidFill>
                  <a:srgbClr val="F37440"/>
                </a:solidFill>
              </a:rPr>
              <a:t>memory location</a:t>
            </a:r>
          </a:p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00B050"/>
                </a:solidFill>
              </a:rPr>
              <a:t>Regular Label:</a:t>
            </a:r>
          </a:p>
          <a:p>
            <a:pPr lvl="1"/>
            <a:r>
              <a:rPr lang="en-US" sz="2000" dirty="0"/>
              <a:t>Used with a </a:t>
            </a:r>
            <a:r>
              <a:rPr lang="en-US" sz="2000" dirty="0">
                <a:solidFill>
                  <a:srgbClr val="C00000"/>
                </a:solidFill>
              </a:rPr>
              <a:t>Function name </a:t>
            </a:r>
            <a:r>
              <a:rPr lang="en-US" sz="2000" dirty="0"/>
              <a:t>(label) </a:t>
            </a:r>
            <a:r>
              <a:rPr lang="en-US" sz="2000" dirty="0">
                <a:solidFill>
                  <a:srgbClr val="2C895B"/>
                </a:solidFill>
              </a:rPr>
              <a:t>or</a:t>
            </a:r>
            <a:r>
              <a:rPr lang="en-US" sz="2000" dirty="0"/>
              <a:t> all </a:t>
            </a:r>
            <a:r>
              <a:rPr lang="en-US" sz="2000" dirty="0">
                <a:solidFill>
                  <a:srgbClr val="C00000"/>
                </a:solidFill>
              </a:rPr>
              <a:t>static variables </a:t>
            </a:r>
            <a:r>
              <a:rPr lang="en-US" sz="2000" dirty="0"/>
              <a:t>in any of the data segments</a:t>
            </a:r>
          </a:p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00B050"/>
                </a:solidFill>
              </a:rPr>
              <a:t>Local Label: </a:t>
            </a:r>
            <a:r>
              <a:rPr lang="en-US" sz="2000" dirty="0"/>
              <a:t>Name starts with </a:t>
            </a:r>
            <a:r>
              <a:rPr lang="en-US" sz="2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.L </a:t>
            </a:r>
            <a:r>
              <a:rPr lang="en-US" sz="2000" dirty="0">
                <a:solidFill>
                  <a:schemeClr val="tx2"/>
                </a:solidFill>
                <a:cs typeface="Courier New" panose="02070309020205020404" pitchFamily="49" charset="0"/>
              </a:rPr>
              <a:t>(</a:t>
            </a:r>
            <a:r>
              <a:rPr lang="en-US" sz="2000" dirty="0">
                <a:solidFill>
                  <a:srgbClr val="2C895B"/>
                </a:solidFill>
                <a:cs typeface="Courier New" panose="02070309020205020404" pitchFamily="49" charset="0"/>
              </a:rPr>
              <a:t>local label prefix</a:t>
            </a:r>
            <a:r>
              <a:rPr lang="en-US" sz="2000" dirty="0">
                <a:solidFill>
                  <a:schemeClr val="tx2"/>
                </a:solidFill>
                <a:cs typeface="Courier New" panose="02070309020205020404" pitchFamily="49" charset="0"/>
              </a:rPr>
              <a:t>) only usable in the same file</a:t>
            </a:r>
            <a:endParaRPr lang="en-US" sz="2000" dirty="0">
              <a:solidFill>
                <a:srgbClr val="00B050"/>
              </a:solidFill>
            </a:endParaRPr>
          </a:p>
          <a:p>
            <a:pPr marL="811212" lvl="1" indent="-457200">
              <a:buFont typeface="+mj-lt"/>
              <a:buAutoNum type="arabicPeriod"/>
            </a:pPr>
            <a:r>
              <a:rPr lang="en-US" sz="2000" dirty="0">
                <a:solidFill>
                  <a:srgbClr val="C00000"/>
                </a:solidFill>
              </a:rPr>
              <a:t>Targets for </a:t>
            </a:r>
          </a:p>
          <a:p>
            <a:pPr marL="1147762" lvl="2" indent="-457200">
              <a:buFont typeface="+mj-lt"/>
              <a:buAutoNum type="alphaLcParenR"/>
            </a:pPr>
            <a:r>
              <a:rPr lang="en-US" sz="1800" dirty="0">
                <a:solidFill>
                  <a:srgbClr val="0070C0"/>
                </a:solidFill>
              </a:rPr>
              <a:t>branches: if switch, </a:t>
            </a:r>
            <a:r>
              <a:rPr lang="en-US" sz="1800" dirty="0" err="1">
                <a:solidFill>
                  <a:srgbClr val="0070C0"/>
                </a:solidFill>
              </a:rPr>
              <a:t>goto</a:t>
            </a:r>
            <a:r>
              <a:rPr lang="en-US" sz="1800" dirty="0">
                <a:solidFill>
                  <a:srgbClr val="0070C0"/>
                </a:solidFill>
              </a:rPr>
              <a:t>, break, continue, </a:t>
            </a:r>
          </a:p>
          <a:p>
            <a:pPr marL="1147762" lvl="2" indent="-457200">
              <a:buFont typeface="+mj-lt"/>
              <a:buAutoNum type="alphaLcParenR"/>
            </a:pPr>
            <a:r>
              <a:rPr lang="en-US" sz="1800" dirty="0">
                <a:solidFill>
                  <a:srgbClr val="0070C0"/>
                </a:solidFill>
              </a:rPr>
              <a:t>loops: for, while, do-while</a:t>
            </a:r>
            <a:endParaRPr lang="en-US" sz="1800" dirty="0"/>
          </a:p>
          <a:p>
            <a:pPr marL="811212" lvl="1" indent="-457200">
              <a:buFont typeface="+mj-lt"/>
              <a:buAutoNum type="arabicPeriod"/>
            </a:pPr>
            <a:r>
              <a:rPr lang="en-US" sz="2000" dirty="0">
                <a:solidFill>
                  <a:srgbClr val="2C895B"/>
                </a:solidFill>
              </a:rPr>
              <a:t>Anonymous variables </a:t>
            </a:r>
            <a:r>
              <a:rPr lang="en-US" sz="2000" dirty="0"/>
              <a:t>(the address of </a:t>
            </a:r>
            <a:r>
              <a:rPr lang="en-US" sz="2000" dirty="0">
                <a:solidFill>
                  <a:srgbClr val="2C895B"/>
                </a:solidFill>
              </a:rPr>
              <a:t>literal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C00000"/>
                </a:solidFill>
              </a:rPr>
              <a:t>not the address of foo </a:t>
            </a:r>
            <a:r>
              <a:rPr lang="en-US" sz="2000" dirty="0"/>
              <a:t>in the following)</a:t>
            </a:r>
          </a:p>
          <a:p>
            <a:pPr marL="690562" lvl="2" indent="0">
              <a:buNone/>
            </a:pPr>
            <a:r>
              <a:rPr lang="en-US" sz="2000" dirty="0"/>
              <a:t>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char *foo = "literal";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47D459-99A3-F841-88C3-64FD7BDC4C33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3C23B1B-123D-F020-062F-01545A0F8B1B}"/>
              </a:ext>
            </a:extLst>
          </p:cNvPr>
          <p:cNvSpPr/>
          <p:nvPr/>
        </p:nvSpPr>
        <p:spPr bwMode="auto">
          <a:xfrm>
            <a:off x="2743261" y="668597"/>
            <a:ext cx="8912445" cy="266033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Lmesg</a:t>
            </a:r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.string  "Hello CSE30! We Are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CountinG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UpPpER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cASe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letters!"</a:t>
            </a:r>
          </a:p>
          <a:p>
            <a:endParaRPr lang="en-US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main:   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 push    {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    </a:t>
            </a:r>
          </a:p>
          <a:p>
            <a:endParaRPr lang="en-US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Lwhile</a:t>
            </a:r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    add     r2, r2, 1       // increment char pointer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CB77F96-A951-5FD3-EB72-449C70756798}"/>
              </a:ext>
            </a:extLst>
          </p:cNvPr>
          <p:cNvGrpSpPr/>
          <p:nvPr/>
        </p:nvGrpSpPr>
        <p:grpSpPr>
          <a:xfrm>
            <a:off x="1021115" y="731679"/>
            <a:ext cx="1722146" cy="400110"/>
            <a:chOff x="1872409" y="1156033"/>
            <a:chExt cx="1722146" cy="40011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67D6310-6E07-B5FE-0E15-3B479F6F30DE}"/>
                </a:ext>
              </a:extLst>
            </p:cNvPr>
            <p:cNvSpPr txBox="1"/>
            <p:nvPr/>
          </p:nvSpPr>
          <p:spPr>
            <a:xfrm>
              <a:off x="1872409" y="1156033"/>
              <a:ext cx="1422184" cy="400110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accent1"/>
                  </a:solidFill>
                </a:rPr>
                <a:t>local label</a:t>
              </a:r>
            </a:p>
          </p:txBody>
        </p:sp>
        <p:sp>
          <p:nvSpPr>
            <p:cNvPr id="12" name="Up Arrow 11">
              <a:extLst>
                <a:ext uri="{FF2B5EF4-FFF2-40B4-BE49-F238E27FC236}">
                  <a16:creationId xmlns:a16="http://schemas.microsoft.com/office/drawing/2014/main" id="{16633473-DE0A-ADBF-E61A-00EC5E31CED9}"/>
                </a:ext>
              </a:extLst>
            </p:cNvPr>
            <p:cNvSpPr/>
            <p:nvPr/>
          </p:nvSpPr>
          <p:spPr>
            <a:xfrm rot="5400000">
              <a:off x="3347207" y="1180080"/>
              <a:ext cx="194734" cy="299962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766E0FD-BDBD-2DB7-563A-58D5B32E49DE}"/>
              </a:ext>
            </a:extLst>
          </p:cNvPr>
          <p:cNvGrpSpPr/>
          <p:nvPr/>
        </p:nvGrpSpPr>
        <p:grpSpPr>
          <a:xfrm>
            <a:off x="663645" y="1498853"/>
            <a:ext cx="2079616" cy="400110"/>
            <a:chOff x="1514939" y="1156034"/>
            <a:chExt cx="2079616" cy="400110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113EFE7-3ECE-4911-E759-0FF268AC25E5}"/>
                </a:ext>
              </a:extLst>
            </p:cNvPr>
            <p:cNvSpPr txBox="1"/>
            <p:nvPr/>
          </p:nvSpPr>
          <p:spPr>
            <a:xfrm>
              <a:off x="1514939" y="1156034"/>
              <a:ext cx="1794081" cy="400110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accent1"/>
                  </a:solidFill>
                </a:rPr>
                <a:t>Regular label</a:t>
              </a:r>
            </a:p>
          </p:txBody>
        </p:sp>
        <p:sp>
          <p:nvSpPr>
            <p:cNvPr id="15" name="Up Arrow 14">
              <a:extLst>
                <a:ext uri="{FF2B5EF4-FFF2-40B4-BE49-F238E27FC236}">
                  <a16:creationId xmlns:a16="http://schemas.microsoft.com/office/drawing/2014/main" id="{992A93D3-B831-28C3-55A2-79B3648AF0DC}"/>
                </a:ext>
              </a:extLst>
            </p:cNvPr>
            <p:cNvSpPr/>
            <p:nvPr/>
          </p:nvSpPr>
          <p:spPr>
            <a:xfrm rot="5400000">
              <a:off x="3347207" y="1180080"/>
              <a:ext cx="194734" cy="299962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046DC3B-FB27-7E19-880E-D713774FDEF4}"/>
              </a:ext>
            </a:extLst>
          </p:cNvPr>
          <p:cNvGrpSpPr/>
          <p:nvPr/>
        </p:nvGrpSpPr>
        <p:grpSpPr>
          <a:xfrm>
            <a:off x="1021115" y="2625438"/>
            <a:ext cx="1722146" cy="400110"/>
            <a:chOff x="1872409" y="1156033"/>
            <a:chExt cx="1722146" cy="400110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9E29FF8-0425-D64F-CB73-ED2B72FE7275}"/>
                </a:ext>
              </a:extLst>
            </p:cNvPr>
            <p:cNvSpPr txBox="1"/>
            <p:nvPr/>
          </p:nvSpPr>
          <p:spPr>
            <a:xfrm>
              <a:off x="1872409" y="1156033"/>
              <a:ext cx="1422184" cy="400110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accent1"/>
                  </a:solidFill>
                </a:rPr>
                <a:t>local label</a:t>
              </a:r>
            </a:p>
          </p:txBody>
        </p:sp>
        <p:sp>
          <p:nvSpPr>
            <p:cNvPr id="27" name="Up Arrow 26">
              <a:extLst>
                <a:ext uri="{FF2B5EF4-FFF2-40B4-BE49-F238E27FC236}">
                  <a16:creationId xmlns:a16="http://schemas.microsoft.com/office/drawing/2014/main" id="{C10E0D00-4710-6E85-A91F-05BC97FDA58C}"/>
                </a:ext>
              </a:extLst>
            </p:cNvPr>
            <p:cNvSpPr/>
            <p:nvPr/>
          </p:nvSpPr>
          <p:spPr>
            <a:xfrm rot="5400000">
              <a:off x="3347207" y="1180080"/>
              <a:ext cx="194734" cy="299962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811B78B-45EB-9407-8726-F6DF391FAEA8}"/>
              </a:ext>
            </a:extLst>
          </p:cNvPr>
          <p:cNvSpPr txBox="1"/>
          <p:nvPr/>
        </p:nvSpPr>
        <p:spPr>
          <a:xfrm>
            <a:off x="5643220" y="1498853"/>
            <a:ext cx="598904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label </a:t>
            </a:r>
            <a:r>
              <a:rPr lang="en-US" dirty="0">
                <a:solidFill>
                  <a:srgbClr val="2C895B"/>
                </a:solidFill>
              </a:rPr>
              <a:t>main</a:t>
            </a:r>
            <a:r>
              <a:rPr lang="en-US" dirty="0"/>
              <a:t> is the starting address of the push instruction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2388756-77EC-355F-D2CA-01B42186A6E1}"/>
              </a:ext>
            </a:extLst>
          </p:cNvPr>
          <p:cNvSpPr txBox="1"/>
          <p:nvPr/>
        </p:nvSpPr>
        <p:spPr>
          <a:xfrm>
            <a:off x="5643220" y="1059504"/>
            <a:ext cx="598904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label .</a:t>
            </a:r>
            <a:r>
              <a:rPr lang="en-US" dirty="0" err="1">
                <a:solidFill>
                  <a:srgbClr val="2C895B"/>
                </a:solidFill>
              </a:rPr>
              <a:t>Lmesg</a:t>
            </a:r>
            <a:r>
              <a:rPr lang="en-US" dirty="0"/>
              <a:t> is the starting address for the ascii string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D763DD0-3277-C2A4-256C-BF5506F6CFC7}"/>
              </a:ext>
            </a:extLst>
          </p:cNvPr>
          <p:cNvSpPr txBox="1"/>
          <p:nvPr/>
        </p:nvSpPr>
        <p:spPr>
          <a:xfrm>
            <a:off x="5563703" y="2546832"/>
            <a:ext cx="6068559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label </a:t>
            </a:r>
            <a:r>
              <a:rPr lang="en-US" dirty="0">
                <a:solidFill>
                  <a:srgbClr val="2C895B"/>
                </a:solidFill>
              </a:rPr>
              <a:t>.</a:t>
            </a:r>
            <a:r>
              <a:rPr lang="en-US" dirty="0" err="1">
                <a:solidFill>
                  <a:srgbClr val="2C895B"/>
                </a:solidFill>
              </a:rPr>
              <a:t>Lwhile</a:t>
            </a:r>
            <a:r>
              <a:rPr lang="en-US" dirty="0">
                <a:solidFill>
                  <a:srgbClr val="2C895B"/>
                </a:solidFill>
              </a:rPr>
              <a:t> </a:t>
            </a:r>
            <a:r>
              <a:rPr lang="en-US" dirty="0"/>
              <a:t>is the starting address of the add instruction </a:t>
            </a:r>
          </a:p>
        </p:txBody>
      </p:sp>
    </p:spTree>
    <p:extLst>
      <p:ext uri="{BB962C8B-B14F-4D97-AF65-F5344CB8AC3E}">
        <p14:creationId xmlns:p14="http://schemas.microsoft.com/office/powerpoint/2010/main" val="3685073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 bldLvl="2" animBg="1"/>
      <p:bldP spid="6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2AA10A-AB1F-B546-9B6B-97FC5E802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344" y="54068"/>
            <a:ext cx="11587475" cy="867115"/>
          </a:xfrm>
        </p:spPr>
        <p:txBody>
          <a:bodyPr/>
          <a:lstStyle/>
          <a:p>
            <a:r>
              <a:rPr lang="en-US" sz="2800" dirty="0"/>
              <a:t>Unconditional Branching –</a:t>
            </a:r>
            <a:br>
              <a:rPr lang="en-US" sz="2800" dirty="0"/>
            </a:br>
            <a:r>
              <a:rPr lang="en-US" sz="2800" dirty="0"/>
              <a:t>	 Forces Execution to Continue at a Specified Label (</a:t>
            </a:r>
            <a:r>
              <a:rPr lang="en-US" sz="2800" dirty="0" err="1"/>
              <a:t>goto</a:t>
            </a:r>
            <a:r>
              <a:rPr lang="en-US" sz="2800" dirty="0"/>
              <a:t>)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537CDD7-3DF8-AD40-8213-AB96C358DE2E}"/>
              </a:ext>
            </a:extLst>
          </p:cNvPr>
          <p:cNvSpPr/>
          <p:nvPr/>
        </p:nvSpPr>
        <p:spPr bwMode="auto">
          <a:xfrm>
            <a:off x="1654991" y="5059777"/>
            <a:ext cx="9535696" cy="1488519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        </a:t>
            </a: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</a:t>
            </a:r>
            <a:r>
              <a:rPr lang="en-US" sz="22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done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		// </a:t>
            </a:r>
            <a:r>
              <a:rPr lang="en-US" sz="22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goto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r>
              <a:rPr lang="en-US" sz="22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Ldone</a:t>
            </a:r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			:</a:t>
            </a:r>
          </a:p>
          <a:p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</a:t>
            </a:r>
            <a:r>
              <a:rPr lang="en-US" sz="22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done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   add   r0, EXIT_SUCCESS       // set return value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79C3EC5-1464-404E-BF2F-F9C71D388904}"/>
              </a:ext>
            </a:extLst>
          </p:cNvPr>
          <p:cNvSpPr txBox="1">
            <a:spLocks/>
          </p:cNvSpPr>
          <p:nvPr/>
        </p:nvSpPr>
        <p:spPr>
          <a:xfrm>
            <a:off x="689756" y="965089"/>
            <a:ext cx="11188649" cy="386384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0"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1100" b="1" dirty="0"/>
          </a:p>
          <a:p>
            <a:pPr marL="0" indent="0">
              <a:buFont typeface="Arial" panose="020B0604020202020204" pitchFamily="34" charset="0"/>
              <a:buNone/>
            </a:pPr>
            <a:endParaRPr lang="en-US" sz="100" b="1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000" b="1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b="1" dirty="0"/>
              <a:t>Unconditional Branch </a:t>
            </a:r>
            <a:r>
              <a:rPr lang="en-US" sz="2000" dirty="0">
                <a:solidFill>
                  <a:schemeClr val="tx2"/>
                </a:solidFill>
              </a:rPr>
              <a:t>instruction </a:t>
            </a:r>
            <a:r>
              <a:rPr lang="en-US" sz="2000" i="1" dirty="0">
                <a:solidFill>
                  <a:srgbClr val="2C895B"/>
                </a:solidFill>
              </a:rPr>
              <a:t>(branch to only local labels in CSE30)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20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 .</a:t>
            </a:r>
            <a:r>
              <a:rPr lang="en-US" sz="2000" b="1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</a:t>
            </a:r>
            <a:r>
              <a:rPr lang="en-US" sz="2000" b="1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label</a:t>
            </a:r>
            <a:endParaRPr lang="en-US" sz="2000" b="1" dirty="0">
              <a:solidFill>
                <a:srgbClr val="F3753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/>
              <a:t>Causes an unconditional branch (aka </a:t>
            </a:r>
            <a:r>
              <a:rPr lang="en-US" sz="2000" dirty="0" err="1"/>
              <a:t>goto</a:t>
            </a:r>
            <a:r>
              <a:rPr lang="en-US" sz="2000" dirty="0"/>
              <a:t>) to the instruction with the address .</a:t>
            </a:r>
            <a:r>
              <a:rPr lang="en-US" sz="2000" dirty="0" err="1">
                <a:solidFill>
                  <a:srgbClr val="0070C0"/>
                </a:solidFill>
              </a:rPr>
              <a:t>L</a:t>
            </a:r>
            <a:r>
              <a:rPr lang="en-US" sz="2000" b="1" dirty="0" err="1">
                <a:solidFill>
                  <a:srgbClr val="F3744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</a:t>
            </a:r>
            <a:endParaRPr lang="en-US" sz="2000" b="1" dirty="0">
              <a:solidFill>
                <a:srgbClr val="F3744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2000" b="1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</a:t>
            </a:r>
            <a:r>
              <a:rPr lang="en-US" sz="2000" b="1" dirty="0" err="1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label</a:t>
            </a:r>
            <a:r>
              <a:rPr lang="en-US" sz="2000" dirty="0"/>
              <a:t> is called a </a:t>
            </a:r>
            <a:r>
              <a:rPr lang="en-US" sz="2000" b="1" dirty="0">
                <a:solidFill>
                  <a:srgbClr val="0070C0"/>
                </a:solidFill>
              </a:rPr>
              <a:t>branch target label </a:t>
            </a:r>
            <a:r>
              <a:rPr lang="en-US" sz="2000" dirty="0"/>
              <a:t>(the </a:t>
            </a:r>
            <a:r>
              <a:rPr lang="en-US" sz="2000" i="1" dirty="0">
                <a:solidFill>
                  <a:srgbClr val="0070C0"/>
                </a:solidFill>
              </a:rPr>
              <a:t>"target" </a:t>
            </a:r>
            <a:r>
              <a:rPr lang="en-US" sz="2000" dirty="0"/>
              <a:t>of a branch instruction)</a:t>
            </a:r>
          </a:p>
          <a:p>
            <a:r>
              <a:rPr lang="en-US" sz="2000" b="1" dirty="0">
                <a:solidFill>
                  <a:srgbClr val="FF0000"/>
                </a:solidFill>
                <a:cs typeface="Courier New" panose="02070309020205020404" pitchFamily="49" charset="0"/>
              </a:rPr>
              <a:t>Be careful! </a:t>
            </a:r>
            <a:r>
              <a:rPr lang="en-US" sz="2000" b="1" u="sng" dirty="0">
                <a:solidFill>
                  <a:srgbClr val="FF0000"/>
                </a:solidFill>
                <a:cs typeface="Courier New" panose="02070309020205020404" pitchFamily="49" charset="0"/>
              </a:rPr>
              <a:t>do not to branch to a function label</a:t>
            </a:r>
            <a:r>
              <a:rPr lang="en-US" sz="2000" dirty="0">
                <a:solidFill>
                  <a:srgbClr val="FF0000"/>
                </a:solidFill>
                <a:cs typeface="Courier New" panose="02070309020205020404" pitchFamily="49" charset="0"/>
              </a:rPr>
              <a:t>!</a:t>
            </a:r>
          </a:p>
          <a:p>
            <a:r>
              <a:rPr lang="en-US" sz="20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b="1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</a:t>
            </a:r>
            <a:r>
              <a:rPr lang="en-US" sz="2000" b="1" dirty="0" err="1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label</a:t>
            </a:r>
            <a:r>
              <a:rPr lang="en-US" sz="2000" dirty="0"/>
              <a:t>: translates into an number offset being </a:t>
            </a:r>
            <a:r>
              <a:rPr lang="en-US" sz="2000" dirty="0">
                <a:solidFill>
                  <a:srgbClr val="0070C0"/>
                </a:solidFill>
              </a:rPr>
              <a:t>imm24 shifted left two bits </a:t>
            </a:r>
            <a:r>
              <a:rPr lang="en-US" sz="2000" dirty="0"/>
              <a:t>(+/- 32 MB)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1A3F346-2744-CE44-9314-55D58A1EEF5F}"/>
              </a:ext>
            </a:extLst>
          </p:cNvPr>
          <p:cNvSpPr txBox="1"/>
          <p:nvPr/>
        </p:nvSpPr>
        <p:spPr>
          <a:xfrm>
            <a:off x="3740197" y="1152028"/>
            <a:ext cx="1351554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tx2"/>
                </a:solidFill>
              </a:rPr>
              <a:t>b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423124B-2113-F149-BF6E-62B2E29148E2}"/>
              </a:ext>
            </a:extLst>
          </p:cNvPr>
          <p:cNvSpPr txBox="1"/>
          <p:nvPr/>
        </p:nvSpPr>
        <p:spPr>
          <a:xfrm>
            <a:off x="5091751" y="1152028"/>
            <a:ext cx="1049648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imm24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8ABFE7-A05F-5041-AFC0-D98EF7AB4EF3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1C2D59-561B-AAB3-9D77-43992499ED0C}"/>
              </a:ext>
            </a:extLst>
          </p:cNvPr>
          <p:cNvSpPr txBox="1"/>
          <p:nvPr/>
        </p:nvSpPr>
        <p:spPr>
          <a:xfrm>
            <a:off x="6251076" y="1090473"/>
            <a:ext cx="5092113" cy="646331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imm24 is Relative direction</a:t>
            </a:r>
          </a:p>
          <a:p>
            <a:r>
              <a:rPr lang="en-US" dirty="0">
                <a:solidFill>
                  <a:schemeClr val="accent6"/>
                </a:solidFill>
              </a:rPr>
              <a:t>from the branch instruction (in +/- instructions)</a:t>
            </a:r>
          </a:p>
        </p:txBody>
      </p:sp>
    </p:spTree>
    <p:extLst>
      <p:ext uri="{BB962C8B-B14F-4D97-AF65-F5344CB8AC3E}">
        <p14:creationId xmlns:p14="http://schemas.microsoft.com/office/powerpoint/2010/main" val="3798041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1" grpId="0" uiExpand="1" build="p" animBg="1"/>
      <p:bldP spid="7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25C421C-5369-0F48-9F83-298A1BC2E7C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06299" y="3167670"/>
            <a:ext cx="11555072" cy="3590181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000" b="1" dirty="0">
                <a:solidFill>
                  <a:srgbClr val="0070C0"/>
                </a:solidFill>
              </a:rPr>
              <a:t>Branch guard</a:t>
            </a:r>
            <a:r>
              <a:rPr lang="en-US" sz="2000" dirty="0">
                <a:solidFill>
                  <a:schemeClr val="tx2"/>
                </a:solidFill>
              </a:rPr>
              <a:t>: determines when to execute the </a:t>
            </a:r>
            <a:r>
              <a:rPr lang="en-US" sz="2000" dirty="0">
                <a:solidFill>
                  <a:schemeClr val="accent1"/>
                </a:solidFill>
              </a:rPr>
              <a:t>"condition true block" </a:t>
            </a:r>
            <a:r>
              <a:rPr lang="en-US" sz="2000" dirty="0">
                <a:solidFill>
                  <a:schemeClr val="tx2"/>
                </a:solidFill>
              </a:rPr>
              <a:t>or the </a:t>
            </a:r>
            <a:r>
              <a:rPr lang="en-US" sz="2000" dirty="0">
                <a:solidFill>
                  <a:srgbClr val="F37440"/>
                </a:solidFill>
              </a:rPr>
              <a:t>"condition false block"</a:t>
            </a:r>
          </a:p>
          <a:p>
            <a:r>
              <a:rPr lang="en-US" sz="2000" b="1" dirty="0">
                <a:solidFill>
                  <a:srgbClr val="0070C0"/>
                </a:solidFill>
              </a:rPr>
              <a:t>In C</a:t>
            </a:r>
            <a:r>
              <a:rPr lang="en-US" sz="2000" dirty="0"/>
              <a:t>, when the </a:t>
            </a:r>
            <a:r>
              <a:rPr lang="en-US" sz="2000" dirty="0">
                <a:solidFill>
                  <a:srgbClr val="7030A0"/>
                </a:solidFill>
              </a:rPr>
              <a:t>branch guard (condition test) </a:t>
            </a:r>
            <a:r>
              <a:rPr lang="en-US" sz="2000" dirty="0"/>
              <a:t>evaluates </a:t>
            </a:r>
            <a:r>
              <a:rPr lang="en-US" sz="2000" b="1" u="sng" dirty="0">
                <a:solidFill>
                  <a:srgbClr val="FF0000"/>
                </a:solidFill>
              </a:rPr>
              <a:t>non-zero</a:t>
            </a:r>
            <a:r>
              <a:rPr lang="en-US" sz="2000" dirty="0"/>
              <a:t> you </a:t>
            </a:r>
            <a:r>
              <a:rPr lang="en-US" sz="2000" b="1" i="1" dirty="0">
                <a:solidFill>
                  <a:srgbClr val="7030A0"/>
                </a:solidFill>
              </a:rPr>
              <a:t>fall through </a:t>
            </a:r>
            <a:r>
              <a:rPr lang="en-US" sz="2000" dirty="0"/>
              <a:t>to the </a:t>
            </a:r>
            <a:r>
              <a:rPr lang="en-US" sz="2000" b="1" i="1" dirty="0">
                <a:solidFill>
                  <a:srgbClr val="00B050"/>
                </a:solidFill>
              </a:rPr>
              <a:t>condition true </a:t>
            </a:r>
            <a:r>
              <a:rPr lang="en-US" sz="2000" dirty="0"/>
              <a:t>block, otherwise you branch to the </a:t>
            </a:r>
            <a:r>
              <a:rPr lang="en-US" sz="2000" b="1" i="1" dirty="0">
                <a:solidFill>
                  <a:srgbClr val="F3753F"/>
                </a:solidFill>
              </a:rPr>
              <a:t>condition false (else) </a:t>
            </a:r>
            <a:r>
              <a:rPr lang="en-US" sz="2000" dirty="0"/>
              <a:t>block</a:t>
            </a:r>
          </a:p>
          <a:p>
            <a:r>
              <a:rPr lang="en-US" sz="2000" dirty="0">
                <a:solidFill>
                  <a:schemeClr val="tx2"/>
                </a:solidFill>
              </a:rPr>
              <a:t>Step 1: evaluate the branch guard(s) (involves one or more compares/tests)</a:t>
            </a:r>
          </a:p>
          <a:p>
            <a:r>
              <a:rPr lang="en-US" sz="2000" dirty="0">
                <a:solidFill>
                  <a:schemeClr val="tx2"/>
                </a:solidFill>
              </a:rPr>
              <a:t>Step 2: If </a:t>
            </a:r>
            <a:r>
              <a:rPr lang="en-US" sz="2000" dirty="0">
                <a:solidFill>
                  <a:srgbClr val="0070C0"/>
                </a:solidFill>
              </a:rPr>
              <a:t>branch guard evaluates to be </a:t>
            </a:r>
            <a:r>
              <a:rPr lang="en-US" sz="2000" b="1" dirty="0">
                <a:solidFill>
                  <a:srgbClr val="0070C0"/>
                </a:solidFill>
              </a:rPr>
              <a:t>false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</a:p>
          <a:p>
            <a:pPr lvl="1"/>
            <a:r>
              <a:rPr lang="en-US" sz="2000" b="1" dirty="0">
                <a:solidFill>
                  <a:srgbClr val="F37440"/>
                </a:solidFill>
              </a:rPr>
              <a:t>branch around </a:t>
            </a:r>
            <a:r>
              <a:rPr lang="en-US" sz="2000" dirty="0">
                <a:solidFill>
                  <a:schemeClr val="tx2"/>
                </a:solidFill>
              </a:rPr>
              <a:t>the </a:t>
            </a:r>
            <a:r>
              <a:rPr lang="en-US" sz="2000" b="1" dirty="0">
                <a:solidFill>
                  <a:srgbClr val="2C895B"/>
                </a:solidFill>
              </a:rPr>
              <a:t>true</a:t>
            </a:r>
            <a:r>
              <a:rPr lang="en-US" sz="2000" dirty="0">
                <a:solidFill>
                  <a:srgbClr val="00B050"/>
                </a:solidFill>
              </a:rPr>
              <a:t> </a:t>
            </a:r>
            <a:r>
              <a:rPr lang="en-US" sz="2000" b="1" dirty="0">
                <a:solidFill>
                  <a:srgbClr val="2C895B"/>
                </a:solidFill>
              </a:rPr>
              <a:t>block</a:t>
            </a:r>
            <a:r>
              <a:rPr lang="en-US" sz="2000" dirty="0">
                <a:solidFill>
                  <a:schemeClr val="accent6"/>
                </a:solidFill>
              </a:rPr>
              <a:t> and execute the </a:t>
            </a:r>
            <a:r>
              <a:rPr lang="en-US" sz="2000" b="1" dirty="0">
                <a:solidFill>
                  <a:srgbClr val="F3753F"/>
                </a:solidFill>
              </a:rPr>
              <a:t>else block </a:t>
            </a:r>
            <a:endParaRPr lang="en-US" sz="2000" dirty="0">
              <a:solidFill>
                <a:schemeClr val="accent6"/>
              </a:solidFill>
            </a:endParaRPr>
          </a:p>
          <a:p>
            <a:pPr lvl="1"/>
            <a:r>
              <a:rPr lang="en-US" sz="2000" dirty="0">
                <a:solidFill>
                  <a:srgbClr val="00B050"/>
                </a:solidFill>
              </a:rPr>
              <a:t>otherwise </a:t>
            </a:r>
            <a:r>
              <a:rPr lang="en-US" sz="2000" b="1" dirty="0">
                <a:solidFill>
                  <a:schemeClr val="accent6"/>
                </a:solidFill>
              </a:rPr>
              <a:t>"fall through" </a:t>
            </a:r>
            <a:r>
              <a:rPr lang="en-US" sz="2000" dirty="0">
                <a:solidFill>
                  <a:schemeClr val="accent6"/>
                </a:solidFill>
              </a:rPr>
              <a:t>and  execute the </a:t>
            </a:r>
            <a:r>
              <a:rPr lang="en-US" sz="2000" dirty="0">
                <a:solidFill>
                  <a:srgbClr val="00B050"/>
                </a:solidFill>
              </a:rPr>
              <a:t>true block</a:t>
            </a:r>
          </a:p>
          <a:p>
            <a:r>
              <a:rPr lang="en-US" sz="2200" b="1" dirty="0">
                <a:solidFill>
                  <a:srgbClr val="00B050"/>
                </a:solidFill>
              </a:rPr>
              <a:t>Block order </a:t>
            </a:r>
            <a:r>
              <a:rPr lang="en-US" sz="2200" dirty="0">
                <a:solidFill>
                  <a:schemeClr val="accent6"/>
                </a:solidFill>
              </a:rPr>
              <a:t>in C is where the </a:t>
            </a:r>
            <a:r>
              <a:rPr lang="en-US" sz="2200" dirty="0">
                <a:solidFill>
                  <a:srgbClr val="00B050"/>
                </a:solidFill>
              </a:rPr>
              <a:t>True Block </a:t>
            </a:r>
            <a:r>
              <a:rPr lang="en-US" sz="2200" dirty="0">
                <a:solidFill>
                  <a:schemeClr val="accent6"/>
                </a:solidFill>
              </a:rPr>
              <a:t>appears above the </a:t>
            </a:r>
            <a:r>
              <a:rPr lang="en-US" sz="2200" dirty="0">
                <a:solidFill>
                  <a:srgbClr val="FF0000"/>
                </a:solidFill>
              </a:rPr>
              <a:t>False block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3B9562-FFFD-0649-B4D1-5311765C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122" y="193647"/>
            <a:ext cx="11733656" cy="407296"/>
          </a:xfrm>
        </p:spPr>
        <p:txBody>
          <a:bodyPr/>
          <a:lstStyle/>
          <a:p>
            <a:r>
              <a:rPr lang="en-US" dirty="0"/>
              <a:t>Anatomy of a Conditional Branch: If statement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050155E-FD54-A443-8A5C-99402148A9B6}"/>
              </a:ext>
            </a:extLst>
          </p:cNvPr>
          <p:cNvSpPr/>
          <p:nvPr/>
        </p:nvSpPr>
        <p:spPr bwMode="auto">
          <a:xfrm>
            <a:off x="3420501" y="559916"/>
            <a:ext cx="5297472" cy="262866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==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condition block #1 */</a:t>
            </a:r>
          </a:p>
          <a:p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/* branch to "here" */</a:t>
            </a:r>
          </a:p>
          <a:p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 else {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	</a:t>
            </a:r>
            <a:r>
              <a:rPr lang="en-US" sz="20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condition block #2 */</a:t>
            </a:r>
          </a:p>
          <a:p>
            <a:r>
              <a:rPr lang="en-US" sz="20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/ * fall through to "here" */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resume </a:t>
            </a:r>
            <a:r>
              <a:rPr lang="en-US" sz="2000" b="1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here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1FDF711-70DD-32F4-99BE-B1A76432AE4B}"/>
              </a:ext>
            </a:extLst>
          </p:cNvPr>
          <p:cNvGrpSpPr/>
          <p:nvPr/>
        </p:nvGrpSpPr>
        <p:grpSpPr>
          <a:xfrm>
            <a:off x="443061" y="690499"/>
            <a:ext cx="3043990" cy="1015663"/>
            <a:chOff x="466367" y="-718962"/>
            <a:chExt cx="3043990" cy="101566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5B62507-D1FD-681B-66E1-24F1B90D2DC2}"/>
                </a:ext>
              </a:extLst>
            </p:cNvPr>
            <p:cNvSpPr txBox="1"/>
            <p:nvPr/>
          </p:nvSpPr>
          <p:spPr>
            <a:xfrm>
              <a:off x="466367" y="-718962"/>
              <a:ext cx="2512014" cy="101566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Branch condition</a:t>
              </a:r>
            </a:p>
            <a:p>
              <a:r>
                <a:rPr lang="en-US" sz="2000" dirty="0">
                  <a:solidFill>
                    <a:schemeClr val="accent1"/>
                  </a:solidFill>
                </a:rPr>
                <a:t>Test (</a:t>
              </a:r>
              <a:r>
                <a:rPr lang="en-US" sz="2000" b="1" dirty="0">
                  <a:solidFill>
                    <a:schemeClr val="accent1"/>
                  </a:solidFill>
                </a:rPr>
                <a:t>branch guard</a:t>
              </a:r>
              <a:r>
                <a:rPr lang="en-US" sz="2000" dirty="0">
                  <a:solidFill>
                    <a:schemeClr val="accent1"/>
                  </a:solidFill>
                </a:rPr>
                <a:t>)</a:t>
              </a:r>
            </a:p>
            <a:p>
              <a:pPr algn="ctr"/>
              <a:r>
                <a:rPr lang="en-US" sz="2000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r0 == 5</a:t>
              </a:r>
              <a:endPara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0" name="Up Arrow 9">
              <a:extLst>
                <a:ext uri="{FF2B5EF4-FFF2-40B4-BE49-F238E27FC236}">
                  <a16:creationId xmlns:a16="http://schemas.microsoft.com/office/drawing/2014/main" id="{0580611B-97C8-4647-2800-033427143B09}"/>
                </a:ext>
              </a:extLst>
            </p:cNvPr>
            <p:cNvSpPr/>
            <p:nvPr/>
          </p:nvSpPr>
          <p:spPr>
            <a:xfrm rot="5400000">
              <a:off x="3186576" y="-842688"/>
              <a:ext cx="115585" cy="531977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7887601-DD29-A07A-F512-B79688E86728}"/>
              </a:ext>
            </a:extLst>
          </p:cNvPr>
          <p:cNvGrpSpPr/>
          <p:nvPr/>
        </p:nvGrpSpPr>
        <p:grpSpPr>
          <a:xfrm>
            <a:off x="8130660" y="526609"/>
            <a:ext cx="2105478" cy="707886"/>
            <a:chOff x="444793" y="-1515752"/>
            <a:chExt cx="2105478" cy="70788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38D36A7-BB27-7BD3-DEE2-D50D577C3245}"/>
                </a:ext>
              </a:extLst>
            </p:cNvPr>
            <p:cNvSpPr txBox="1"/>
            <p:nvPr/>
          </p:nvSpPr>
          <p:spPr>
            <a:xfrm>
              <a:off x="1162941" y="-1515752"/>
              <a:ext cx="1387330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rgbClr val="2C895B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2C895B"/>
                  </a:solidFill>
                </a:rPr>
                <a:t>condition true block</a:t>
              </a:r>
            </a:p>
          </p:txBody>
        </p:sp>
        <p:sp>
          <p:nvSpPr>
            <p:cNvPr id="13" name="Up Arrow 12">
              <a:extLst>
                <a:ext uri="{FF2B5EF4-FFF2-40B4-BE49-F238E27FC236}">
                  <a16:creationId xmlns:a16="http://schemas.microsoft.com/office/drawing/2014/main" id="{ED3F098F-E1B2-4605-77A2-CA6EBD2648EA}"/>
                </a:ext>
              </a:extLst>
            </p:cNvPr>
            <p:cNvSpPr/>
            <p:nvPr/>
          </p:nvSpPr>
          <p:spPr>
            <a:xfrm rot="16200000">
              <a:off x="721318" y="-1260394"/>
              <a:ext cx="165098" cy="718148"/>
            </a:xfrm>
            <a:prstGeom prst="upArrow">
              <a:avLst/>
            </a:prstGeom>
            <a:solidFill>
              <a:srgbClr val="2C895B"/>
            </a:solidFill>
            <a:ln>
              <a:solidFill>
                <a:srgbClr val="2C895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72351E1-1227-2ACA-1C74-D0BBBF1DA36D}"/>
              </a:ext>
            </a:extLst>
          </p:cNvPr>
          <p:cNvGrpSpPr/>
          <p:nvPr/>
        </p:nvGrpSpPr>
        <p:grpSpPr>
          <a:xfrm>
            <a:off x="8130660" y="1847140"/>
            <a:ext cx="2105478" cy="707886"/>
            <a:chOff x="444793" y="-1084635"/>
            <a:chExt cx="2105478" cy="707886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D363F12-BA2E-FCF0-1EB7-EE8C9ED89785}"/>
                </a:ext>
              </a:extLst>
            </p:cNvPr>
            <p:cNvSpPr txBox="1"/>
            <p:nvPr/>
          </p:nvSpPr>
          <p:spPr>
            <a:xfrm>
              <a:off x="1162941" y="-1084635"/>
              <a:ext cx="1387330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rgbClr val="F3744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F3753F"/>
                  </a:solidFill>
                </a:rPr>
                <a:t>condition else block</a:t>
              </a:r>
            </a:p>
          </p:txBody>
        </p:sp>
        <p:sp>
          <p:nvSpPr>
            <p:cNvPr id="16" name="Up Arrow 15">
              <a:extLst>
                <a:ext uri="{FF2B5EF4-FFF2-40B4-BE49-F238E27FC236}">
                  <a16:creationId xmlns:a16="http://schemas.microsoft.com/office/drawing/2014/main" id="{92B21072-23F8-7553-7721-E6D34CF15DC8}"/>
                </a:ext>
              </a:extLst>
            </p:cNvPr>
            <p:cNvSpPr/>
            <p:nvPr/>
          </p:nvSpPr>
          <p:spPr>
            <a:xfrm rot="16200000">
              <a:off x="721318" y="-1260394"/>
              <a:ext cx="165098" cy="718148"/>
            </a:xfrm>
            <a:prstGeom prst="upArrow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517965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 bldLvl="2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Content Placeholder 2">
            <a:extLst>
              <a:ext uri="{FF2B5EF4-FFF2-40B4-BE49-F238E27FC236}">
                <a16:creationId xmlns:a16="http://schemas.microsoft.com/office/drawing/2014/main" id="{3C938D27-F659-1640-B19E-DDC679C9BAB1}"/>
              </a:ext>
            </a:extLst>
          </p:cNvPr>
          <p:cNvSpPr txBox="1">
            <a:spLocks/>
          </p:cNvSpPr>
          <p:nvPr/>
        </p:nvSpPr>
        <p:spPr>
          <a:xfrm>
            <a:off x="1389553" y="5717160"/>
            <a:ext cx="8594064" cy="93884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r1, 0		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r1 – 0 and sets flags on the result</a:t>
            </a:r>
          </a:p>
          <a:p>
            <a:pPr marL="0" indent="0">
              <a:buNone/>
            </a:pP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r1, r2		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r1 – r2 and sets flags on the result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2AA10A-AB1F-B546-9B6B-97FC5E802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537" y="-2628"/>
            <a:ext cx="10515600" cy="603658"/>
          </a:xfrm>
        </p:spPr>
        <p:txBody>
          <a:bodyPr/>
          <a:lstStyle/>
          <a:p>
            <a:r>
              <a:rPr lang="en-US" sz="3200" dirty="0" err="1"/>
              <a:t>cmp</a:t>
            </a:r>
            <a:r>
              <a:rPr lang="en-US" sz="3200" dirty="0"/>
              <a:t>/</a:t>
            </a:r>
            <a:r>
              <a:rPr lang="en-US" sz="3200" dirty="0" err="1"/>
              <a:t>cmm</a:t>
            </a:r>
            <a:r>
              <a:rPr lang="en-US" sz="3200" dirty="0"/>
              <a:t> – Making Conditional Tests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004166-69B8-C54C-89AD-C39CD6155C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86554" y="2879174"/>
            <a:ext cx="9561602" cy="1944942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Rn,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constant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Rn – constant; then sets condition flags </a:t>
            </a:r>
          </a:p>
          <a:p>
            <a:pPr marL="0" indent="0">
              <a:buNone/>
            </a:pP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cmm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Rn,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constant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Rn + constant; then sets condition flags</a:t>
            </a:r>
          </a:p>
          <a:p>
            <a:pPr marL="0" indent="0">
              <a:buNone/>
            </a:pP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Rn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 Rm        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Rn – Rm; then sets condition flags </a:t>
            </a:r>
          </a:p>
          <a:p>
            <a:pPr marL="0" indent="0">
              <a:buNone/>
            </a:pP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cmm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Rn,  Rm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Rn + Rm; then sets condition flags 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4600CD2-6CF8-754E-8200-BD1E83F9342C}"/>
              </a:ext>
            </a:extLst>
          </p:cNvPr>
          <p:cNvGrpSpPr/>
          <p:nvPr/>
        </p:nvGrpSpPr>
        <p:grpSpPr>
          <a:xfrm>
            <a:off x="578760" y="692146"/>
            <a:ext cx="5189623" cy="2073894"/>
            <a:chOff x="1005839" y="748523"/>
            <a:chExt cx="5189623" cy="2073894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55CEAD13-71C7-AA41-9B17-0E5E3E063C52}"/>
                </a:ext>
              </a:extLst>
            </p:cNvPr>
            <p:cNvGrpSpPr/>
            <p:nvPr/>
          </p:nvGrpSpPr>
          <p:grpSpPr>
            <a:xfrm>
              <a:off x="1005839" y="748523"/>
              <a:ext cx="5189623" cy="2073894"/>
              <a:chOff x="751338" y="457200"/>
              <a:chExt cx="5189623" cy="2073894"/>
            </a:xfrm>
          </p:grpSpPr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5371D108-E0AA-0848-860F-3E75D9FA65DD}"/>
                  </a:ext>
                </a:extLst>
              </p:cNvPr>
              <p:cNvSpPr/>
              <p:nvPr/>
            </p:nvSpPr>
            <p:spPr>
              <a:xfrm>
                <a:off x="751338" y="457200"/>
                <a:ext cx="5189623" cy="2073894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4FD77C54-05A5-744F-B9E9-544A67D5507B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4232984" y="931054"/>
                <a:ext cx="1" cy="441121"/>
              </a:xfrm>
              <a:prstGeom prst="straightConnector1">
                <a:avLst/>
              </a:prstGeom>
              <a:noFill/>
              <a:ln w="6350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D21C892-7937-924F-9559-BD68A83B95F7}"/>
                  </a:ext>
                </a:extLst>
              </p:cNvPr>
              <p:cNvSpPr txBox="1"/>
              <p:nvPr/>
            </p:nvSpPr>
            <p:spPr>
              <a:xfrm>
                <a:off x="3538876" y="1300444"/>
                <a:ext cx="2210862" cy="36933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</a:rPr>
                  <a:t>Operand 2 constant</a:t>
                </a: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DE5BF2C-2629-C744-8B0D-78CF7823E491}"/>
                  </a:ext>
                </a:extLst>
              </p:cNvPr>
              <p:cNvSpPr txBox="1"/>
              <p:nvPr/>
            </p:nvSpPr>
            <p:spPr>
              <a:xfrm>
                <a:off x="1106306" y="572258"/>
                <a:ext cx="1420217" cy="400110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 err="1">
                    <a:solidFill>
                      <a:schemeClr val="tx2"/>
                    </a:solidFill>
                  </a:rPr>
                  <a:t>cmp</a:t>
                </a:r>
                <a:r>
                  <a:rPr lang="en-US" sz="2000" b="1" dirty="0">
                    <a:solidFill>
                      <a:schemeClr val="tx2"/>
                    </a:solidFill>
                  </a:rPr>
                  <a:t>/</a:t>
                </a:r>
                <a:r>
                  <a:rPr lang="en-US" sz="2000" b="1" dirty="0" err="1">
                    <a:solidFill>
                      <a:schemeClr val="tx2"/>
                    </a:solidFill>
                  </a:rPr>
                  <a:t>cmm</a:t>
                </a:r>
                <a:endParaRPr lang="en-US" sz="2000" b="1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68C29FCD-938B-0642-8FE2-EA468EC551AE}"/>
                </a:ext>
              </a:extLst>
            </p:cNvPr>
            <p:cNvSpPr txBox="1"/>
            <p:nvPr/>
          </p:nvSpPr>
          <p:spPr>
            <a:xfrm>
              <a:off x="3599335" y="869773"/>
              <a:ext cx="668773" cy="40011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0">
              <a:solidFill>
                <a:schemeClr val="accent6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tx2"/>
                  </a:solidFill>
                </a:rPr>
                <a:t>rot4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AF681031-AD30-C54D-AB8A-D78530964807}"/>
                </a:ext>
              </a:extLst>
            </p:cNvPr>
            <p:cNvSpPr txBox="1"/>
            <p:nvPr/>
          </p:nvSpPr>
          <p:spPr>
            <a:xfrm>
              <a:off x="4263729" y="870913"/>
              <a:ext cx="853119" cy="40011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0">
              <a:solidFill>
                <a:schemeClr val="accent6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tx2"/>
                  </a:solidFill>
                </a:rPr>
                <a:t>imm8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FDC38710-D173-7840-8FBC-EDD4F1537E3C}"/>
                </a:ext>
              </a:extLst>
            </p:cNvPr>
            <p:cNvSpPr txBox="1"/>
            <p:nvPr/>
          </p:nvSpPr>
          <p:spPr>
            <a:xfrm>
              <a:off x="2770267" y="869800"/>
              <a:ext cx="838325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Rn</a:t>
              </a:r>
            </a:p>
          </p:txBody>
        </p: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F26798A9-E40D-DF4F-AEB5-3FE580F41AF2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3183055" y="1229490"/>
              <a:ext cx="1" cy="372879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8ED82A35-85C8-DA4D-A85A-A8032624032B}"/>
                </a:ext>
              </a:extLst>
            </p:cNvPr>
            <p:cNvSpPr txBox="1"/>
            <p:nvPr/>
          </p:nvSpPr>
          <p:spPr>
            <a:xfrm>
              <a:off x="2491784" y="1597118"/>
              <a:ext cx="1251233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operand 1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18CCB08B-EE05-024D-A260-3E26892CA59D}"/>
              </a:ext>
            </a:extLst>
          </p:cNvPr>
          <p:cNvGrpSpPr/>
          <p:nvPr/>
        </p:nvGrpSpPr>
        <p:grpSpPr>
          <a:xfrm>
            <a:off x="6621478" y="692147"/>
            <a:ext cx="4439659" cy="1343783"/>
            <a:chOff x="7351287" y="748523"/>
            <a:chExt cx="4439659" cy="1343783"/>
          </a:xfrm>
        </p:grpSpPr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587E1456-CE19-8E44-ACF0-B63B5158D0D6}"/>
                </a:ext>
              </a:extLst>
            </p:cNvPr>
            <p:cNvGrpSpPr/>
            <p:nvPr/>
          </p:nvGrpSpPr>
          <p:grpSpPr>
            <a:xfrm>
              <a:off x="7351287" y="748523"/>
              <a:ext cx="4439659" cy="1343783"/>
              <a:chOff x="787888" y="457200"/>
              <a:chExt cx="4439659" cy="1343783"/>
            </a:xfrm>
          </p:grpSpPr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CD915F3D-A940-384A-A89D-829A31AC5808}"/>
                  </a:ext>
                </a:extLst>
              </p:cNvPr>
              <p:cNvSpPr/>
              <p:nvPr/>
            </p:nvSpPr>
            <p:spPr>
              <a:xfrm>
                <a:off x="787888" y="457200"/>
                <a:ext cx="4439659" cy="1343783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5" name="Straight Arrow Connector 64">
                <a:extLst>
                  <a:ext uri="{FF2B5EF4-FFF2-40B4-BE49-F238E27FC236}">
                    <a16:creationId xmlns:a16="http://schemas.microsoft.com/office/drawing/2014/main" id="{5B1537C3-4AD2-DB4B-B388-5BB863A507F9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3818087" y="935537"/>
                <a:ext cx="1" cy="441121"/>
              </a:xfrm>
              <a:prstGeom prst="straightConnector1">
                <a:avLst/>
              </a:prstGeom>
              <a:noFill/>
              <a:ln w="6350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7F961CBE-8960-5B44-ACB5-9462B10CC03B}"/>
                  </a:ext>
                </a:extLst>
              </p:cNvPr>
              <p:cNvSpPr txBox="1"/>
              <p:nvPr/>
            </p:nvSpPr>
            <p:spPr>
              <a:xfrm>
                <a:off x="3639858" y="1300600"/>
                <a:ext cx="1274708" cy="36933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</a:rPr>
                  <a:t>Operand 2</a:t>
                </a:r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A281571F-F8F0-6E47-A4C7-F02C9176B2C1}"/>
                  </a:ext>
                </a:extLst>
              </p:cNvPr>
              <p:cNvSpPr txBox="1"/>
              <p:nvPr/>
            </p:nvSpPr>
            <p:spPr>
              <a:xfrm>
                <a:off x="1014686" y="572258"/>
                <a:ext cx="1485032" cy="400110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 err="1">
                    <a:solidFill>
                      <a:schemeClr val="tx2"/>
                    </a:solidFill>
                  </a:rPr>
                  <a:t>cmp</a:t>
                </a:r>
                <a:r>
                  <a:rPr lang="en-US" sz="2000" b="1" dirty="0">
                    <a:solidFill>
                      <a:schemeClr val="tx2"/>
                    </a:solidFill>
                  </a:rPr>
                  <a:t>/</a:t>
                </a:r>
                <a:r>
                  <a:rPr lang="en-US" sz="2000" b="1" dirty="0" err="1">
                    <a:solidFill>
                      <a:schemeClr val="tx2"/>
                    </a:solidFill>
                  </a:rPr>
                  <a:t>cmm</a:t>
                </a:r>
                <a:endParaRPr lang="en-US" sz="2000" b="1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405E515E-D899-B54A-8D61-4735C4F44E08}"/>
                </a:ext>
              </a:extLst>
            </p:cNvPr>
            <p:cNvSpPr txBox="1"/>
            <p:nvPr/>
          </p:nvSpPr>
          <p:spPr>
            <a:xfrm>
              <a:off x="9079165" y="869800"/>
              <a:ext cx="838325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Rn</a:t>
              </a:r>
            </a:p>
          </p:txBody>
        </p: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15FE4A25-6005-DA48-A8D5-9E29D5B21A5A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9502573" y="1255330"/>
              <a:ext cx="1" cy="372879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BE305E5F-DCFF-5B4A-A468-FA0B8D0F85E9}"/>
                </a:ext>
              </a:extLst>
            </p:cNvPr>
            <p:cNvSpPr txBox="1"/>
            <p:nvPr/>
          </p:nvSpPr>
          <p:spPr>
            <a:xfrm>
              <a:off x="8892252" y="1601193"/>
              <a:ext cx="1251233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operand 1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07C04821-8F93-574E-B53E-475A9DD5091E}"/>
                </a:ext>
              </a:extLst>
            </p:cNvPr>
            <p:cNvSpPr txBox="1"/>
            <p:nvPr/>
          </p:nvSpPr>
          <p:spPr>
            <a:xfrm>
              <a:off x="9921672" y="878860"/>
              <a:ext cx="834347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Rm</a:t>
              </a:r>
            </a:p>
          </p:txBody>
        </p:sp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id="{7A3246FE-7D9B-8545-A186-80C065D41A8F}"/>
              </a:ext>
            </a:extLst>
          </p:cNvPr>
          <p:cNvSpPr txBox="1"/>
          <p:nvPr/>
        </p:nvSpPr>
        <p:spPr>
          <a:xfrm>
            <a:off x="1711139" y="2015731"/>
            <a:ext cx="3866021" cy="646331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Bytes</a:t>
            </a:r>
            <a:r>
              <a:rPr lang="en-US" dirty="0"/>
              <a:t>: 0 &lt;= </a:t>
            </a:r>
            <a:r>
              <a:rPr lang="en-US" dirty="0">
                <a:solidFill>
                  <a:srgbClr val="0070C0"/>
                </a:solidFill>
              </a:rPr>
              <a:t>imm8</a:t>
            </a:r>
            <a:r>
              <a:rPr lang="en-US" dirty="0"/>
              <a:t> </a:t>
            </a:r>
            <a:r>
              <a:rPr lang="en-US" dirty="0">
                <a:solidFill>
                  <a:schemeClr val="tx2"/>
                </a:solidFill>
              </a:rPr>
              <a:t>&lt;= 255  + values from "rotating" rot 4 bits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B98E203-B019-F640-8547-25BE57257212}"/>
              </a:ext>
            </a:extLst>
          </p:cNvPr>
          <p:cNvSpPr txBox="1"/>
          <p:nvPr/>
        </p:nvSpPr>
        <p:spPr>
          <a:xfrm>
            <a:off x="1197395" y="4916695"/>
            <a:ext cx="9225438" cy="7078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en-US" sz="2000" dirty="0">
                <a:solidFill>
                  <a:srgbClr val="FF0000"/>
                </a:solidFill>
                <a:cs typeface="Courier New" panose="02070309020205020404" pitchFamily="49" charset="0"/>
              </a:rPr>
              <a:t>The values stored in the registers Rn and Rm are not changed</a:t>
            </a:r>
          </a:p>
          <a:p>
            <a:r>
              <a:rPr lang="en-US" altLang="en-US" sz="2000" dirty="0">
                <a:solidFill>
                  <a:schemeClr val="tx2"/>
                </a:solidFill>
                <a:cs typeface="Courier New" panose="02070309020205020404" pitchFamily="49" charset="0"/>
              </a:rPr>
              <a:t>The assembler will automatically </a:t>
            </a:r>
            <a:r>
              <a:rPr lang="en-US" altLang="en-US" sz="2000" dirty="0">
                <a:solidFill>
                  <a:schemeClr val="accent1"/>
                </a:solidFill>
                <a:cs typeface="Courier New" panose="02070309020205020404" pitchFamily="49" charset="0"/>
              </a:rPr>
              <a:t>substitute </a:t>
            </a:r>
            <a:r>
              <a:rPr lang="en-US" altLang="en-US" sz="2000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cmn</a:t>
            </a:r>
            <a:r>
              <a:rPr lang="en-US" altLang="en-US" sz="2000" dirty="0">
                <a:solidFill>
                  <a:schemeClr val="accent1"/>
                </a:solidFill>
                <a:cs typeface="Courier New" panose="02070309020205020404" pitchFamily="49" charset="0"/>
              </a:rPr>
              <a:t> for negative immediate values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57F829C-0639-7547-BC4F-75B762DFEF7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179535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 animBg="1"/>
      <p:bldP spid="3" grpId="0" uiExpand="1" build="p" animBg="1"/>
      <p:bldP spid="35" grpId="0" animBg="1"/>
      <p:bldP spid="28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0D13E-5DA3-4A40-AC9A-16FEFD8DFF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078" y="112282"/>
            <a:ext cx="11869700" cy="513474"/>
          </a:xfrm>
        </p:spPr>
        <p:txBody>
          <a:bodyPr/>
          <a:lstStyle/>
          <a:p>
            <a:r>
              <a:rPr lang="en-US" dirty="0"/>
              <a:t>Conditional Tests: Implementing ARM Branch guards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D6D3376-775B-A94D-8899-7BF14B6FCCB4}"/>
              </a:ext>
            </a:extLst>
          </p:cNvPr>
          <p:cNvSpPr txBox="1">
            <a:spLocks/>
          </p:cNvSpPr>
          <p:nvPr/>
        </p:nvSpPr>
        <p:spPr>
          <a:xfrm>
            <a:off x="551694" y="711380"/>
            <a:ext cx="11097612" cy="555008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0"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endParaRPr lang="en-US" sz="2000" b="1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000" b="1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000" b="1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b="1" dirty="0"/>
              <a:t> Branch </a:t>
            </a:r>
            <a:r>
              <a:rPr lang="en-US" sz="2000" dirty="0">
                <a:solidFill>
                  <a:schemeClr val="tx2"/>
                </a:solidFill>
              </a:rPr>
              <a:t>instruction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sz="2400" b="1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en-US" sz="1800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suffix</a:t>
            </a:r>
            <a:r>
              <a:rPr lang="en-US" sz="20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r>
              <a:rPr lang="en-US" sz="2000" b="1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</a:t>
            </a:r>
            <a:r>
              <a:rPr lang="en-US" sz="2000" b="1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label</a:t>
            </a:r>
            <a:endParaRPr lang="en-US" sz="2000" b="1" dirty="0">
              <a:solidFill>
                <a:srgbClr val="F3753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000" b="1" dirty="0">
              <a:solidFill>
                <a:srgbClr val="F3753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000" b="1" dirty="0">
              <a:solidFill>
                <a:srgbClr val="F3753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/>
              <a:t>B</a:t>
            </a:r>
            <a:r>
              <a:rPr lang="en-US" sz="2000" dirty="0">
                <a:solidFill>
                  <a:srgbClr val="7030A0"/>
                </a:solidFill>
              </a:rPr>
              <a:t>its in the condition field </a:t>
            </a:r>
            <a:r>
              <a:rPr lang="en-US" sz="2000" dirty="0"/>
              <a:t>specify the </a:t>
            </a:r>
            <a:r>
              <a:rPr lang="en-US" sz="2000" b="1" dirty="0">
                <a:solidFill>
                  <a:srgbClr val="0070C0"/>
                </a:solidFill>
              </a:rPr>
              <a:t>conditions</a:t>
            </a:r>
            <a:r>
              <a:rPr lang="en-US" sz="2000" dirty="0">
                <a:solidFill>
                  <a:srgbClr val="0070C0"/>
                </a:solidFill>
              </a:rPr>
              <a:t> when the branch happens</a:t>
            </a:r>
          </a:p>
          <a:p>
            <a:r>
              <a:rPr lang="en-US" sz="2000" dirty="0">
                <a:solidFill>
                  <a:schemeClr val="tx2"/>
                </a:solidFill>
              </a:rPr>
              <a:t>If the </a:t>
            </a:r>
            <a:r>
              <a:rPr lang="en-US" sz="2000" dirty="0">
                <a:solidFill>
                  <a:srgbClr val="7030A0"/>
                </a:solidFill>
              </a:rPr>
              <a:t>condition evaluates </a:t>
            </a:r>
            <a:r>
              <a:rPr lang="en-US" sz="2000" dirty="0">
                <a:solidFill>
                  <a:schemeClr val="tx2"/>
                </a:solidFill>
              </a:rPr>
              <a:t>to be </a:t>
            </a:r>
            <a:r>
              <a:rPr lang="en-US" sz="2000" dirty="0">
                <a:solidFill>
                  <a:srgbClr val="2C895B"/>
                </a:solidFill>
              </a:rPr>
              <a:t>true, </a:t>
            </a:r>
            <a:r>
              <a:rPr lang="en-US" sz="2000" dirty="0">
                <a:solidFill>
                  <a:srgbClr val="C00000"/>
                </a:solidFill>
              </a:rPr>
              <a:t>next instruction executed</a:t>
            </a:r>
            <a:r>
              <a:rPr lang="en-US" sz="2000" dirty="0">
                <a:solidFill>
                  <a:srgbClr val="2C895B"/>
                </a:solidFill>
              </a:rPr>
              <a:t> is at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</a:t>
            </a:r>
            <a:r>
              <a:rPr lang="en-US" sz="2000" b="1" dirty="0" err="1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label</a:t>
            </a:r>
            <a:r>
              <a:rPr lang="en-US" sz="2000" b="1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000" dirty="0">
                <a:solidFill>
                  <a:schemeClr val="tx2"/>
                </a:solidFill>
              </a:rPr>
              <a:t>If the </a:t>
            </a:r>
            <a:r>
              <a:rPr lang="en-US" sz="2000" dirty="0">
                <a:solidFill>
                  <a:srgbClr val="7030A0"/>
                </a:solidFill>
              </a:rPr>
              <a:t>condition evaluates </a:t>
            </a:r>
            <a:r>
              <a:rPr lang="en-US" sz="2000" dirty="0">
                <a:solidFill>
                  <a:schemeClr val="tx2"/>
                </a:solidFill>
              </a:rPr>
              <a:t>to be </a:t>
            </a:r>
            <a:r>
              <a:rPr lang="en-US" sz="2000" dirty="0">
                <a:solidFill>
                  <a:srgbClr val="FF0000"/>
                </a:solidFill>
              </a:rPr>
              <a:t>false</a:t>
            </a:r>
            <a:r>
              <a:rPr lang="en-US" sz="2000" dirty="0">
                <a:solidFill>
                  <a:srgbClr val="2C895B"/>
                </a:solidFill>
              </a:rPr>
              <a:t>,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C00000"/>
                </a:solidFill>
              </a:rPr>
              <a:t>next instruction executed</a:t>
            </a:r>
            <a:r>
              <a:rPr lang="en-US" sz="2000" dirty="0"/>
              <a:t> is </a:t>
            </a:r>
            <a:r>
              <a:rPr lang="en-US" sz="2000" dirty="0">
                <a:solidFill>
                  <a:srgbClr val="0070C0"/>
                </a:solidFill>
              </a:rPr>
              <a:t>immediately after the branch</a:t>
            </a:r>
          </a:p>
          <a:p>
            <a:r>
              <a:rPr lang="en-US" sz="2000" dirty="0">
                <a:solidFill>
                  <a:schemeClr val="accent1"/>
                </a:solidFill>
                <a:cs typeface="Consolas" panose="020B0609020204030204" pitchFamily="49" charset="0"/>
              </a:rPr>
              <a:t>Unconditional branch </a:t>
            </a:r>
            <a:r>
              <a:rPr lang="en-US" sz="2000" dirty="0">
                <a:solidFill>
                  <a:schemeClr val="tx2"/>
                </a:solidFill>
                <a:cs typeface="Consolas" panose="020B0609020204030204" pitchFamily="49" charset="0"/>
              </a:rPr>
              <a:t>is when the condition is </a:t>
            </a:r>
            <a:r>
              <a:rPr lang="en-US" sz="2000" i="1" dirty="0">
                <a:solidFill>
                  <a:srgbClr val="2C895B"/>
                </a:solidFill>
                <a:cs typeface="Consolas" panose="020B0609020204030204" pitchFamily="49" charset="0"/>
              </a:rPr>
              <a:t>"always"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1AF9A52-EDF8-5BDC-679C-4C3AE51E4DA9}"/>
              </a:ext>
            </a:extLst>
          </p:cNvPr>
          <p:cNvGrpSpPr/>
          <p:nvPr/>
        </p:nvGrpSpPr>
        <p:grpSpPr>
          <a:xfrm>
            <a:off x="783273" y="1789300"/>
            <a:ext cx="3754359" cy="400110"/>
            <a:chOff x="1088073" y="799881"/>
            <a:chExt cx="3754359" cy="40011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378AB42-1CC0-B340-B15B-25F18A4E1E0C}"/>
                </a:ext>
              </a:extLst>
            </p:cNvPr>
            <p:cNvSpPr txBox="1"/>
            <p:nvPr/>
          </p:nvSpPr>
          <p:spPr>
            <a:xfrm>
              <a:off x="2465534" y="799881"/>
              <a:ext cx="1351554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err="1">
                  <a:solidFill>
                    <a:schemeClr val="tx2"/>
                  </a:solidFill>
                </a:rPr>
                <a:t>b</a:t>
              </a:r>
              <a:r>
                <a:rPr lang="en-US" sz="1400" b="1" dirty="0" err="1">
                  <a:solidFill>
                    <a:schemeClr val="tx2"/>
                  </a:solidFill>
                </a:rPr>
                <a:t>suffix</a:t>
              </a:r>
              <a:endParaRPr lang="en-US" sz="2000" b="1" dirty="0">
                <a:solidFill>
                  <a:schemeClr val="tx2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BC58975-0B25-F64F-BD5E-F71D752ACC52}"/>
                </a:ext>
              </a:extLst>
            </p:cNvPr>
            <p:cNvSpPr txBox="1"/>
            <p:nvPr/>
          </p:nvSpPr>
          <p:spPr>
            <a:xfrm>
              <a:off x="3792784" y="799881"/>
              <a:ext cx="1049648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tx2"/>
                  </a:solidFill>
                </a:rPr>
                <a:t>imm24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900B5B0-2BFE-004E-BDC1-8CE82CF52B58}"/>
                </a:ext>
              </a:extLst>
            </p:cNvPr>
            <p:cNvSpPr txBox="1"/>
            <p:nvPr/>
          </p:nvSpPr>
          <p:spPr>
            <a:xfrm>
              <a:off x="1088073" y="799881"/>
              <a:ext cx="1351554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err="1">
                  <a:solidFill>
                    <a:schemeClr val="tx2"/>
                  </a:solidFill>
                </a:rPr>
                <a:t>cond</a:t>
              </a:r>
              <a:endParaRPr lang="en-US" sz="2000" b="1" dirty="0">
                <a:solidFill>
                  <a:schemeClr val="tx2"/>
                </a:solidFill>
              </a:endParaRPr>
            </a:p>
          </p:txBody>
        </p:sp>
      </p:grp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9DCAE74D-D56E-EC4F-A1F9-009FAA9C4927}"/>
              </a:ext>
            </a:extLst>
          </p:cNvPr>
          <p:cNvGraphicFramePr>
            <a:graphicFrameLocks noGrp="1"/>
          </p:cNvGraphicFramePr>
          <p:nvPr/>
        </p:nvGraphicFramePr>
        <p:xfrm>
          <a:off x="5015221" y="1062106"/>
          <a:ext cx="6318416" cy="3180147"/>
        </p:xfrm>
        <a:graphic>
          <a:graphicData uri="http://schemas.openxmlformats.org/drawingml/2006/table">
            <a:tbl>
              <a:tblPr firstRow="1" firstCol="1" lastRow="1" lastCol="1" bandRow="1" bandCol="1"/>
              <a:tblGrid>
                <a:gridCol w="1095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941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2867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6527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Condition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8759" marB="875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Meaning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8759" marB="875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Flag Checked  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8759" marB="875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40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BEQ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Equal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Z = 1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40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BNE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Not equal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Z = 0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40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BGE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Signed ≥ ("Greater than or Equal")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N = V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7534099"/>
                  </a:ext>
                </a:extLst>
              </a:tr>
              <a:tr h="2840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BLT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Signed &lt; ("Less Than")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N ≠ V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5728908"/>
                  </a:ext>
                </a:extLst>
              </a:tr>
              <a:tr h="2840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BGT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Signed &gt; ("Greater Than")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Z = 0 &amp;&amp; N = V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8718508"/>
                  </a:ext>
                </a:extLst>
              </a:tr>
              <a:tr h="2840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BLE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Signed ≤ ("Less than or Equal")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Z = 1 || N ≠ V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3438548"/>
                  </a:ext>
                </a:extLst>
              </a:tr>
              <a:tr h="2840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BMI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Minus/negative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N = 1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40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BPL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Plus - positive or zero (non-negative)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N = 0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40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B 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Branch Always (unconditional)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B390338D-065E-894D-A4E2-A44D7701995F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97A6F3-2F99-6936-A644-C18FD08F88EA}"/>
              </a:ext>
            </a:extLst>
          </p:cNvPr>
          <p:cNvSpPr txBox="1"/>
          <p:nvPr/>
        </p:nvSpPr>
        <p:spPr>
          <a:xfrm>
            <a:off x="1522102" y="780346"/>
            <a:ext cx="3096490" cy="92333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imm24 is Relative direction</a:t>
            </a:r>
          </a:p>
          <a:p>
            <a:r>
              <a:rPr lang="en-US" dirty="0">
                <a:solidFill>
                  <a:schemeClr val="accent6"/>
                </a:solidFill>
              </a:rPr>
              <a:t>from the branch instruction</a:t>
            </a:r>
          </a:p>
          <a:p>
            <a:r>
              <a:rPr lang="en-US" dirty="0">
                <a:solidFill>
                  <a:schemeClr val="accent6"/>
                </a:solidFill>
              </a:rPr>
              <a:t>(in +/- instructions)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4C95EA2-DAC4-0ADA-22C1-F844E8CEA676}"/>
              </a:ext>
            </a:extLst>
          </p:cNvPr>
          <p:cNvGrpSpPr/>
          <p:nvPr/>
        </p:nvGrpSpPr>
        <p:grpSpPr>
          <a:xfrm>
            <a:off x="961029" y="3069926"/>
            <a:ext cx="3657563" cy="1182020"/>
            <a:chOff x="-1107292" y="-1491568"/>
            <a:chExt cx="3657563" cy="118202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58480DD-D8E8-EBE6-0230-A6CB9B30F7E4}"/>
                </a:ext>
              </a:extLst>
            </p:cNvPr>
            <p:cNvSpPr txBox="1"/>
            <p:nvPr/>
          </p:nvSpPr>
          <p:spPr>
            <a:xfrm>
              <a:off x="-1107292" y="-1017434"/>
              <a:ext cx="3657563" cy="707886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Use a local label with branch instructions</a:t>
              </a:r>
            </a:p>
          </p:txBody>
        </p:sp>
        <p:sp>
          <p:nvSpPr>
            <p:cNvPr id="13" name="Up Arrow 12">
              <a:extLst>
                <a:ext uri="{FF2B5EF4-FFF2-40B4-BE49-F238E27FC236}">
                  <a16:creationId xmlns:a16="http://schemas.microsoft.com/office/drawing/2014/main" id="{56A2550B-48A6-CB4B-1C2C-D5C53FF52181}"/>
                </a:ext>
              </a:extLst>
            </p:cNvPr>
            <p:cNvSpPr/>
            <p:nvPr/>
          </p:nvSpPr>
          <p:spPr>
            <a:xfrm>
              <a:off x="1233575" y="-1491568"/>
              <a:ext cx="186088" cy="400110"/>
            </a:xfrm>
            <a:prstGeom prst="upArrow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747222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animBg="1"/>
      <p:bldP spid="9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25C421C-5369-0F48-9F83-298A1BC2E7C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118576" y="3615344"/>
            <a:ext cx="10249528" cy="2357541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000" b="1" dirty="0">
                <a:solidFill>
                  <a:schemeClr val="tx2"/>
                </a:solidFill>
              </a:rPr>
              <a:t>Realize that in ARM assembly you can only either "fall through" to the next instruction or branch to a specific instruction</a:t>
            </a:r>
          </a:p>
          <a:p>
            <a:r>
              <a:rPr lang="en-US" sz="2000" b="1" dirty="0">
                <a:solidFill>
                  <a:schemeClr val="tx2"/>
                </a:solidFill>
              </a:rPr>
              <a:t>Approach: </a:t>
            </a:r>
            <a:r>
              <a:rPr lang="en-US" sz="2000" b="1" dirty="0">
                <a:solidFill>
                  <a:srgbClr val="0070C0"/>
                </a:solidFill>
              </a:rPr>
              <a:t>adjust</a:t>
            </a:r>
            <a:r>
              <a:rPr lang="en-US" sz="2000" dirty="0">
                <a:solidFill>
                  <a:srgbClr val="0070C0"/>
                </a:solidFill>
              </a:rPr>
              <a:t> the conditional test then </a:t>
            </a:r>
            <a:r>
              <a:rPr lang="en-US" sz="2000" b="1" dirty="0">
                <a:solidFill>
                  <a:srgbClr val="C00000"/>
                </a:solidFill>
              </a:rPr>
              <a:t>branch around</a:t>
            </a:r>
            <a:r>
              <a:rPr lang="en-US" sz="2000" dirty="0">
                <a:solidFill>
                  <a:srgbClr val="C00000"/>
                </a:solidFill>
              </a:rPr>
              <a:t> </a:t>
            </a:r>
            <a:r>
              <a:rPr lang="en-US" sz="2000" dirty="0"/>
              <a:t>the </a:t>
            </a:r>
            <a:r>
              <a:rPr lang="en-US" sz="2000" b="1" dirty="0">
                <a:solidFill>
                  <a:srgbClr val="2C895B"/>
                </a:solidFill>
              </a:rPr>
              <a:t>true block</a:t>
            </a:r>
          </a:p>
          <a:p>
            <a:r>
              <a:rPr lang="en-US" sz="2000" dirty="0"/>
              <a:t>Use a </a:t>
            </a:r>
            <a:r>
              <a:rPr lang="en-US" sz="2000" b="1" dirty="0"/>
              <a:t>conditional test </a:t>
            </a:r>
            <a:r>
              <a:rPr lang="en-US" sz="2000" dirty="0"/>
              <a:t>that </a:t>
            </a:r>
            <a:r>
              <a:rPr lang="en-US" sz="2000" b="1" dirty="0"/>
              <a:t>specifies the</a:t>
            </a:r>
            <a:r>
              <a:rPr lang="en-US" sz="2000" b="1" dirty="0">
                <a:solidFill>
                  <a:srgbClr val="C00000"/>
                </a:solidFill>
              </a:rPr>
              <a:t> </a:t>
            </a:r>
            <a:r>
              <a:rPr lang="en-US" sz="2000" b="1" u="sng" dirty="0">
                <a:solidFill>
                  <a:srgbClr val="C00000"/>
                </a:solidFill>
              </a:rPr>
              <a:t>inverse</a:t>
            </a:r>
            <a:r>
              <a:rPr lang="en-US" sz="2000" b="1" dirty="0">
                <a:solidFill>
                  <a:srgbClr val="C00000"/>
                </a:solidFill>
              </a:rPr>
              <a:t> </a:t>
            </a:r>
            <a:r>
              <a:rPr lang="en-US" sz="2000" b="1" dirty="0"/>
              <a:t>of the condition used in C</a:t>
            </a:r>
          </a:p>
          <a:p>
            <a:pPr lvl="1"/>
            <a:r>
              <a:rPr lang="en-US" sz="2000" b="1" dirty="0"/>
              <a:t>This preserves </a:t>
            </a:r>
            <a:r>
              <a:rPr lang="en-US" sz="2000" b="1" dirty="0">
                <a:solidFill>
                  <a:srgbClr val="0070C0"/>
                </a:solidFill>
              </a:rPr>
              <a:t>C block order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3B9562-FFFD-0649-B4D1-5311765C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504" y="129271"/>
            <a:ext cx="9313613" cy="407296"/>
          </a:xfrm>
        </p:spPr>
        <p:txBody>
          <a:bodyPr/>
          <a:lstStyle/>
          <a:p>
            <a:r>
              <a:rPr lang="en-US" dirty="0"/>
              <a:t>Program Flow:  Simple If statement, No Else</a:t>
            </a:r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37E221FC-B186-A346-A69A-B0BA74239A67}"/>
              </a:ext>
            </a:extLst>
          </p:cNvPr>
          <p:cNvGraphicFramePr>
            <a:graphicFrameLocks noGrp="1"/>
          </p:cNvGraphicFramePr>
          <p:nvPr/>
        </p:nvGraphicFramePr>
        <p:xfrm>
          <a:off x="827799" y="1132840"/>
          <a:ext cx="10070042" cy="1989773"/>
        </p:xfrm>
        <a:graphic>
          <a:graphicData uri="http://schemas.openxmlformats.org/drawingml/2006/table">
            <a:tbl>
              <a:tblPr firstRow="1" firstCol="1" bandRow="1"/>
              <a:tblGrid>
                <a:gridCol w="31868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776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05542">
                  <a:extLst>
                    <a:ext uri="{9D8B030D-6E8A-4147-A177-3AD203B41FA5}">
                      <a16:colId xmlns:a16="http://schemas.microsoft.com/office/drawing/2014/main" val="1804811189"/>
                    </a:ext>
                  </a:extLst>
                </a:gridCol>
              </a:tblGrid>
              <a:tr h="38226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1" spc="5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C source Code</a:t>
                      </a:r>
                      <a:endParaRPr lang="en-US" sz="2400" b="0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1" spc="5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Incorrect Assembly</a:t>
                      </a:r>
                      <a:endParaRPr lang="en-US" sz="2400" b="0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1" spc="5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Correct Assembly</a:t>
                      </a:r>
                      <a:endParaRPr lang="en-US" sz="2400" b="0" i="1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C89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0198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int r0;</a:t>
                      </a: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if (r0 </a:t>
                      </a:r>
                      <a:r>
                        <a:rPr lang="en-US" sz="2400" b="0" i="0" spc="50" dirty="0">
                          <a:solidFill>
                            <a:srgbClr val="7030A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&gt;</a:t>
                      </a: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10) {</a:t>
                      </a: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   </a:t>
                      </a:r>
                      <a:r>
                        <a:rPr lang="en-US" sz="2400" b="0" i="0" spc="50" dirty="0">
                          <a:solidFill>
                            <a:srgbClr val="2C895B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// True Block</a:t>
                      </a: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}</a:t>
                      </a:r>
                    </a:p>
                  </a:txBody>
                  <a:tcPr marL="73025" marR="73025" marT="18415" marB="1841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    </a:t>
                      </a:r>
                      <a:r>
                        <a:rPr lang="en-US" sz="2400" b="0" i="0" spc="5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cmp</a:t>
                      </a: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 r0, 10</a:t>
                      </a: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spc="50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   </a:t>
                      </a:r>
                      <a:r>
                        <a:rPr lang="en-US" sz="2400" b="0" i="0" spc="50" dirty="0" err="1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bgt</a:t>
                      </a: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2400" b="0" i="0" spc="50" dirty="0">
                          <a:solidFill>
                            <a:srgbClr val="0070C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.</a:t>
                      </a:r>
                      <a:r>
                        <a:rPr lang="en-US" sz="2400" b="0" i="0" spc="50" dirty="0" err="1">
                          <a:solidFill>
                            <a:srgbClr val="0070C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Lendif</a:t>
                      </a:r>
                      <a:endParaRPr lang="en-US" sz="2400" b="0" i="0" spc="50" dirty="0">
                        <a:solidFill>
                          <a:srgbClr val="0070C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   </a:t>
                      </a:r>
                      <a:r>
                        <a:rPr lang="en-US" sz="2400" b="0" i="0" spc="50" dirty="0">
                          <a:solidFill>
                            <a:srgbClr val="2C895B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// True Block</a:t>
                      </a:r>
                      <a:endParaRPr lang="en-US" sz="2400" b="0" i="0" spc="5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spc="50" dirty="0">
                          <a:solidFill>
                            <a:srgbClr val="0070C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.</a:t>
                      </a:r>
                      <a:r>
                        <a:rPr lang="en-US" sz="2400" b="0" i="0" spc="50" dirty="0" err="1">
                          <a:solidFill>
                            <a:srgbClr val="0070C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Lendif</a:t>
                      </a:r>
                      <a:r>
                        <a:rPr lang="en-US" sz="2400" b="0" i="0" spc="50" dirty="0">
                          <a:solidFill>
                            <a:srgbClr val="0070C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:</a:t>
                      </a:r>
                      <a:endParaRPr lang="en-US" sz="2400" b="0" i="0" dirty="0">
                        <a:solidFill>
                          <a:srgbClr val="0070C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73025" marT="18415" marB="1841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    </a:t>
                      </a:r>
                      <a:r>
                        <a:rPr lang="en-US" sz="2400" b="0" i="0" spc="5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cmp</a:t>
                      </a: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 r0, 10</a:t>
                      </a: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i="0" spc="50" dirty="0">
                          <a:solidFill>
                            <a:srgbClr val="2C895B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   </a:t>
                      </a:r>
                      <a:r>
                        <a:rPr lang="en-US" sz="2400" b="1" i="0" spc="50" dirty="0" err="1">
                          <a:solidFill>
                            <a:srgbClr val="2C895B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ble</a:t>
                      </a: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2400" b="0" i="0" spc="50" dirty="0">
                          <a:solidFill>
                            <a:srgbClr val="0070C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.</a:t>
                      </a:r>
                      <a:r>
                        <a:rPr lang="en-US" sz="2400" b="0" i="0" spc="50" dirty="0" err="1">
                          <a:solidFill>
                            <a:srgbClr val="0070C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Lendif</a:t>
                      </a:r>
                      <a:endParaRPr lang="en-US" sz="2400" b="0" i="0" spc="50" dirty="0">
                        <a:solidFill>
                          <a:srgbClr val="0070C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   </a:t>
                      </a:r>
                      <a:r>
                        <a:rPr lang="en-US" sz="2400" b="0" i="0" spc="50" dirty="0">
                          <a:solidFill>
                            <a:srgbClr val="2C895B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// True Block</a:t>
                      </a:r>
                      <a:endParaRPr lang="en-US" sz="2400" b="0" i="0" spc="5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spc="50" dirty="0">
                          <a:solidFill>
                            <a:srgbClr val="0070C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.</a:t>
                      </a:r>
                      <a:r>
                        <a:rPr lang="en-US" sz="2400" b="0" i="0" spc="50" dirty="0" err="1">
                          <a:solidFill>
                            <a:srgbClr val="0070C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Lendif</a:t>
                      </a:r>
                      <a:r>
                        <a:rPr lang="en-US" sz="2400" b="0" i="0" spc="50" dirty="0">
                          <a:solidFill>
                            <a:srgbClr val="0070C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:</a:t>
                      </a:r>
                      <a:endParaRPr lang="en-US" sz="2400" b="0" i="0" dirty="0">
                        <a:solidFill>
                          <a:srgbClr val="0070C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73025" marT="18415" marB="1841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38B107B0-76EF-9E4E-AB48-B030629F503E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804969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4D33734-3449-8E48-AE43-48115E63DB5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91135" y="1880402"/>
            <a:ext cx="6388832" cy="404881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45D4F6-4B2C-384C-97B5-0C1268DBE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9382"/>
            <a:ext cx="12100562" cy="484323"/>
          </a:xfrm>
        </p:spPr>
        <p:txBody>
          <a:bodyPr/>
          <a:lstStyle/>
          <a:p>
            <a:r>
              <a:rPr lang="en-US" sz="2800" dirty="0"/>
              <a:t>Memory Triangle: Hardware Cost/Performance/Capacity Tiers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D021E7-5C98-7C43-8D81-71ABD8EE3BC6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B07098C-1036-393C-C257-5228F0362AE9}"/>
              </a:ext>
            </a:extLst>
          </p:cNvPr>
          <p:cNvGrpSpPr/>
          <p:nvPr/>
        </p:nvGrpSpPr>
        <p:grpSpPr>
          <a:xfrm>
            <a:off x="187098" y="4461974"/>
            <a:ext cx="3385998" cy="674916"/>
            <a:chOff x="7631672" y="2560925"/>
            <a:chExt cx="3385998" cy="674916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84B3F70-AC32-235E-DED3-4FBA134470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10800000">
              <a:off x="8345396" y="2560925"/>
              <a:ext cx="2672274" cy="620582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AFA50C4-1EBE-B1BF-A726-26526FBF1F08}"/>
                </a:ext>
              </a:extLst>
            </p:cNvPr>
            <p:cNvSpPr txBox="1"/>
            <p:nvPr/>
          </p:nvSpPr>
          <p:spPr>
            <a:xfrm>
              <a:off x="7631672" y="2589510"/>
              <a:ext cx="78221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rgbClr val="FF0000"/>
                  </a:solidFill>
                </a:rPr>
                <a:t>DIMM memory Module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D1034CB-5FE2-2C56-FD1F-6020FEF77724}"/>
              </a:ext>
            </a:extLst>
          </p:cNvPr>
          <p:cNvGrpSpPr/>
          <p:nvPr/>
        </p:nvGrpSpPr>
        <p:grpSpPr>
          <a:xfrm>
            <a:off x="1292632" y="2929517"/>
            <a:ext cx="2793943" cy="3039745"/>
            <a:chOff x="8737206" y="1028468"/>
            <a:chExt cx="2793943" cy="3039745"/>
          </a:xfrm>
        </p:grpSpPr>
        <p:pic>
          <p:nvPicPr>
            <p:cNvPr id="1026" name="Picture 2" descr="980 PRO PCIe 4.0 NVMe SSD 1TB Memory &amp; Storage - MZ-V8P1T0B/AM | Samsung US">
              <a:extLst>
                <a:ext uri="{FF2B5EF4-FFF2-40B4-BE49-F238E27FC236}">
                  <a16:creationId xmlns:a16="http://schemas.microsoft.com/office/drawing/2014/main" id="{9F1ED529-3157-3380-8CC1-F37E83379B8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8737206" y="3396742"/>
              <a:ext cx="1810332" cy="5065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F1A007B6-D4CF-D5BB-D12B-7902BACA1D00}"/>
                </a:ext>
              </a:extLst>
            </p:cNvPr>
            <p:cNvSpPr/>
            <p:nvPr/>
          </p:nvSpPr>
          <p:spPr>
            <a:xfrm>
              <a:off x="10808380" y="1028468"/>
              <a:ext cx="690219" cy="45720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C895B"/>
                </a:solidFill>
              </a:endParaRP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BBA22D85-FB16-D9F6-A5C7-9B84DC3D2146}"/>
                </a:ext>
              </a:extLst>
            </p:cNvPr>
            <p:cNvSpPr/>
            <p:nvPr/>
          </p:nvSpPr>
          <p:spPr>
            <a:xfrm rot="16200000" flipV="1">
              <a:off x="10207805" y="2361272"/>
              <a:ext cx="2600967" cy="45719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C895B"/>
                </a:solidFill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C7DF6F7A-A9B3-13B4-108E-F1ACD9F6E3A9}"/>
                </a:ext>
              </a:extLst>
            </p:cNvPr>
            <p:cNvSpPr/>
            <p:nvPr/>
          </p:nvSpPr>
          <p:spPr>
            <a:xfrm flipV="1">
              <a:off x="10448083" y="3618097"/>
              <a:ext cx="1083066" cy="45719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C895B"/>
                </a:solidFill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924BFC59-B0A2-7549-710C-6792D7B19AF3}"/>
                </a:ext>
              </a:extLst>
            </p:cNvPr>
            <p:cNvSpPr txBox="1"/>
            <p:nvPr/>
          </p:nvSpPr>
          <p:spPr>
            <a:xfrm>
              <a:off x="10547538" y="3698881"/>
              <a:ext cx="8002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PCI-E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DC9C9D9-4798-1E27-C7D1-444850ED02A9}"/>
              </a:ext>
            </a:extLst>
          </p:cNvPr>
          <p:cNvGrpSpPr/>
          <p:nvPr/>
        </p:nvGrpSpPr>
        <p:grpSpPr>
          <a:xfrm>
            <a:off x="97447" y="2528139"/>
            <a:ext cx="3299795" cy="1971630"/>
            <a:chOff x="7542021" y="627090"/>
            <a:chExt cx="3299795" cy="1971630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1F02A87E-0CF5-813E-932E-108666200982}"/>
                </a:ext>
              </a:extLst>
            </p:cNvPr>
            <p:cNvSpPr txBox="1"/>
            <p:nvPr/>
          </p:nvSpPr>
          <p:spPr>
            <a:xfrm>
              <a:off x="7565391" y="627090"/>
              <a:ext cx="3276425" cy="163121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solidFill>
                  <a:schemeClr val="tx1">
                    <a:lumMod val="50000"/>
                  </a:schemeClr>
                </a:solidFill>
              </a:endParaRPr>
            </a:p>
            <a:p>
              <a:pPr algn="ctr"/>
              <a:endParaRPr lang="en-US" dirty="0">
                <a:solidFill>
                  <a:schemeClr val="tx1">
                    <a:lumMod val="50000"/>
                  </a:schemeClr>
                </a:solidFill>
              </a:endParaRPr>
            </a:p>
            <a:p>
              <a:pPr algn="ctr"/>
              <a:endParaRPr lang="en-US" dirty="0">
                <a:solidFill>
                  <a:schemeClr val="tx1">
                    <a:lumMod val="50000"/>
                  </a:schemeClr>
                </a:solidFill>
              </a:endParaRPr>
            </a:p>
            <a:p>
              <a:endParaRPr lang="en-US" sz="1200" dirty="0">
                <a:solidFill>
                  <a:schemeClr val="tx1">
                    <a:lumMod val="50000"/>
                  </a:schemeClr>
                </a:solidFill>
              </a:endParaRPr>
            </a:p>
            <a:p>
              <a:pPr algn="ctr"/>
              <a:endParaRPr lang="en-US" sz="1200" dirty="0">
                <a:solidFill>
                  <a:schemeClr val="tx1">
                    <a:lumMod val="50000"/>
                  </a:schemeClr>
                </a:solidFill>
              </a:endParaRPr>
            </a:p>
            <a:p>
              <a:pPr algn="ctr"/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            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3CD94E7-6E77-80BB-8DAC-93ADB4A92D0F}"/>
                </a:ext>
              </a:extLst>
            </p:cNvPr>
            <p:cNvSpPr txBox="1"/>
            <p:nvPr/>
          </p:nvSpPr>
          <p:spPr>
            <a:xfrm>
              <a:off x="9005933" y="722592"/>
              <a:ext cx="1095172" cy="64633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ALU &amp; Logic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8139BFE-FDA9-392D-E549-3CFCE0F20280}"/>
                </a:ext>
              </a:extLst>
            </p:cNvPr>
            <p:cNvSpPr/>
            <p:nvPr/>
          </p:nvSpPr>
          <p:spPr>
            <a:xfrm rot="5400000">
              <a:off x="9119012" y="2347819"/>
              <a:ext cx="369332" cy="56879"/>
            </a:xfrm>
            <a:prstGeom prst="rect">
              <a:avLst/>
            </a:prstGeom>
            <a:solidFill>
              <a:srgbClr val="F3753F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D89BDB6-F0EC-B46A-3248-026C22DEA101}"/>
                </a:ext>
              </a:extLst>
            </p:cNvPr>
            <p:cNvSpPr txBox="1"/>
            <p:nvPr/>
          </p:nvSpPr>
          <p:spPr>
            <a:xfrm>
              <a:off x="8189620" y="2229388"/>
              <a:ext cx="1095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Address 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6D68056-469A-4E57-8A0C-46A4BB503B00}"/>
                </a:ext>
              </a:extLst>
            </p:cNvPr>
            <p:cNvSpPr txBox="1"/>
            <p:nvPr/>
          </p:nvSpPr>
          <p:spPr>
            <a:xfrm>
              <a:off x="9903616" y="2220178"/>
              <a:ext cx="7360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Data 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EC8C676-1BB7-7F6E-D6E3-AECADC0DC615}"/>
                </a:ext>
              </a:extLst>
            </p:cNvPr>
            <p:cNvSpPr/>
            <p:nvPr/>
          </p:nvSpPr>
          <p:spPr>
            <a:xfrm rot="5400000">
              <a:off x="9020268" y="2358447"/>
              <a:ext cx="369332" cy="56879"/>
            </a:xfrm>
            <a:prstGeom prst="rect">
              <a:avLst/>
            </a:prstGeom>
            <a:solidFill>
              <a:srgbClr val="F3753F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85A9E69-8253-E83A-DA67-0FC8DC0D3246}"/>
                </a:ext>
              </a:extLst>
            </p:cNvPr>
            <p:cNvSpPr/>
            <p:nvPr/>
          </p:nvSpPr>
          <p:spPr>
            <a:xfrm rot="5400000">
              <a:off x="9703103" y="2355791"/>
              <a:ext cx="369332" cy="56879"/>
            </a:xfrm>
            <a:prstGeom prst="rect">
              <a:avLst/>
            </a:prstGeom>
            <a:solidFill>
              <a:srgbClr val="2C895B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C895B"/>
                </a:solidFill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D3F97ED-A5CE-57AC-7149-34697992F44A}"/>
                </a:ext>
              </a:extLst>
            </p:cNvPr>
            <p:cNvSpPr/>
            <p:nvPr/>
          </p:nvSpPr>
          <p:spPr>
            <a:xfrm rot="5400000">
              <a:off x="9604359" y="2366419"/>
              <a:ext cx="369332" cy="56879"/>
            </a:xfrm>
            <a:prstGeom prst="rect">
              <a:avLst/>
            </a:prstGeom>
            <a:solidFill>
              <a:srgbClr val="2C895B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C895B"/>
                </a:solidFill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C4E7A48F-1810-39A8-CD85-D1EBDA05E815}"/>
                </a:ext>
              </a:extLst>
            </p:cNvPr>
            <p:cNvSpPr txBox="1"/>
            <p:nvPr/>
          </p:nvSpPr>
          <p:spPr>
            <a:xfrm>
              <a:off x="7625817" y="842498"/>
              <a:ext cx="1284410" cy="36933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Registers 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91CD9093-53AC-F028-CE65-B770D9F269AD}"/>
                </a:ext>
              </a:extLst>
            </p:cNvPr>
            <p:cNvSpPr txBox="1"/>
            <p:nvPr/>
          </p:nvSpPr>
          <p:spPr>
            <a:xfrm>
              <a:off x="8913794" y="1801006"/>
              <a:ext cx="1284410" cy="36933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Caches 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65DF30E7-9571-47DA-F9AF-449EF5C6951E}"/>
                </a:ext>
              </a:extLst>
            </p:cNvPr>
            <p:cNvSpPr/>
            <p:nvPr/>
          </p:nvSpPr>
          <p:spPr>
            <a:xfrm rot="5400000">
              <a:off x="9057544" y="1563885"/>
              <a:ext cx="386012" cy="45719"/>
            </a:xfrm>
            <a:prstGeom prst="rect">
              <a:avLst/>
            </a:prstGeom>
            <a:solidFill>
              <a:srgbClr val="F3753F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5661CE96-CF42-8C27-B0F7-20AA51825FBC}"/>
                </a:ext>
              </a:extLst>
            </p:cNvPr>
            <p:cNvSpPr txBox="1"/>
            <p:nvPr/>
          </p:nvSpPr>
          <p:spPr>
            <a:xfrm>
              <a:off x="8181584" y="1465836"/>
              <a:ext cx="1095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Address 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582A017B-3260-4EF9-F265-32C9B55CB937}"/>
                </a:ext>
              </a:extLst>
            </p:cNvPr>
            <p:cNvSpPr txBox="1"/>
            <p:nvPr/>
          </p:nvSpPr>
          <p:spPr>
            <a:xfrm>
              <a:off x="9868661" y="1467248"/>
              <a:ext cx="7360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Data 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2B0ACBF0-061B-195D-AF54-418A2E717555}"/>
                </a:ext>
              </a:extLst>
            </p:cNvPr>
            <p:cNvSpPr/>
            <p:nvPr/>
          </p:nvSpPr>
          <p:spPr>
            <a:xfrm rot="5400000">
              <a:off x="8958800" y="1574513"/>
              <a:ext cx="386012" cy="45719"/>
            </a:xfrm>
            <a:prstGeom prst="rect">
              <a:avLst/>
            </a:prstGeom>
            <a:solidFill>
              <a:srgbClr val="F3753F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F0BF03BF-7629-E653-3082-D320E5146A8F}"/>
                </a:ext>
              </a:extLst>
            </p:cNvPr>
            <p:cNvSpPr/>
            <p:nvPr/>
          </p:nvSpPr>
          <p:spPr>
            <a:xfrm rot="5400000">
              <a:off x="9641635" y="1571857"/>
              <a:ext cx="386012" cy="45719"/>
            </a:xfrm>
            <a:prstGeom prst="rect">
              <a:avLst/>
            </a:prstGeom>
            <a:solidFill>
              <a:srgbClr val="2C895B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C895B"/>
                </a:solidFill>
              </a:endParaRP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82350737-513C-725C-7D08-7E71A7DA7CEE}"/>
                </a:ext>
              </a:extLst>
            </p:cNvPr>
            <p:cNvSpPr/>
            <p:nvPr/>
          </p:nvSpPr>
          <p:spPr>
            <a:xfrm rot="5400000">
              <a:off x="9542891" y="1582485"/>
              <a:ext cx="386012" cy="45719"/>
            </a:xfrm>
            <a:prstGeom prst="rect">
              <a:avLst/>
            </a:prstGeom>
            <a:solidFill>
              <a:srgbClr val="2C895B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C895B"/>
                </a:solidFill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95B370B4-E432-1AFF-689C-320083E41EC8}"/>
                </a:ext>
              </a:extLst>
            </p:cNvPr>
            <p:cNvSpPr txBox="1"/>
            <p:nvPr/>
          </p:nvSpPr>
          <p:spPr>
            <a:xfrm>
              <a:off x="7542021" y="1944199"/>
              <a:ext cx="6719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CPU</a:t>
              </a:r>
            </a:p>
          </p:txBody>
        </p: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660031B1-B625-E88A-8C7B-6AB1DBED73C9}"/>
              </a:ext>
            </a:extLst>
          </p:cNvPr>
          <p:cNvSpPr txBox="1"/>
          <p:nvPr/>
        </p:nvSpPr>
        <p:spPr>
          <a:xfrm>
            <a:off x="8000717" y="5247110"/>
            <a:ext cx="1511952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6"/>
                </a:solidFill>
              </a:rPr>
              <a:t>~300 K Cycles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4555ABCC-678D-174A-71BA-B5B8038CEAE5}"/>
              </a:ext>
            </a:extLst>
          </p:cNvPr>
          <p:cNvSpPr txBox="1"/>
          <p:nvPr/>
        </p:nvSpPr>
        <p:spPr>
          <a:xfrm>
            <a:off x="9456477" y="5163436"/>
            <a:ext cx="28207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C00000"/>
                </a:solidFill>
              </a:rPr>
              <a:t>Largest Capacity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C00000"/>
                </a:solidFill>
              </a:rPr>
              <a:t>Slowest performance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C00000"/>
                </a:solidFill>
              </a:rPr>
              <a:t>Lowest Cost $/capacity</a:t>
            </a:r>
          </a:p>
        </p:txBody>
      </p:sp>
      <p:sp>
        <p:nvSpPr>
          <p:cNvPr id="42" name="Content Placeholder 2">
            <a:extLst>
              <a:ext uri="{FF2B5EF4-FFF2-40B4-BE49-F238E27FC236}">
                <a16:creationId xmlns:a16="http://schemas.microsoft.com/office/drawing/2014/main" id="{4EC4969E-0F38-F52C-BCCE-AF542D5B9228}"/>
              </a:ext>
            </a:extLst>
          </p:cNvPr>
          <p:cNvSpPr txBox="1">
            <a:spLocks/>
          </p:cNvSpPr>
          <p:nvPr/>
        </p:nvSpPr>
        <p:spPr>
          <a:xfrm>
            <a:off x="3102964" y="668344"/>
            <a:ext cx="5985575" cy="103127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solidFill>
                  <a:schemeClr val="tx2"/>
                </a:solidFill>
              </a:rPr>
              <a:t>Assume each instruction takes 1 clock cycle</a:t>
            </a:r>
          </a:p>
          <a:p>
            <a:pPr marL="0" indent="0">
              <a:buNone/>
            </a:pPr>
            <a:r>
              <a:rPr lang="en-US" sz="2200" dirty="0">
                <a:solidFill>
                  <a:schemeClr val="tx2"/>
                </a:solidFill>
              </a:rPr>
              <a:t>Clock cycle =~ time to access; larger is </a:t>
            </a:r>
            <a:r>
              <a:rPr lang="en-US" sz="2200" dirty="0">
                <a:solidFill>
                  <a:srgbClr val="0070C0"/>
                </a:solidFill>
              </a:rPr>
              <a:t>slower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chemeClr val="tx2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9054DBF-C8B7-F0F4-27E2-9448B6565F0D}"/>
              </a:ext>
            </a:extLst>
          </p:cNvPr>
          <p:cNvSpPr/>
          <p:nvPr/>
        </p:nvSpPr>
        <p:spPr>
          <a:xfrm>
            <a:off x="8177276" y="1880402"/>
            <a:ext cx="1279201" cy="23969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Up-Down Arrow 24">
            <a:extLst>
              <a:ext uri="{FF2B5EF4-FFF2-40B4-BE49-F238E27FC236}">
                <a16:creationId xmlns:a16="http://schemas.microsoft.com/office/drawing/2014/main" id="{ACEC9231-AB73-4467-F4F0-443FDC886D4B}"/>
              </a:ext>
            </a:extLst>
          </p:cNvPr>
          <p:cNvSpPr/>
          <p:nvPr/>
        </p:nvSpPr>
        <p:spPr>
          <a:xfrm rot="19868102">
            <a:off x="9093027" y="2692446"/>
            <a:ext cx="594360" cy="2675629"/>
          </a:xfrm>
          <a:prstGeom prst="up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E2915F2-024A-F7F2-3491-2E1161158A4A}"/>
              </a:ext>
            </a:extLst>
          </p:cNvPr>
          <p:cNvSpPr txBox="1"/>
          <p:nvPr/>
        </p:nvSpPr>
        <p:spPr>
          <a:xfrm>
            <a:off x="7678165" y="2034198"/>
            <a:ext cx="28207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C00000"/>
                </a:solidFill>
              </a:rPr>
              <a:t>Smallest Capacity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C00000"/>
                </a:solidFill>
              </a:rPr>
              <a:t>Highest Performance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C00000"/>
                </a:solidFill>
              </a:rPr>
              <a:t>Highest cost/capacity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5A99B1-064A-DD29-620D-BF6A8BD23F53}"/>
              </a:ext>
            </a:extLst>
          </p:cNvPr>
          <p:cNvSpPr txBox="1"/>
          <p:nvPr/>
        </p:nvSpPr>
        <p:spPr>
          <a:xfrm>
            <a:off x="2017189" y="6121856"/>
            <a:ext cx="9336723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/>
              <a:t>Design Goal: </a:t>
            </a:r>
            <a:r>
              <a:rPr lang="en-US" dirty="0">
                <a:solidFill>
                  <a:schemeClr val="accent1"/>
                </a:solidFill>
              </a:rPr>
              <a:t>best performance </a:t>
            </a:r>
            <a:r>
              <a:rPr lang="en-US" dirty="0"/>
              <a:t>at </a:t>
            </a:r>
            <a:r>
              <a:rPr lang="en-US" dirty="0">
                <a:solidFill>
                  <a:schemeClr val="accent1"/>
                </a:solidFill>
              </a:rPr>
              <a:t>the lowest (or specific) cost</a:t>
            </a:r>
          </a:p>
          <a:p>
            <a:r>
              <a:rPr lang="en-US" b="1" dirty="0">
                <a:solidFill>
                  <a:schemeClr val="accent1"/>
                </a:solidFill>
              </a:rPr>
              <a:t>Other goals: </a:t>
            </a:r>
            <a:r>
              <a:rPr lang="en-US" dirty="0">
                <a:solidFill>
                  <a:schemeClr val="accent1"/>
                </a:solidFill>
              </a:rPr>
              <a:t>performance/energy (operating cost), expandability, high margin (price/cost)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2516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34B27F2-82A8-A243-B4D3-D75F53533D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332" y="101959"/>
            <a:ext cx="10515600" cy="1013594"/>
          </a:xfrm>
        </p:spPr>
        <p:txBody>
          <a:bodyPr/>
          <a:lstStyle/>
          <a:p>
            <a:r>
              <a:rPr lang="en-US" dirty="0"/>
              <a:t>Branch Guard </a:t>
            </a:r>
            <a:r>
              <a:rPr lang="en-US" dirty="0">
                <a:solidFill>
                  <a:srgbClr val="FF0000"/>
                </a:solidFill>
              </a:rPr>
              <a:t>"</a:t>
            </a:r>
            <a:r>
              <a:rPr lang="en-US" i="1" dirty="0">
                <a:solidFill>
                  <a:srgbClr val="FF0000"/>
                </a:solidFill>
              </a:rPr>
              <a:t>Adjustment"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Table</a:t>
            </a:r>
            <a:br>
              <a:rPr lang="en-US" dirty="0"/>
            </a:br>
            <a:r>
              <a:rPr lang="en-US" dirty="0"/>
              <a:t>Preserving </a:t>
            </a:r>
            <a:r>
              <a:rPr lang="en-US" dirty="0">
                <a:solidFill>
                  <a:srgbClr val="2C895B"/>
                </a:solidFill>
              </a:rPr>
              <a:t>C Block Order </a:t>
            </a:r>
            <a:r>
              <a:rPr lang="en-US" dirty="0"/>
              <a:t>In Assembly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FD0F85A-587C-AF44-930C-A0349D6456A4}"/>
              </a:ext>
            </a:extLst>
          </p:cNvPr>
          <p:cNvSpPr/>
          <p:nvPr/>
        </p:nvSpPr>
        <p:spPr bwMode="auto">
          <a:xfrm>
            <a:off x="1442393" y="5157015"/>
            <a:ext cx="4755380" cy="1361837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if (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i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compare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5)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condition true block */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then fall through */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1321EF91-DC89-0340-8820-655F2B251DB0}"/>
              </a:ext>
            </a:extLst>
          </p:cNvPr>
          <p:cNvGraphicFramePr>
            <a:graphicFrameLocks noGrp="1"/>
          </p:cNvGraphicFramePr>
          <p:nvPr/>
        </p:nvGraphicFramePr>
        <p:xfrm>
          <a:off x="1323122" y="1191148"/>
          <a:ext cx="9426654" cy="3383475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2504661">
                  <a:extLst>
                    <a:ext uri="{9D8B030D-6E8A-4147-A177-3AD203B41FA5}">
                      <a16:colId xmlns:a16="http://schemas.microsoft.com/office/drawing/2014/main" val="3190928411"/>
                    </a:ext>
                  </a:extLst>
                </a:gridCol>
                <a:gridCol w="3353602">
                  <a:extLst>
                    <a:ext uri="{9D8B030D-6E8A-4147-A177-3AD203B41FA5}">
                      <a16:colId xmlns:a16="http://schemas.microsoft.com/office/drawing/2014/main" val="1511193355"/>
                    </a:ext>
                  </a:extLst>
                </a:gridCol>
                <a:gridCol w="3568391">
                  <a:extLst>
                    <a:ext uri="{9D8B030D-6E8A-4147-A177-3AD203B41FA5}">
                      <a16:colId xmlns:a16="http://schemas.microsoft.com/office/drawing/2014/main" val="2545997432"/>
                    </a:ext>
                  </a:extLst>
                </a:gridCol>
              </a:tblGrid>
              <a:tr h="64027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Compare in C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C89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"Inverse" </a:t>
                      </a:r>
                      <a:r>
                        <a:rPr lang="en-US" dirty="0"/>
                        <a:t>Compare</a:t>
                      </a:r>
                    </a:p>
                    <a:p>
                      <a:pPr algn="ctr"/>
                      <a:r>
                        <a:rPr lang="en-US" dirty="0"/>
                        <a:t>in 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74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Assembly using Inverse Compare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0813829"/>
                  </a:ext>
                </a:extLst>
              </a:tr>
              <a:tr h="44463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==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!=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bne</a:t>
                      </a:r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8584198"/>
                  </a:ext>
                </a:extLst>
              </a:tr>
              <a:tr h="44463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!=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==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beq</a:t>
                      </a:r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4003046"/>
                  </a:ext>
                </a:extLst>
              </a:tr>
              <a:tr h="44463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&gt;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&lt;=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ble</a:t>
                      </a:r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0342766"/>
                  </a:ext>
                </a:extLst>
              </a:tr>
              <a:tr h="44463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&gt;=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&lt;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blt</a:t>
                      </a:r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3913616"/>
                  </a:ext>
                </a:extLst>
              </a:tr>
              <a:tr h="44463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&lt;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&gt;=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bge</a:t>
                      </a:r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4155174"/>
                  </a:ext>
                </a:extLst>
              </a:tr>
              <a:tr h="44463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&lt;=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&gt;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bgt</a:t>
                      </a:r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7339657"/>
                  </a:ext>
                </a:extLst>
              </a:tr>
            </a:tbl>
          </a:graphicData>
        </a:graphic>
      </p:graphicFrame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CBB188DB-6CCE-194A-A753-E38CFB231A7D}"/>
              </a:ext>
            </a:extLst>
          </p:cNvPr>
          <p:cNvSpPr/>
          <p:nvPr/>
        </p:nvSpPr>
        <p:spPr bwMode="auto">
          <a:xfrm>
            <a:off x="7018306" y="5124069"/>
            <a:ext cx="4417877" cy="167854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 5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i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inverse compare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Lelse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condition true block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then fall through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6FF521-5B73-FD4C-82B1-4555509CB985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4" name="Left Brace 13">
            <a:extLst>
              <a:ext uri="{FF2B5EF4-FFF2-40B4-BE49-F238E27FC236}">
                <a16:creationId xmlns:a16="http://schemas.microsoft.com/office/drawing/2014/main" id="{C9B02090-F28F-AD4C-AB9F-D883DFB8F866}"/>
              </a:ext>
            </a:extLst>
          </p:cNvPr>
          <p:cNvSpPr/>
          <p:nvPr/>
        </p:nvSpPr>
        <p:spPr>
          <a:xfrm rot="16200000">
            <a:off x="3907659" y="1927894"/>
            <a:ext cx="644583" cy="5813658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Left Brace 14">
            <a:extLst>
              <a:ext uri="{FF2B5EF4-FFF2-40B4-BE49-F238E27FC236}">
                <a16:creationId xmlns:a16="http://schemas.microsoft.com/office/drawing/2014/main" id="{62FA3110-7C3B-A3A6-D6B1-03DA699A7010}"/>
              </a:ext>
            </a:extLst>
          </p:cNvPr>
          <p:cNvSpPr/>
          <p:nvPr/>
        </p:nvSpPr>
        <p:spPr>
          <a:xfrm rot="16200000">
            <a:off x="8650182" y="3072211"/>
            <a:ext cx="644583" cy="3554269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6693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10" grpId="0"/>
      <p:bldP spid="14" grpId="0" animBg="1"/>
      <p:bldP spid="15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25C421C-5369-0F48-9F83-298A1BC2E7C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44827" y="4510544"/>
            <a:ext cx="11432992" cy="2045490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200" dirty="0">
                <a:solidFill>
                  <a:schemeClr val="accent6"/>
                </a:solidFill>
              </a:rPr>
              <a:t>If statements in ARM</a:t>
            </a:r>
          </a:p>
          <a:p>
            <a:r>
              <a:rPr lang="en-US" sz="2200" b="1" dirty="0">
                <a:solidFill>
                  <a:srgbClr val="7030A0"/>
                </a:solidFill>
              </a:rPr>
              <a:t>Step 1:</a:t>
            </a:r>
            <a:r>
              <a:rPr lang="en-US" sz="2200" dirty="0">
                <a:solidFill>
                  <a:srgbClr val="7030A0"/>
                </a:solidFill>
              </a:rPr>
              <a:t> </a:t>
            </a:r>
            <a:r>
              <a:rPr lang="en-US" sz="2200" dirty="0">
                <a:solidFill>
                  <a:schemeClr val="accent6"/>
                </a:solidFill>
              </a:rPr>
              <a:t>make a conditional test using a </a:t>
            </a:r>
            <a:r>
              <a:rPr lang="en-US" sz="2200" b="1" dirty="0" err="1">
                <a:solidFill>
                  <a:srgbClr val="7030A0"/>
                </a:solidFill>
              </a:rPr>
              <a:t>cmp</a:t>
            </a:r>
            <a:r>
              <a:rPr lang="en-US" sz="2200" dirty="0">
                <a:solidFill>
                  <a:srgbClr val="7030A0"/>
                </a:solidFill>
              </a:rPr>
              <a:t> </a:t>
            </a:r>
            <a:r>
              <a:rPr lang="en-US" sz="2200" dirty="0">
                <a:solidFill>
                  <a:schemeClr val="accent6"/>
                </a:solidFill>
              </a:rPr>
              <a:t>instruction</a:t>
            </a:r>
          </a:p>
          <a:p>
            <a:r>
              <a:rPr lang="en-US" sz="2200" b="1" dirty="0">
                <a:solidFill>
                  <a:srgbClr val="7030A0"/>
                </a:solidFill>
              </a:rPr>
              <a:t>Step 2: </a:t>
            </a:r>
            <a:r>
              <a:rPr lang="en-US" sz="2200" dirty="0">
                <a:solidFill>
                  <a:schemeClr val="accent6"/>
                </a:solidFill>
              </a:rPr>
              <a:t>if test evaluates to </a:t>
            </a:r>
            <a:r>
              <a:rPr lang="en-US" sz="2200" dirty="0">
                <a:solidFill>
                  <a:srgbClr val="7030A0"/>
                </a:solidFill>
              </a:rPr>
              <a:t>FALSE, </a:t>
            </a:r>
            <a:r>
              <a:rPr lang="en-US" sz="2200" b="1" dirty="0">
                <a:solidFill>
                  <a:srgbClr val="FF0000"/>
                </a:solidFill>
              </a:rPr>
              <a:t>branch around </a:t>
            </a:r>
            <a:r>
              <a:rPr lang="en-US" sz="2200" dirty="0"/>
              <a:t>the</a:t>
            </a:r>
            <a:r>
              <a:rPr lang="en-US" sz="2200" b="1" dirty="0"/>
              <a:t> </a:t>
            </a:r>
            <a:r>
              <a:rPr lang="en-US" sz="2200" b="1" dirty="0">
                <a:solidFill>
                  <a:srgbClr val="2C895B"/>
                </a:solidFill>
              </a:rPr>
              <a:t>condition true </a:t>
            </a:r>
            <a:r>
              <a:rPr lang="en-US" sz="2200" dirty="0"/>
              <a:t>block with a one of the conditional branch instruction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3B9562-FFFD-0649-B4D1-5311765C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561" y="296135"/>
            <a:ext cx="11432991" cy="407296"/>
          </a:xfrm>
        </p:spPr>
        <p:txBody>
          <a:bodyPr/>
          <a:lstStyle/>
          <a:p>
            <a:r>
              <a:rPr lang="en-US" dirty="0"/>
              <a:t>Arm Conditional Branching</a:t>
            </a:r>
            <a:r>
              <a:rPr lang="en-US" i="1" dirty="0">
                <a:solidFill>
                  <a:srgbClr val="2C895B"/>
                </a:solidFill>
              </a:rPr>
              <a:t> Simple IF no else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B107B0-76EF-9E4E-AB48-B030629F503E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A3F0923-0498-07CA-FD1C-01EA714F2C4A}"/>
              </a:ext>
            </a:extLst>
          </p:cNvPr>
          <p:cNvSpPr/>
          <p:nvPr/>
        </p:nvSpPr>
        <p:spPr bwMode="auto">
          <a:xfrm>
            <a:off x="6567813" y="988993"/>
            <a:ext cx="5359965" cy="218527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 err="1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bne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endParaRPr lang="en-US" sz="2200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condition true block */</a:t>
            </a:r>
          </a:p>
          <a:p>
            <a:r>
              <a:rPr lang="en-US" sz="22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then fall through */</a:t>
            </a:r>
          </a:p>
          <a:p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branch around to this code */</a:t>
            </a:r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C0009D0B-14B3-31B1-A1F1-54035AF2BB71}"/>
              </a:ext>
            </a:extLst>
          </p:cNvPr>
          <p:cNvSpPr/>
          <p:nvPr/>
        </p:nvSpPr>
        <p:spPr>
          <a:xfrm>
            <a:off x="5743274" y="2011979"/>
            <a:ext cx="424035" cy="3038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24298A4-D3A4-4483-9F64-4F1964C2869D}"/>
              </a:ext>
            </a:extLst>
          </p:cNvPr>
          <p:cNvSpPr txBox="1"/>
          <p:nvPr/>
        </p:nvSpPr>
        <p:spPr>
          <a:xfrm>
            <a:off x="8012509" y="3258002"/>
            <a:ext cx="2470571" cy="1015663"/>
          </a:xfrm>
          <a:prstGeom prst="rect">
            <a:avLst/>
          </a:prstGeom>
          <a:solidFill>
            <a:schemeClr val="bg1"/>
          </a:solidFill>
          <a:ln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</a:rPr>
              <a:t>If r0 == 5 false</a:t>
            </a:r>
          </a:p>
          <a:p>
            <a:r>
              <a:rPr lang="en-US" sz="2000" dirty="0">
                <a:solidFill>
                  <a:srgbClr val="F37440"/>
                </a:solidFill>
              </a:rPr>
              <a:t>then</a:t>
            </a:r>
            <a:r>
              <a:rPr lang="en-US" sz="2000" dirty="0">
                <a:solidFill>
                  <a:schemeClr val="accent5"/>
                </a:solidFill>
              </a:rPr>
              <a:t> branch </a:t>
            </a:r>
            <a:r>
              <a:rPr lang="en-US" sz="2000" b="1" i="1" dirty="0">
                <a:solidFill>
                  <a:schemeClr val="accent5"/>
                </a:solidFill>
              </a:rPr>
              <a:t>around</a:t>
            </a:r>
            <a:r>
              <a:rPr lang="en-US" sz="2000" dirty="0">
                <a:solidFill>
                  <a:schemeClr val="accent5"/>
                </a:solidFill>
              </a:rPr>
              <a:t> the </a:t>
            </a:r>
            <a:r>
              <a:rPr lang="en-US" sz="2000" dirty="0">
                <a:solidFill>
                  <a:srgbClr val="2C895B"/>
                </a:solidFill>
              </a:rPr>
              <a:t>true block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0F68ED4-B82F-2AFE-2022-63A43B7FA663}"/>
              </a:ext>
            </a:extLst>
          </p:cNvPr>
          <p:cNvGrpSpPr/>
          <p:nvPr/>
        </p:nvGrpSpPr>
        <p:grpSpPr>
          <a:xfrm>
            <a:off x="457915" y="982862"/>
            <a:ext cx="5193027" cy="3364309"/>
            <a:chOff x="483397" y="4376892"/>
            <a:chExt cx="5193027" cy="3364309"/>
          </a:xfrm>
        </p:grpSpPr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56B9CA76-F94B-9592-CDCD-CA6ED0FE7AE4}"/>
                </a:ext>
              </a:extLst>
            </p:cNvPr>
            <p:cNvSpPr/>
            <p:nvPr/>
          </p:nvSpPr>
          <p:spPr bwMode="auto">
            <a:xfrm>
              <a:off x="483397" y="4376892"/>
              <a:ext cx="5193027" cy="2185273"/>
            </a:xfrm>
            <a:prstGeom prst="roundRect">
              <a:avLst>
                <a:gd name="adj" fmla="val 5733"/>
              </a:avLst>
            </a:prstGeom>
            <a:solidFill>
              <a:schemeClr val="bg1">
                <a:lumMod val="95000"/>
              </a:schemeClr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int r0;</a:t>
              </a:r>
            </a:p>
            <a:p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if (</a:t>
              </a:r>
              <a:r>
                <a:rPr lang="en-US" sz="22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r0</a:t>
              </a:r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2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==</a:t>
              </a:r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2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5</a:t>
              </a:r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) {</a:t>
              </a:r>
            </a:p>
            <a:p>
              <a:r>
                <a:rPr lang="en-US" sz="22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/* condition true block */</a:t>
              </a:r>
            </a:p>
            <a:p>
              <a:r>
                <a:rPr lang="en-US" sz="22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/* then fall through */</a:t>
              </a:r>
            </a:p>
            <a:p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}</a:t>
              </a:r>
            </a:p>
            <a:p>
              <a:r>
                <a:rPr lang="en-US" sz="22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/* branch around to this code */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2CADC1A-66CE-F45B-356E-C77AB7362A42}"/>
                </a:ext>
              </a:extLst>
            </p:cNvPr>
            <p:cNvSpPr txBox="1"/>
            <p:nvPr/>
          </p:nvSpPr>
          <p:spPr>
            <a:xfrm>
              <a:off x="2082771" y="6725538"/>
              <a:ext cx="2470571" cy="101566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If r0 == 5 true</a:t>
              </a:r>
            </a:p>
            <a:p>
              <a:r>
                <a:rPr lang="en-US" sz="2000" dirty="0">
                  <a:solidFill>
                    <a:srgbClr val="F37440"/>
                  </a:solidFill>
                </a:rPr>
                <a:t>then</a:t>
              </a:r>
              <a:r>
                <a:rPr lang="en-US" sz="2000" dirty="0">
                  <a:solidFill>
                    <a:schemeClr val="accent5"/>
                  </a:solidFill>
                </a:rPr>
                <a:t> </a:t>
              </a:r>
              <a:r>
                <a:rPr lang="en-US" sz="2000" b="1" i="1" dirty="0">
                  <a:solidFill>
                    <a:srgbClr val="2C895B"/>
                  </a:solidFill>
                </a:rPr>
                <a:t>fall through </a:t>
              </a:r>
              <a:r>
                <a:rPr lang="en-US" sz="2000" dirty="0">
                  <a:solidFill>
                    <a:schemeClr val="tx2"/>
                  </a:solidFill>
                </a:rPr>
                <a:t>to the </a:t>
              </a:r>
              <a:r>
                <a:rPr lang="en-US" sz="2000" dirty="0">
                  <a:solidFill>
                    <a:srgbClr val="2C895B"/>
                  </a:solidFill>
                </a:rPr>
                <a:t>true block</a:t>
              </a:r>
            </a:p>
          </p:txBody>
        </p:sp>
      </p:grpSp>
      <p:sp>
        <p:nvSpPr>
          <p:cNvPr id="21" name="U-Turn Arrow 20">
            <a:extLst>
              <a:ext uri="{FF2B5EF4-FFF2-40B4-BE49-F238E27FC236}">
                <a16:creationId xmlns:a16="http://schemas.microsoft.com/office/drawing/2014/main" id="{7739CEC6-7C41-3EDA-CE06-550D299D0142}"/>
              </a:ext>
            </a:extLst>
          </p:cNvPr>
          <p:cNvSpPr/>
          <p:nvPr/>
        </p:nvSpPr>
        <p:spPr>
          <a:xfrm rot="5400000" flipV="1">
            <a:off x="-372020" y="2101807"/>
            <a:ext cx="1475205" cy="407454"/>
          </a:xfrm>
          <a:prstGeom prst="uturnArrow">
            <a:avLst>
              <a:gd name="adj1" fmla="val 11564"/>
              <a:gd name="adj2" fmla="val 18262"/>
              <a:gd name="adj3" fmla="val 20789"/>
              <a:gd name="adj4" fmla="val 42454"/>
              <a:gd name="adj5" fmla="val 9709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U-Turn Arrow 21">
            <a:extLst>
              <a:ext uri="{FF2B5EF4-FFF2-40B4-BE49-F238E27FC236}">
                <a16:creationId xmlns:a16="http://schemas.microsoft.com/office/drawing/2014/main" id="{2FFA84B8-1BC7-C998-B559-F65B96B1F513}"/>
              </a:ext>
            </a:extLst>
          </p:cNvPr>
          <p:cNvSpPr/>
          <p:nvPr/>
        </p:nvSpPr>
        <p:spPr>
          <a:xfrm rot="5400000" flipV="1">
            <a:off x="6094421" y="1765536"/>
            <a:ext cx="1175060" cy="804461"/>
          </a:xfrm>
          <a:prstGeom prst="uturnArrow">
            <a:avLst>
              <a:gd name="adj1" fmla="val 7322"/>
              <a:gd name="adj2" fmla="val 18262"/>
              <a:gd name="adj3" fmla="val 20789"/>
              <a:gd name="adj4" fmla="val 42454"/>
              <a:gd name="adj5" fmla="val 4658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BAA0AD5-67AB-0D38-4268-46C506A0390E}"/>
              </a:ext>
            </a:extLst>
          </p:cNvPr>
          <p:cNvSpPr txBox="1"/>
          <p:nvPr/>
        </p:nvSpPr>
        <p:spPr>
          <a:xfrm>
            <a:off x="2142309" y="614216"/>
            <a:ext cx="1620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 If statement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EBB2563-8D79-989C-5AD2-A6937A6F995A}"/>
              </a:ext>
            </a:extLst>
          </p:cNvPr>
          <p:cNvSpPr txBox="1"/>
          <p:nvPr/>
        </p:nvSpPr>
        <p:spPr>
          <a:xfrm>
            <a:off x="7933266" y="613530"/>
            <a:ext cx="1967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ARM If statement</a:t>
            </a:r>
          </a:p>
        </p:txBody>
      </p:sp>
    </p:spTree>
    <p:extLst>
      <p:ext uri="{BB962C8B-B14F-4D97-AF65-F5344CB8AC3E}">
        <p14:creationId xmlns:p14="http://schemas.microsoft.com/office/powerpoint/2010/main" val="1042870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 bldLvl="2" animBg="1"/>
      <p:bldP spid="9" grpId="0"/>
      <p:bldP spid="4" grpId="0" animBg="1"/>
      <p:bldP spid="14" grpId="0" animBg="1"/>
      <p:bldP spid="16" grpId="0" animBg="1"/>
      <p:bldP spid="22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25C421C-5369-0F48-9F83-298A1BC2E7C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928706" y="434837"/>
            <a:ext cx="10813557" cy="2038398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2200" b="1" dirty="0">
                <a:solidFill>
                  <a:schemeClr val="tx2"/>
                </a:solidFill>
              </a:rPr>
              <a:t>Approach: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b="1" dirty="0">
                <a:solidFill>
                  <a:srgbClr val="0070C0"/>
                </a:solidFill>
              </a:rPr>
              <a:t>adjust</a:t>
            </a:r>
            <a:r>
              <a:rPr lang="en-US" sz="2200" dirty="0">
                <a:solidFill>
                  <a:srgbClr val="0070C0"/>
                </a:solidFill>
              </a:rPr>
              <a:t> the conditional test to branch to </a:t>
            </a:r>
            <a:r>
              <a:rPr lang="en-US" sz="2200" dirty="0"/>
              <a:t>the </a:t>
            </a:r>
            <a:r>
              <a:rPr lang="en-US" sz="2200" b="1" dirty="0">
                <a:solidFill>
                  <a:srgbClr val="FF0000"/>
                </a:solidFill>
              </a:rPr>
              <a:t>False Block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b="1" dirty="0">
                <a:solidFill>
                  <a:schemeClr val="accent6"/>
                </a:solidFill>
              </a:rPr>
              <a:t>Fall through </a:t>
            </a:r>
            <a:r>
              <a:rPr lang="en-US" sz="2200" dirty="0">
                <a:solidFill>
                  <a:schemeClr val="accent6"/>
                </a:solidFill>
              </a:rPr>
              <a:t>to the </a:t>
            </a:r>
            <a:r>
              <a:rPr lang="en-US" sz="2200" b="1" dirty="0">
                <a:solidFill>
                  <a:srgbClr val="2C895B"/>
                </a:solidFill>
              </a:rPr>
              <a:t>True Block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dirty="0">
                <a:solidFill>
                  <a:schemeClr val="accent6"/>
                </a:solidFill>
              </a:rPr>
              <a:t>Bottom of the </a:t>
            </a:r>
            <a:r>
              <a:rPr lang="en-US" sz="2200" b="1" dirty="0">
                <a:solidFill>
                  <a:srgbClr val="2C895B"/>
                </a:solidFill>
              </a:rPr>
              <a:t>True Block </a:t>
            </a:r>
            <a:r>
              <a:rPr lang="en-US" sz="2200" b="1" dirty="0">
                <a:solidFill>
                  <a:srgbClr val="0070C0"/>
                </a:solidFill>
              </a:rPr>
              <a:t>unconditionally branches </a:t>
            </a:r>
            <a:r>
              <a:rPr lang="en-US" sz="2200" dirty="0">
                <a:solidFill>
                  <a:schemeClr val="accent6"/>
                </a:solidFill>
              </a:rPr>
              <a:t>around the </a:t>
            </a:r>
            <a:r>
              <a:rPr lang="en-US" sz="2200" b="1" dirty="0">
                <a:solidFill>
                  <a:srgbClr val="FF0000"/>
                </a:solidFill>
              </a:rPr>
              <a:t>False block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3B9562-FFFD-0649-B4D1-5311765C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504" y="129271"/>
            <a:ext cx="9313613" cy="407296"/>
          </a:xfrm>
        </p:spPr>
        <p:txBody>
          <a:bodyPr/>
          <a:lstStyle/>
          <a:p>
            <a:r>
              <a:rPr lang="en-US" dirty="0"/>
              <a:t>Program Flow: If with an  Else</a:t>
            </a:r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37E221FC-B186-A346-A69A-B0BA74239A67}"/>
              </a:ext>
            </a:extLst>
          </p:cNvPr>
          <p:cNvGraphicFramePr>
            <a:graphicFrameLocks noGrp="1"/>
          </p:cNvGraphicFramePr>
          <p:nvPr/>
        </p:nvGraphicFramePr>
        <p:xfrm>
          <a:off x="458588" y="2544396"/>
          <a:ext cx="11469190" cy="4184333"/>
        </p:xfrm>
        <a:graphic>
          <a:graphicData uri="http://schemas.openxmlformats.org/drawingml/2006/table">
            <a:tbl>
              <a:tblPr firstRow="1" firstCol="1" bandRow="1"/>
              <a:tblGrid>
                <a:gridCol w="78812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7931">
                  <a:extLst>
                    <a:ext uri="{9D8B030D-6E8A-4147-A177-3AD203B41FA5}">
                      <a16:colId xmlns:a16="http://schemas.microsoft.com/office/drawing/2014/main" val="1804811189"/>
                    </a:ext>
                  </a:extLst>
                </a:gridCol>
              </a:tblGrid>
              <a:tr h="38226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1" spc="5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C source Code</a:t>
                      </a:r>
                      <a:endParaRPr lang="en-US" sz="2400" b="0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1" spc="5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Assembly</a:t>
                      </a:r>
                      <a:endParaRPr lang="en-US" sz="2400" b="0" i="1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C89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0198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int r0;</a:t>
                      </a: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if (r0 </a:t>
                      </a:r>
                      <a:r>
                        <a:rPr lang="en-US" sz="2400" b="0" i="0" spc="50" dirty="0">
                          <a:solidFill>
                            <a:srgbClr val="7030A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&gt;</a:t>
                      </a: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10) {</a:t>
                      </a: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b="0" i="0" spc="5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spc="50" dirty="0">
                          <a:solidFill>
                            <a:srgbClr val="2C895B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   // true block</a:t>
                      </a: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spc="50" dirty="0">
                          <a:solidFill>
                            <a:srgbClr val="2C895B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   // </a:t>
                      </a:r>
                      <a:r>
                        <a:rPr lang="en-US" sz="2400" b="1" i="0" spc="50" dirty="0">
                          <a:solidFill>
                            <a:srgbClr val="2C895B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branch always </a:t>
                      </a:r>
                      <a:r>
                        <a:rPr lang="en-US" sz="2400" b="0" i="0" spc="50" dirty="0">
                          <a:solidFill>
                            <a:srgbClr val="2C895B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around the false block</a:t>
                      </a: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} else {</a:t>
                      </a: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b="0" i="0" spc="5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spc="50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   // false block</a:t>
                      </a: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b="0" i="0" spc="50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}</a:t>
                      </a:r>
                    </a:p>
                  </a:txBody>
                  <a:tcPr marL="73025" marR="73025" marT="18415" marB="1841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    </a:t>
                      </a:r>
                      <a:r>
                        <a:rPr lang="en-US" sz="2400" b="0" i="0" spc="5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cmp</a:t>
                      </a: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 r0, 10</a:t>
                      </a: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i="0" spc="50" dirty="0">
                          <a:solidFill>
                            <a:srgbClr val="2C895B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   </a:t>
                      </a:r>
                      <a:r>
                        <a:rPr lang="en-US" sz="2400" b="1" i="0" spc="50" dirty="0" err="1">
                          <a:solidFill>
                            <a:srgbClr val="2C895B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ble</a:t>
                      </a: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.</a:t>
                      </a:r>
                      <a:r>
                        <a:rPr lang="en-US" sz="2400" b="0" i="0" spc="5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Lelse</a:t>
                      </a:r>
                      <a:endParaRPr lang="en-US" sz="2400" b="0" i="0" spc="5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   /fall through</a:t>
                      </a: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spc="50" dirty="0">
                          <a:solidFill>
                            <a:srgbClr val="2C895B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   // true block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i="0" spc="50" dirty="0">
                          <a:solidFill>
                            <a:srgbClr val="2C895B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   </a:t>
                      </a:r>
                      <a:r>
                        <a:rPr lang="en-US" sz="2400" b="1" i="0" spc="50" dirty="0">
                          <a:solidFill>
                            <a:srgbClr val="0070C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b</a:t>
                      </a: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.</a:t>
                      </a:r>
                      <a:r>
                        <a:rPr lang="en-US" sz="2400" b="0" i="0" spc="5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Lendif</a:t>
                      </a:r>
                      <a:endParaRPr lang="en-US" sz="2400" b="0" i="0" spc="5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.</a:t>
                      </a:r>
                      <a:r>
                        <a:rPr lang="en-US" sz="2400" b="0" i="0" spc="5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Lelse</a:t>
                      </a: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:</a:t>
                      </a: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b="0" i="0" spc="5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 spc="50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   // false block</a:t>
                      </a: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   // fall through</a:t>
                      </a: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.</a:t>
                      </a:r>
                      <a:r>
                        <a:rPr lang="en-US" sz="2400" b="0" i="0" spc="5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Lendif</a:t>
                      </a: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:</a:t>
                      </a:r>
                      <a:endParaRPr lang="en-US" sz="2400" b="0" i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73025" marT="18415" marB="184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38B107B0-76EF-9E4E-AB48-B030629F503E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785383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ontent Placeholder 23">
            <a:extLst>
              <a:ext uri="{FF2B5EF4-FFF2-40B4-BE49-F238E27FC236}">
                <a16:creationId xmlns:a16="http://schemas.microsoft.com/office/drawing/2014/main" id="{87A5C572-4DDC-A791-216B-24B0508E8D8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49050" y="587526"/>
            <a:ext cx="11578728" cy="5542054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400" dirty="0">
                <a:solidFill>
                  <a:schemeClr val="tx2"/>
                </a:solidFill>
              </a:rPr>
              <a:t>In evaluation of </a:t>
            </a:r>
            <a:r>
              <a:rPr lang="en-US" sz="2400" dirty="0">
                <a:solidFill>
                  <a:srgbClr val="2C895B"/>
                </a:solidFill>
              </a:rPr>
              <a:t>conditional guard expressions, </a:t>
            </a:r>
            <a:r>
              <a:rPr lang="en-US" sz="2400" dirty="0">
                <a:solidFill>
                  <a:schemeClr val="tx2"/>
                </a:solidFill>
              </a:rPr>
              <a:t>C uses what is called </a:t>
            </a:r>
            <a:r>
              <a:rPr lang="en-US" sz="2400" b="1" dirty="0">
                <a:solidFill>
                  <a:srgbClr val="C00000"/>
                </a:solidFill>
              </a:rPr>
              <a:t>short circu</a:t>
            </a:r>
            <a:r>
              <a:rPr lang="en-US" sz="2400" dirty="0">
                <a:solidFill>
                  <a:srgbClr val="C00000"/>
                </a:solidFill>
              </a:rPr>
              <a:t>it </a:t>
            </a:r>
            <a:r>
              <a:rPr lang="en-US" sz="2400" dirty="0">
                <a:solidFill>
                  <a:schemeClr val="tx2"/>
                </a:solidFill>
              </a:rPr>
              <a:t>or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b="1" dirty="0">
                <a:solidFill>
                  <a:srgbClr val="C00000"/>
                </a:solidFill>
              </a:rPr>
              <a:t>minimal</a:t>
            </a:r>
            <a:r>
              <a:rPr lang="en-US" sz="2400" dirty="0">
                <a:solidFill>
                  <a:srgbClr val="C00000"/>
                </a:solidFill>
              </a:rPr>
              <a:t> evaluation</a:t>
            </a:r>
          </a:p>
          <a:p>
            <a:endParaRPr lang="en-US" sz="3600" dirty="0">
              <a:solidFill>
                <a:schemeClr val="tx2"/>
              </a:solidFill>
            </a:endParaRPr>
          </a:p>
          <a:p>
            <a:r>
              <a:rPr lang="en-US" sz="2400" b="1" dirty="0">
                <a:solidFill>
                  <a:schemeClr val="tx2"/>
                </a:solidFill>
              </a:rPr>
              <a:t>Each</a:t>
            </a:r>
            <a:r>
              <a:rPr lang="en-US" sz="2400" dirty="0">
                <a:solidFill>
                  <a:srgbClr val="F37440"/>
                </a:solidFill>
              </a:rPr>
              <a:t> expression argument </a:t>
            </a:r>
            <a:r>
              <a:rPr lang="en-US" sz="2400" dirty="0">
                <a:solidFill>
                  <a:schemeClr val="tx2"/>
                </a:solidFill>
              </a:rPr>
              <a:t>is </a:t>
            </a:r>
            <a:r>
              <a:rPr lang="en-US" sz="2400" dirty="0">
                <a:solidFill>
                  <a:srgbClr val="2C895B"/>
                </a:solidFill>
              </a:rPr>
              <a:t>evaluated </a:t>
            </a:r>
            <a:r>
              <a:rPr lang="en-US" sz="2400" b="1" dirty="0">
                <a:solidFill>
                  <a:srgbClr val="2C895B"/>
                </a:solidFill>
              </a:rPr>
              <a:t>in sequence </a:t>
            </a:r>
            <a:r>
              <a:rPr lang="en-US" sz="2400" dirty="0">
                <a:solidFill>
                  <a:srgbClr val="2C895B"/>
                </a:solidFill>
              </a:rPr>
              <a:t>from </a:t>
            </a:r>
            <a:r>
              <a:rPr lang="en-US" sz="2400" dirty="0">
                <a:solidFill>
                  <a:schemeClr val="accent1"/>
                </a:solidFill>
              </a:rPr>
              <a:t>left to right </a:t>
            </a:r>
            <a:r>
              <a:rPr lang="en-US" sz="2400" dirty="0">
                <a:solidFill>
                  <a:schemeClr val="tx2"/>
                </a:solidFill>
              </a:rPr>
              <a:t>including any </a:t>
            </a:r>
            <a:r>
              <a:rPr lang="en-US" sz="2400" dirty="0">
                <a:solidFill>
                  <a:srgbClr val="FF0000"/>
                </a:solidFill>
              </a:rPr>
              <a:t>side effects  </a:t>
            </a:r>
            <a:r>
              <a:rPr lang="en-US" sz="2400" dirty="0">
                <a:solidFill>
                  <a:schemeClr val="tx2"/>
                </a:solidFill>
              </a:rPr>
              <a:t>(modified using parenthesis), </a:t>
            </a:r>
            <a:r>
              <a:rPr lang="en-US" sz="2400" b="1" dirty="0">
                <a:solidFill>
                  <a:srgbClr val="0070C0"/>
                </a:solidFill>
              </a:rPr>
              <a:t>before</a:t>
            </a:r>
            <a:r>
              <a:rPr lang="en-US" sz="2400" dirty="0">
                <a:solidFill>
                  <a:schemeClr val="tx2"/>
                </a:solidFill>
              </a:rPr>
              <a:t> (optionally) </a:t>
            </a:r>
            <a:r>
              <a:rPr lang="en-US" sz="2400" dirty="0">
                <a:solidFill>
                  <a:srgbClr val="2C895B"/>
                </a:solidFill>
              </a:rPr>
              <a:t>evaluating the next expression argument</a:t>
            </a:r>
          </a:p>
          <a:p>
            <a:r>
              <a:rPr lang="en-US" sz="2400" dirty="0">
                <a:solidFill>
                  <a:schemeClr val="tx2"/>
                </a:solidFill>
              </a:rPr>
              <a:t>If after </a:t>
            </a:r>
            <a:r>
              <a:rPr lang="en-US" sz="2400" dirty="0">
                <a:solidFill>
                  <a:srgbClr val="2C895B"/>
                </a:solidFill>
              </a:rPr>
              <a:t>evaluating an argument</a:t>
            </a:r>
            <a:r>
              <a:rPr lang="en-US" sz="2400" dirty="0">
                <a:solidFill>
                  <a:schemeClr val="tx2"/>
                </a:solidFill>
              </a:rPr>
              <a:t>, the </a:t>
            </a:r>
            <a:r>
              <a:rPr lang="en-US" sz="2400" dirty="0">
                <a:solidFill>
                  <a:srgbClr val="F37440"/>
                </a:solidFill>
              </a:rPr>
              <a:t>value of the entire expression can be determined</a:t>
            </a:r>
            <a:r>
              <a:rPr lang="en-US" sz="2400" dirty="0">
                <a:solidFill>
                  <a:schemeClr val="tx2"/>
                </a:solidFill>
              </a:rPr>
              <a:t>, then the </a:t>
            </a:r>
            <a:r>
              <a:rPr lang="en-US" sz="2400" dirty="0">
                <a:solidFill>
                  <a:srgbClr val="C00000"/>
                </a:solidFill>
              </a:rPr>
              <a:t>remaining arguments are NOT evaluated </a:t>
            </a:r>
            <a:r>
              <a:rPr lang="en-US" sz="2400" i="1" dirty="0">
                <a:solidFill>
                  <a:srgbClr val="7030A0"/>
                </a:solidFill>
              </a:rPr>
              <a:t>(for performance)  </a:t>
            </a: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3B9562-FFFD-0649-B4D1-5311765C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7" y="79997"/>
            <a:ext cx="10515600" cy="492880"/>
          </a:xfrm>
        </p:spPr>
        <p:txBody>
          <a:bodyPr/>
          <a:lstStyle/>
          <a:p>
            <a:r>
              <a:rPr lang="en-US" dirty="0"/>
              <a:t>Review – Short Circuit or Minimal Evaluation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CDD4079-75CF-4440-8916-EEF44A2D81FE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E587D27-3E83-5DDE-73F4-C57E45F7DC07}"/>
              </a:ext>
            </a:extLst>
          </p:cNvPr>
          <p:cNvSpPr/>
          <p:nvPr/>
        </p:nvSpPr>
        <p:spPr bwMode="auto">
          <a:xfrm>
            <a:off x="729952" y="1593091"/>
            <a:ext cx="10443989" cy="443389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if ((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== 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5) </a:t>
            </a:r>
            <a:r>
              <a:rPr lang="en-US" sz="22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||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sz="22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3))  </a:t>
            </a:r>
            <a:r>
              <a:rPr lang="en-US" sz="2200" b="1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sz="2200" b="1" i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x == 5</a:t>
            </a:r>
            <a:r>
              <a:rPr lang="en-US" sz="2200" b="1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then </a:t>
            </a:r>
            <a:r>
              <a:rPr lang="en-US" sz="2200" b="1" i="1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 &gt; 3 is not evaluated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27FE557A-8E58-06D1-6FB0-21E6E4609B72}"/>
              </a:ext>
            </a:extLst>
          </p:cNvPr>
          <p:cNvSpPr/>
          <p:nvPr/>
        </p:nvSpPr>
        <p:spPr bwMode="auto">
          <a:xfrm>
            <a:off x="985411" y="4988357"/>
            <a:ext cx="10188530" cy="791766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fontAlgn="base"/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if (</a:t>
            </a:r>
            <a:r>
              <a:rPr lang="en-US" sz="22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(a != 0) 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&amp;&amp; </a:t>
            </a:r>
            <a:r>
              <a:rPr lang="en-US" sz="2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(b)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)     </a:t>
            </a:r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if a is 0, </a:t>
            </a:r>
            <a:r>
              <a:rPr lang="en-US" sz="2200" i="1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sz="2200" i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(b)</a:t>
            </a:r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is not called </a:t>
            </a:r>
          </a:p>
          <a:p>
            <a:pPr fontAlgn="base"/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    // do something</a:t>
            </a:r>
          </a:p>
        </p:txBody>
      </p:sp>
      <p:sp>
        <p:nvSpPr>
          <p:cNvPr id="3" name="Up Arrow 2">
            <a:extLst>
              <a:ext uri="{FF2B5EF4-FFF2-40B4-BE49-F238E27FC236}">
                <a16:creationId xmlns:a16="http://schemas.microsoft.com/office/drawing/2014/main" id="{25FEDB70-D422-3128-A2E5-DC1954F31E68}"/>
              </a:ext>
            </a:extLst>
          </p:cNvPr>
          <p:cNvSpPr/>
          <p:nvPr/>
        </p:nvSpPr>
        <p:spPr>
          <a:xfrm>
            <a:off x="1916935" y="2089991"/>
            <a:ext cx="322530" cy="317784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Up Arrow 10">
            <a:extLst>
              <a:ext uri="{FF2B5EF4-FFF2-40B4-BE49-F238E27FC236}">
                <a16:creationId xmlns:a16="http://schemas.microsoft.com/office/drawing/2014/main" id="{9DC275CC-3EC2-326B-CEAB-1FC68DF3DC03}"/>
              </a:ext>
            </a:extLst>
          </p:cNvPr>
          <p:cNvSpPr/>
          <p:nvPr/>
        </p:nvSpPr>
        <p:spPr>
          <a:xfrm>
            <a:off x="3646085" y="2059116"/>
            <a:ext cx="322530" cy="317784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437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uiExpand="1" build="p" animBg="1"/>
      <p:bldP spid="18" grpId="0"/>
      <p:bldP spid="7" grpId="0" animBg="1"/>
      <p:bldP spid="8" grpId="0" animBg="1"/>
      <p:bldP spid="3" grpId="0" animBg="1"/>
      <p:bldP spid="11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B9562-FFFD-0649-B4D1-5311765C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185" y="243362"/>
            <a:ext cx="10515600" cy="304487"/>
          </a:xfrm>
        </p:spPr>
        <p:txBody>
          <a:bodyPr/>
          <a:lstStyle/>
          <a:p>
            <a:r>
              <a:rPr lang="en-US" dirty="0"/>
              <a:t>Program Flow – If statements &amp;&amp; compound tests - 1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050155E-FD54-A443-8A5C-99402148A9B6}"/>
              </a:ext>
            </a:extLst>
          </p:cNvPr>
          <p:cNvSpPr/>
          <p:nvPr/>
        </p:nvSpPr>
        <p:spPr bwMode="auto">
          <a:xfrm>
            <a:off x="567101" y="2780367"/>
            <a:ext cx="4674088" cy="1836896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if ((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== 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5) </a:t>
            </a:r>
            <a:r>
              <a:rPr lang="en-US" sz="22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&amp;&amp;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sz="22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3)) {</a:t>
            </a:r>
          </a:p>
          <a:p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r2 = r5;  // true block</a:t>
            </a:r>
          </a:p>
          <a:p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fall through */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r4 = r3;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DF084C1A-CD2E-854D-9C38-8538D648E1A9}"/>
              </a:ext>
            </a:extLst>
          </p:cNvPr>
          <p:cNvSpPr/>
          <p:nvPr/>
        </p:nvSpPr>
        <p:spPr bwMode="auto">
          <a:xfrm>
            <a:off x="6470335" y="1916305"/>
            <a:ext cx="4920885" cy="3578781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, 5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 err="1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bne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, 3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ble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mov r2, r5 // true block</a:t>
            </a:r>
          </a:p>
          <a:p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fall through</a:t>
            </a:r>
            <a:endParaRPr lang="en-US" sz="22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mov r4, r3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09B854F-4A6E-884E-BAEA-333D01228853}"/>
              </a:ext>
            </a:extLst>
          </p:cNvPr>
          <p:cNvGrpSpPr/>
          <p:nvPr/>
        </p:nvGrpSpPr>
        <p:grpSpPr>
          <a:xfrm>
            <a:off x="8956010" y="1149151"/>
            <a:ext cx="2379549" cy="1631216"/>
            <a:chOff x="3332193" y="-520471"/>
            <a:chExt cx="2379549" cy="163121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2C306A5-33D9-CF4D-80B5-52FAB17A17FE}"/>
                </a:ext>
              </a:extLst>
            </p:cNvPr>
            <p:cNvSpPr txBox="1"/>
            <p:nvPr/>
          </p:nvSpPr>
          <p:spPr>
            <a:xfrm>
              <a:off x="3852194" y="-520471"/>
              <a:ext cx="1859548" cy="163121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If r0 == 5 false</a:t>
              </a:r>
            </a:p>
            <a:p>
              <a:r>
                <a:rPr lang="en-US" sz="2000" dirty="0">
                  <a:solidFill>
                    <a:srgbClr val="F37440"/>
                  </a:solidFill>
                </a:rPr>
                <a:t>then</a:t>
              </a:r>
              <a:r>
                <a:rPr lang="en-US" sz="2000" dirty="0">
                  <a:solidFill>
                    <a:schemeClr val="accent5"/>
                  </a:solidFill>
                </a:rPr>
                <a:t> short circuit branch </a:t>
              </a:r>
              <a:r>
                <a:rPr lang="en-US" sz="2000" b="1" i="1" dirty="0">
                  <a:solidFill>
                    <a:schemeClr val="accent5"/>
                  </a:solidFill>
                </a:rPr>
                <a:t>around</a:t>
              </a:r>
              <a:r>
                <a:rPr lang="en-US" sz="2000" dirty="0">
                  <a:solidFill>
                    <a:schemeClr val="accent5"/>
                  </a:solidFill>
                </a:rPr>
                <a:t> the </a:t>
              </a:r>
              <a:r>
                <a:rPr lang="en-US" sz="2000" dirty="0">
                  <a:solidFill>
                    <a:srgbClr val="2C895B"/>
                  </a:solidFill>
                </a:rPr>
                <a:t>true block</a:t>
              </a:r>
            </a:p>
          </p:txBody>
        </p:sp>
        <p:sp>
          <p:nvSpPr>
            <p:cNvPr id="13" name="Right Brace 12">
              <a:extLst>
                <a:ext uri="{FF2B5EF4-FFF2-40B4-BE49-F238E27FC236}">
                  <a16:creationId xmlns:a16="http://schemas.microsoft.com/office/drawing/2014/main" id="{339957FC-5F2F-9248-947C-CC8AF849B8A9}"/>
                </a:ext>
              </a:extLst>
            </p:cNvPr>
            <p:cNvSpPr/>
            <p:nvPr/>
          </p:nvSpPr>
          <p:spPr>
            <a:xfrm>
              <a:off x="3332193" y="399731"/>
              <a:ext cx="498089" cy="626327"/>
            </a:xfrm>
            <a:prstGeom prst="rightBrace">
              <a:avLst/>
            </a:prstGeom>
            <a:ln w="2222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2CDD4079-75CF-4440-8916-EEF44A2D81FE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" name="U-Turn Arrow 2">
            <a:extLst>
              <a:ext uri="{FF2B5EF4-FFF2-40B4-BE49-F238E27FC236}">
                <a16:creationId xmlns:a16="http://schemas.microsoft.com/office/drawing/2014/main" id="{8054B5C0-2D13-8DA3-6F68-16D2D1184A39}"/>
              </a:ext>
            </a:extLst>
          </p:cNvPr>
          <p:cNvSpPr/>
          <p:nvPr/>
        </p:nvSpPr>
        <p:spPr>
          <a:xfrm rot="5400000" flipV="1">
            <a:off x="5236104" y="3161095"/>
            <a:ext cx="2617460" cy="1199772"/>
          </a:xfrm>
          <a:prstGeom prst="uturnArrow">
            <a:avLst>
              <a:gd name="adj1" fmla="val 4865"/>
              <a:gd name="adj2" fmla="val 6539"/>
              <a:gd name="adj3" fmla="val 20789"/>
              <a:gd name="adj4" fmla="val 42454"/>
              <a:gd name="adj5" fmla="val 5650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U-Turn Arrow 3">
            <a:extLst>
              <a:ext uri="{FF2B5EF4-FFF2-40B4-BE49-F238E27FC236}">
                <a16:creationId xmlns:a16="http://schemas.microsoft.com/office/drawing/2014/main" id="{8F1D4E06-F7E5-A2D4-23D0-2E9D7345A089}"/>
              </a:ext>
            </a:extLst>
          </p:cNvPr>
          <p:cNvSpPr/>
          <p:nvPr/>
        </p:nvSpPr>
        <p:spPr>
          <a:xfrm rot="5400000" flipV="1">
            <a:off x="6019816" y="3727744"/>
            <a:ext cx="1430312" cy="975836"/>
          </a:xfrm>
          <a:prstGeom prst="uturnArrow">
            <a:avLst>
              <a:gd name="adj1" fmla="val 4865"/>
              <a:gd name="adj2" fmla="val 6539"/>
              <a:gd name="adj3" fmla="val 20789"/>
              <a:gd name="adj4" fmla="val 42454"/>
              <a:gd name="adj5" fmla="val 33537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8869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8" grpId="0"/>
      <p:bldP spid="3" grpId="0" animBg="1"/>
      <p:bldP spid="4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B9562-FFFD-0649-B4D1-5311765C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185" y="243362"/>
            <a:ext cx="10515600" cy="304487"/>
          </a:xfrm>
        </p:spPr>
        <p:txBody>
          <a:bodyPr/>
          <a:lstStyle/>
          <a:p>
            <a:r>
              <a:rPr lang="en-US" dirty="0"/>
              <a:t>Program Flow – If statements &amp;&amp; compound tests - 2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57375406-99E9-114F-A882-0D390FCA5E57}"/>
              </a:ext>
            </a:extLst>
          </p:cNvPr>
          <p:cNvSpPr/>
          <p:nvPr/>
        </p:nvSpPr>
        <p:spPr bwMode="auto">
          <a:xfrm>
            <a:off x="5692879" y="1713195"/>
            <a:ext cx="4748981" cy="4845606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 5  // test 1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bne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Lelse</a:t>
            </a:r>
            <a:endParaRPr lang="en-US" sz="20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 3  // test 2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ble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Lelse</a:t>
            </a:r>
            <a:endParaRPr lang="en-US" sz="20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mov r2, r5 // true block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branch around else</a:t>
            </a:r>
            <a:endParaRPr lang="en-US" sz="20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b .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Lelse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mov r5, r2 // false block</a:t>
            </a: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fall through</a:t>
            </a:r>
            <a:endParaRPr lang="en-US" sz="20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mov r4, r3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BD00175-0C88-CA4E-B591-81B7CB591A6C}"/>
              </a:ext>
            </a:extLst>
          </p:cNvPr>
          <p:cNvGrpSpPr/>
          <p:nvPr/>
        </p:nvGrpSpPr>
        <p:grpSpPr>
          <a:xfrm>
            <a:off x="9225629" y="930154"/>
            <a:ext cx="2572797" cy="1339696"/>
            <a:chOff x="-108196" y="2752683"/>
            <a:chExt cx="2572797" cy="1339696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A57B3A5-C216-4343-8622-3F978821FBC1}"/>
                </a:ext>
              </a:extLst>
            </p:cNvPr>
            <p:cNvSpPr txBox="1"/>
            <p:nvPr/>
          </p:nvSpPr>
          <p:spPr>
            <a:xfrm>
              <a:off x="365747" y="2752683"/>
              <a:ext cx="2098854" cy="132343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if r0 == 5 false</a:t>
              </a:r>
            </a:p>
            <a:p>
              <a:r>
                <a:rPr lang="en-US" sz="2000" dirty="0">
                  <a:solidFill>
                    <a:srgbClr val="F37440"/>
                  </a:solidFill>
                </a:rPr>
                <a:t>then</a:t>
              </a:r>
              <a:r>
                <a:rPr lang="en-US" sz="2000" dirty="0"/>
                <a:t> short circuit branch </a:t>
              </a:r>
              <a:r>
                <a:rPr lang="en-US" sz="2000" b="1" i="1" dirty="0">
                  <a:solidFill>
                    <a:schemeClr val="accent5"/>
                  </a:solidFill>
                </a:rPr>
                <a:t>to</a:t>
              </a:r>
              <a:r>
                <a:rPr lang="en-US" sz="2000" dirty="0">
                  <a:solidFill>
                    <a:schemeClr val="accent5"/>
                  </a:solidFill>
                </a:rPr>
                <a:t> the </a:t>
              </a:r>
              <a:r>
                <a:rPr lang="en-US" sz="2000" dirty="0">
                  <a:solidFill>
                    <a:srgbClr val="FF0000"/>
                  </a:solidFill>
                </a:rPr>
                <a:t>false block</a:t>
              </a:r>
            </a:p>
          </p:txBody>
        </p:sp>
        <p:sp>
          <p:nvSpPr>
            <p:cNvPr id="16" name="Right Brace 15">
              <a:extLst>
                <a:ext uri="{FF2B5EF4-FFF2-40B4-BE49-F238E27FC236}">
                  <a16:creationId xmlns:a16="http://schemas.microsoft.com/office/drawing/2014/main" id="{D70194B1-7F3C-B34A-8695-CDB98B963E82}"/>
                </a:ext>
              </a:extLst>
            </p:cNvPr>
            <p:cNvSpPr/>
            <p:nvPr/>
          </p:nvSpPr>
          <p:spPr>
            <a:xfrm>
              <a:off x="-108196" y="3599286"/>
              <a:ext cx="498089" cy="493093"/>
            </a:xfrm>
            <a:prstGeom prst="rightBrace">
              <a:avLst/>
            </a:prstGeom>
            <a:ln w="2222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C03B6350-EB19-E141-BAF7-5EA865BDE86E}"/>
              </a:ext>
            </a:extLst>
          </p:cNvPr>
          <p:cNvSpPr/>
          <p:nvPr/>
        </p:nvSpPr>
        <p:spPr bwMode="auto">
          <a:xfrm>
            <a:off x="394976" y="2507487"/>
            <a:ext cx="4157448" cy="2945368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if ((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==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5) 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&amp;&amp;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3)) {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r2 = r5; // true block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branch around else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 else {</a:t>
            </a: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r5 = r2; False block */</a:t>
            </a: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fall through */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r4 = r3;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CDD4079-75CF-4440-8916-EEF44A2D81FE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E33BE85-9CC1-6983-2877-95DBEBCC6E93}"/>
              </a:ext>
            </a:extLst>
          </p:cNvPr>
          <p:cNvGrpSpPr/>
          <p:nvPr/>
        </p:nvGrpSpPr>
        <p:grpSpPr>
          <a:xfrm>
            <a:off x="9201483" y="2421044"/>
            <a:ext cx="2621089" cy="1015663"/>
            <a:chOff x="-273490" y="3034696"/>
            <a:chExt cx="2621089" cy="1015663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D8FB7A3-2D81-D8B3-6C8A-680ECD7B9079}"/>
                </a:ext>
              </a:extLst>
            </p:cNvPr>
            <p:cNvSpPr txBox="1"/>
            <p:nvPr/>
          </p:nvSpPr>
          <p:spPr>
            <a:xfrm>
              <a:off x="248745" y="3034696"/>
              <a:ext cx="2098854" cy="101566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if r1 &gt; 3 false</a:t>
              </a:r>
            </a:p>
            <a:p>
              <a:r>
                <a:rPr lang="en-US" sz="2000" dirty="0">
                  <a:solidFill>
                    <a:srgbClr val="F37440"/>
                  </a:solidFill>
                </a:rPr>
                <a:t>then</a:t>
              </a:r>
              <a:r>
                <a:rPr lang="en-US" sz="2000" dirty="0"/>
                <a:t> branch </a:t>
              </a:r>
              <a:r>
                <a:rPr lang="en-US" sz="2000" b="1" i="1" dirty="0">
                  <a:solidFill>
                    <a:schemeClr val="accent5"/>
                  </a:solidFill>
                </a:rPr>
                <a:t>to</a:t>
              </a:r>
              <a:r>
                <a:rPr lang="en-US" sz="2000" dirty="0">
                  <a:solidFill>
                    <a:schemeClr val="accent5"/>
                  </a:solidFill>
                </a:rPr>
                <a:t> the </a:t>
              </a:r>
              <a:r>
                <a:rPr lang="en-US" sz="2000" dirty="0">
                  <a:solidFill>
                    <a:srgbClr val="FF0000"/>
                  </a:solidFill>
                </a:rPr>
                <a:t>false block</a:t>
              </a:r>
            </a:p>
          </p:txBody>
        </p:sp>
        <p:sp>
          <p:nvSpPr>
            <p:cNvPr id="31" name="Right Brace 30">
              <a:extLst>
                <a:ext uri="{FF2B5EF4-FFF2-40B4-BE49-F238E27FC236}">
                  <a16:creationId xmlns:a16="http://schemas.microsoft.com/office/drawing/2014/main" id="{C7002067-21E9-8C02-4C74-4AEBEEF38167}"/>
                </a:ext>
              </a:extLst>
            </p:cNvPr>
            <p:cNvSpPr/>
            <p:nvPr/>
          </p:nvSpPr>
          <p:spPr>
            <a:xfrm>
              <a:off x="-273490" y="3295980"/>
              <a:ext cx="498089" cy="493093"/>
            </a:xfrm>
            <a:prstGeom prst="rightBrace">
              <a:avLst/>
            </a:prstGeom>
            <a:ln w="2222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U-Turn Arrow 2">
            <a:extLst>
              <a:ext uri="{FF2B5EF4-FFF2-40B4-BE49-F238E27FC236}">
                <a16:creationId xmlns:a16="http://schemas.microsoft.com/office/drawing/2014/main" id="{E79AA5F1-8991-7342-8718-1BF02E15C9A1}"/>
              </a:ext>
            </a:extLst>
          </p:cNvPr>
          <p:cNvSpPr/>
          <p:nvPr/>
        </p:nvSpPr>
        <p:spPr>
          <a:xfrm rot="5400000" flipV="1">
            <a:off x="4298871" y="2995944"/>
            <a:ext cx="2689608" cy="1237420"/>
          </a:xfrm>
          <a:prstGeom prst="uturnArrow">
            <a:avLst>
              <a:gd name="adj1" fmla="val 4865"/>
              <a:gd name="adj2" fmla="val 6539"/>
              <a:gd name="adj3" fmla="val 20789"/>
              <a:gd name="adj4" fmla="val 42454"/>
              <a:gd name="adj5" fmla="val 7182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U-Turn Arrow 3">
            <a:extLst>
              <a:ext uri="{FF2B5EF4-FFF2-40B4-BE49-F238E27FC236}">
                <a16:creationId xmlns:a16="http://schemas.microsoft.com/office/drawing/2014/main" id="{81D02AB3-DE20-3FED-4C7E-05A256C55418}"/>
              </a:ext>
            </a:extLst>
          </p:cNvPr>
          <p:cNvSpPr/>
          <p:nvPr/>
        </p:nvSpPr>
        <p:spPr>
          <a:xfrm rot="5400000" flipV="1">
            <a:off x="4942897" y="3477239"/>
            <a:ext cx="1591772" cy="1047206"/>
          </a:xfrm>
          <a:prstGeom prst="uturnArrow">
            <a:avLst>
              <a:gd name="adj1" fmla="val 4865"/>
              <a:gd name="adj2" fmla="val 8019"/>
              <a:gd name="adj3" fmla="val 20789"/>
              <a:gd name="adj4" fmla="val 42454"/>
              <a:gd name="adj5" fmla="val 67441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U-Turn Arrow 4">
            <a:extLst>
              <a:ext uri="{FF2B5EF4-FFF2-40B4-BE49-F238E27FC236}">
                <a16:creationId xmlns:a16="http://schemas.microsoft.com/office/drawing/2014/main" id="{90D3D4C9-DDD3-A4D6-71F3-D514707320EF}"/>
              </a:ext>
            </a:extLst>
          </p:cNvPr>
          <p:cNvSpPr/>
          <p:nvPr/>
        </p:nvSpPr>
        <p:spPr>
          <a:xfrm rot="5400000">
            <a:off x="8141226" y="4031628"/>
            <a:ext cx="1710252" cy="2403066"/>
          </a:xfrm>
          <a:prstGeom prst="uturnArrow">
            <a:avLst>
              <a:gd name="adj1" fmla="val 3724"/>
              <a:gd name="adj2" fmla="val 4377"/>
              <a:gd name="adj3" fmla="val 6833"/>
              <a:gd name="adj4" fmla="val 42454"/>
              <a:gd name="adj5" fmla="val 100000"/>
            </a:avLst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B55AC1-6F9D-C4D0-591F-D6AE84D446AE}"/>
              </a:ext>
            </a:extLst>
          </p:cNvPr>
          <p:cNvSpPr txBox="1"/>
          <p:nvPr/>
        </p:nvSpPr>
        <p:spPr>
          <a:xfrm>
            <a:off x="1395042" y="2085184"/>
            <a:ext cx="2531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test1                     test2</a:t>
            </a:r>
          </a:p>
        </p:txBody>
      </p:sp>
    </p:spTree>
    <p:extLst>
      <p:ext uri="{BB962C8B-B14F-4D97-AF65-F5344CB8AC3E}">
        <p14:creationId xmlns:p14="http://schemas.microsoft.com/office/powerpoint/2010/main" val="3525405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8" grpId="0"/>
      <p:bldP spid="3" grpId="0" animBg="1"/>
      <p:bldP spid="4" grpId="0" animBg="1"/>
      <p:bldP spid="5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B9562-FFFD-0649-B4D1-5311765C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185" y="243362"/>
            <a:ext cx="10515600" cy="304487"/>
          </a:xfrm>
        </p:spPr>
        <p:txBody>
          <a:bodyPr/>
          <a:lstStyle/>
          <a:p>
            <a:r>
              <a:rPr lang="en-US" dirty="0"/>
              <a:t>Program Flow – If statements &amp;&amp; compound tests - 3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57375406-99E9-114F-A882-0D390FCA5E57}"/>
              </a:ext>
            </a:extLst>
          </p:cNvPr>
          <p:cNvSpPr/>
          <p:nvPr/>
        </p:nvSpPr>
        <p:spPr bwMode="auto">
          <a:xfrm>
            <a:off x="6664429" y="873385"/>
            <a:ext cx="4748981" cy="574125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xx,xx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// test 1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inverse test branch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Lelse</a:t>
            </a:r>
            <a:endParaRPr lang="en-US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xx, xx 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// test 2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inverse test branch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Lelse</a:t>
            </a:r>
            <a:endParaRPr lang="en-US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// more tests</a:t>
            </a:r>
          </a:p>
          <a:p>
            <a:endParaRPr lang="en-US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xx, xx 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// test n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inverse test branch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Lelse</a:t>
            </a:r>
            <a:endParaRPr lang="en-US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mov r2, r5 // true block</a:t>
            </a:r>
          </a:p>
          <a:p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branch around else</a:t>
            </a:r>
            <a:endParaRPr lang="en-US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b .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Lelse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mov r5, r2 // false block</a:t>
            </a:r>
          </a:p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fall through</a:t>
            </a:r>
            <a:endParaRPr lang="en-US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mov r4, r3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C03B6350-EB19-E141-BAF7-5EA865BDE86E}"/>
              </a:ext>
            </a:extLst>
          </p:cNvPr>
          <p:cNvSpPr/>
          <p:nvPr/>
        </p:nvSpPr>
        <p:spPr bwMode="auto">
          <a:xfrm>
            <a:off x="323538" y="1093025"/>
            <a:ext cx="4827106" cy="2090261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if (test1 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&amp;&amp;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test2 &amp; … &amp;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testn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true block</a:t>
            </a:r>
          </a:p>
          <a:p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branch around else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 else {</a:t>
            </a:r>
          </a:p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False block</a:t>
            </a:r>
          </a:p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fall through */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CDD4079-75CF-4440-8916-EEF44A2D81FE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9F42339-E711-2356-13C2-7E5580A2C44B}"/>
              </a:ext>
            </a:extLst>
          </p:cNvPr>
          <p:cNvSpPr txBox="1"/>
          <p:nvPr/>
        </p:nvSpPr>
        <p:spPr>
          <a:xfrm>
            <a:off x="570273" y="4337722"/>
            <a:ext cx="5579788" cy="7078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6"/>
                </a:solidFill>
              </a:rPr>
              <a:t>All compound &amp;&amp; tests use an </a:t>
            </a:r>
            <a:r>
              <a:rPr lang="en-US" sz="2000" dirty="0">
                <a:solidFill>
                  <a:srgbClr val="7030A0"/>
                </a:solidFill>
              </a:rPr>
              <a:t>inverse test </a:t>
            </a:r>
            <a:r>
              <a:rPr lang="en-US" sz="2000" dirty="0">
                <a:solidFill>
                  <a:schemeClr val="accent6"/>
                </a:solidFill>
              </a:rPr>
              <a:t>and if they evaluate to </a:t>
            </a:r>
            <a:r>
              <a:rPr lang="en-US" sz="2000" b="1" dirty="0">
                <a:solidFill>
                  <a:srgbClr val="7030A0"/>
                </a:solidFill>
              </a:rPr>
              <a:t>true</a:t>
            </a:r>
            <a:r>
              <a:rPr lang="en-US" sz="2000" dirty="0">
                <a:solidFill>
                  <a:srgbClr val="C00000"/>
                </a:solidFill>
              </a:rPr>
              <a:t> </a:t>
            </a:r>
            <a:r>
              <a:rPr lang="en-US" sz="2000" dirty="0"/>
              <a:t>branch </a:t>
            </a:r>
            <a:r>
              <a:rPr lang="en-US" sz="2000" b="1" i="1" dirty="0">
                <a:solidFill>
                  <a:schemeClr val="accent5"/>
                </a:solidFill>
              </a:rPr>
              <a:t>to</a:t>
            </a:r>
            <a:r>
              <a:rPr lang="en-US" sz="2000" dirty="0">
                <a:solidFill>
                  <a:schemeClr val="accent5"/>
                </a:solidFill>
              </a:rPr>
              <a:t> the </a:t>
            </a:r>
            <a:r>
              <a:rPr lang="en-US" sz="2000" dirty="0">
                <a:solidFill>
                  <a:srgbClr val="FF0000"/>
                </a:solidFill>
              </a:rPr>
              <a:t>false block</a:t>
            </a:r>
          </a:p>
        </p:txBody>
      </p:sp>
    </p:spTree>
    <p:extLst>
      <p:ext uri="{BB962C8B-B14F-4D97-AF65-F5344CB8AC3E}">
        <p14:creationId xmlns:p14="http://schemas.microsoft.com/office/powerpoint/2010/main" val="2628862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8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B9562-FFFD-0649-B4D1-5311765C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440" y="119380"/>
            <a:ext cx="11266338" cy="407296"/>
          </a:xfrm>
        </p:spPr>
        <p:txBody>
          <a:bodyPr/>
          <a:lstStyle/>
          <a:p>
            <a:r>
              <a:rPr lang="en-US" dirty="0"/>
              <a:t>Program Flow – If statements || compound tests - 1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050155E-FD54-A443-8A5C-99402148A9B6}"/>
              </a:ext>
            </a:extLst>
          </p:cNvPr>
          <p:cNvSpPr/>
          <p:nvPr/>
        </p:nvSpPr>
        <p:spPr bwMode="auto">
          <a:xfrm>
            <a:off x="813499" y="2719202"/>
            <a:ext cx="4307141" cy="167854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if ((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==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5)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||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3)) {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r2 = r5; // true block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fall through */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r4 = r3;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DF084C1A-CD2E-854D-9C38-8538D648E1A9}"/>
              </a:ext>
            </a:extLst>
          </p:cNvPr>
          <p:cNvSpPr/>
          <p:nvPr/>
        </p:nvSpPr>
        <p:spPr bwMode="auto">
          <a:xfrm>
            <a:off x="6096153" y="1755030"/>
            <a:ext cx="4529708" cy="421219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 5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beq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Lthen</a:t>
            </a:r>
            <a:endParaRPr lang="en-US" sz="20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 3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ble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  <a:p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// fall through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Lthen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mov r2, r5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true block</a:t>
            </a: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fall through */</a:t>
            </a: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mov r4, r3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D4E246E-DF41-3A43-801B-ABCDC2DBC3D8}"/>
              </a:ext>
            </a:extLst>
          </p:cNvPr>
          <p:cNvGrpSpPr/>
          <p:nvPr/>
        </p:nvGrpSpPr>
        <p:grpSpPr>
          <a:xfrm>
            <a:off x="8627978" y="1873899"/>
            <a:ext cx="2888878" cy="707886"/>
            <a:chOff x="3912462" y="3442183"/>
            <a:chExt cx="2888878" cy="707886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F99CA85-48DD-ED4A-897E-A57C60E6AA3D}"/>
                </a:ext>
              </a:extLst>
            </p:cNvPr>
            <p:cNvSpPr txBox="1"/>
            <p:nvPr/>
          </p:nvSpPr>
          <p:spPr>
            <a:xfrm>
              <a:off x="4342913" y="3442183"/>
              <a:ext cx="2458427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If </a:t>
              </a:r>
              <a:r>
                <a:rPr lang="en-US" sz="2000" dirty="0">
                  <a:solidFill>
                    <a:srgbClr val="C00000"/>
                  </a:solidFill>
                </a:rPr>
                <a:t>r0 == 5 true, </a:t>
              </a:r>
              <a:r>
                <a:rPr lang="en-US" sz="2000" dirty="0">
                  <a:solidFill>
                    <a:schemeClr val="tx2"/>
                  </a:solidFill>
                </a:rPr>
                <a:t>then </a:t>
              </a:r>
              <a:r>
                <a:rPr lang="en-US" sz="2000" dirty="0">
                  <a:solidFill>
                    <a:srgbClr val="0070C0"/>
                  </a:solidFill>
                </a:rPr>
                <a:t>branch </a:t>
              </a:r>
              <a:r>
                <a:rPr lang="en-US" sz="2000" b="1" i="1" dirty="0">
                  <a:solidFill>
                    <a:srgbClr val="0070C0"/>
                  </a:solidFill>
                </a:rPr>
                <a:t>to</a:t>
              </a:r>
              <a:r>
                <a:rPr lang="en-US" sz="2000" dirty="0">
                  <a:solidFill>
                    <a:srgbClr val="0070C0"/>
                  </a:solidFill>
                </a:rPr>
                <a:t> </a:t>
              </a:r>
              <a:r>
                <a:rPr lang="en-US" sz="2000" dirty="0">
                  <a:solidFill>
                    <a:srgbClr val="2C895B"/>
                  </a:solidFill>
                </a:rPr>
                <a:t>true block </a:t>
              </a:r>
            </a:p>
          </p:txBody>
        </p:sp>
        <p:sp>
          <p:nvSpPr>
            <p:cNvPr id="18" name="Right Brace 17">
              <a:extLst>
                <a:ext uri="{FF2B5EF4-FFF2-40B4-BE49-F238E27FC236}">
                  <a16:creationId xmlns:a16="http://schemas.microsoft.com/office/drawing/2014/main" id="{5ED0262B-879D-9E4F-B37D-750FB8090D0A}"/>
                </a:ext>
              </a:extLst>
            </p:cNvPr>
            <p:cNvSpPr/>
            <p:nvPr/>
          </p:nvSpPr>
          <p:spPr>
            <a:xfrm>
              <a:off x="3912462" y="3509518"/>
              <a:ext cx="425669" cy="563251"/>
            </a:xfrm>
            <a:prstGeom prst="rightBrace">
              <a:avLst/>
            </a:prstGeom>
            <a:ln w="2222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5BDF08D-F80E-244B-8283-2B648D38B56A}"/>
              </a:ext>
            </a:extLst>
          </p:cNvPr>
          <p:cNvGrpSpPr/>
          <p:nvPr/>
        </p:nvGrpSpPr>
        <p:grpSpPr>
          <a:xfrm>
            <a:off x="8720244" y="2690689"/>
            <a:ext cx="2658257" cy="1015663"/>
            <a:chOff x="3912462" y="3393230"/>
            <a:chExt cx="2658257" cy="1015663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AD1C883-879D-E24E-8936-7D2D2F0314C5}"/>
                </a:ext>
              </a:extLst>
            </p:cNvPr>
            <p:cNvSpPr txBox="1"/>
            <p:nvPr/>
          </p:nvSpPr>
          <p:spPr>
            <a:xfrm>
              <a:off x="4338131" y="3393230"/>
              <a:ext cx="2232588" cy="101566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if </a:t>
              </a:r>
              <a:r>
                <a:rPr lang="en-US" sz="2000" dirty="0">
                  <a:solidFill>
                    <a:srgbClr val="C00000"/>
                  </a:solidFill>
                </a:rPr>
                <a:t>r1 &gt; 3 false </a:t>
              </a:r>
              <a:r>
                <a:rPr lang="en-US" sz="2000" dirty="0">
                  <a:solidFill>
                    <a:schemeClr val="tx2"/>
                  </a:solidFill>
                </a:rPr>
                <a:t>then</a:t>
              </a:r>
              <a:r>
                <a:rPr lang="en-US" sz="2000" dirty="0">
                  <a:solidFill>
                    <a:srgbClr val="C00000"/>
                  </a:solidFill>
                </a:rPr>
                <a:t> </a:t>
              </a:r>
              <a:r>
                <a:rPr lang="en-US" sz="2000" dirty="0">
                  <a:solidFill>
                    <a:srgbClr val="0070C0"/>
                  </a:solidFill>
                </a:rPr>
                <a:t>branch </a:t>
              </a:r>
              <a:r>
                <a:rPr lang="en-US" sz="2000" b="1" i="1" dirty="0">
                  <a:solidFill>
                    <a:srgbClr val="0070C0"/>
                  </a:solidFill>
                </a:rPr>
                <a:t>around</a:t>
              </a:r>
              <a:r>
                <a:rPr lang="en-US" sz="2000" dirty="0">
                  <a:solidFill>
                    <a:srgbClr val="0070C0"/>
                  </a:solidFill>
                </a:rPr>
                <a:t> </a:t>
              </a:r>
              <a:r>
                <a:rPr lang="en-US" sz="2000" dirty="0">
                  <a:solidFill>
                    <a:srgbClr val="2C895B"/>
                  </a:solidFill>
                </a:rPr>
                <a:t>true block</a:t>
              </a:r>
            </a:p>
          </p:txBody>
        </p:sp>
        <p:sp>
          <p:nvSpPr>
            <p:cNvPr id="20" name="Right Brace 19">
              <a:extLst>
                <a:ext uri="{FF2B5EF4-FFF2-40B4-BE49-F238E27FC236}">
                  <a16:creationId xmlns:a16="http://schemas.microsoft.com/office/drawing/2014/main" id="{67F40A35-305C-9E4B-BD0A-736B06E4AEE8}"/>
                </a:ext>
              </a:extLst>
            </p:cNvPr>
            <p:cNvSpPr/>
            <p:nvPr/>
          </p:nvSpPr>
          <p:spPr>
            <a:xfrm>
              <a:off x="3912462" y="3509518"/>
              <a:ext cx="425669" cy="563251"/>
            </a:xfrm>
            <a:prstGeom prst="rightBrace">
              <a:avLst/>
            </a:prstGeom>
            <a:ln w="2222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0A25E002-8421-AD4E-AB22-5D715E2BD17A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" name="U-Turn Arrow 2">
            <a:extLst>
              <a:ext uri="{FF2B5EF4-FFF2-40B4-BE49-F238E27FC236}">
                <a16:creationId xmlns:a16="http://schemas.microsoft.com/office/drawing/2014/main" id="{850A3BA5-4379-4BBC-D790-6EE569D20651}"/>
              </a:ext>
            </a:extLst>
          </p:cNvPr>
          <p:cNvSpPr/>
          <p:nvPr/>
        </p:nvSpPr>
        <p:spPr>
          <a:xfrm rot="5400000" flipV="1">
            <a:off x="4985882" y="3706632"/>
            <a:ext cx="2213456" cy="1230334"/>
          </a:xfrm>
          <a:prstGeom prst="uturnArrow">
            <a:avLst>
              <a:gd name="adj1" fmla="val 4865"/>
              <a:gd name="adj2" fmla="val 6539"/>
              <a:gd name="adj3" fmla="val 20789"/>
              <a:gd name="adj4" fmla="val 42454"/>
              <a:gd name="adj5" fmla="val 7182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U-Turn Arrow 3">
            <a:extLst>
              <a:ext uri="{FF2B5EF4-FFF2-40B4-BE49-F238E27FC236}">
                <a16:creationId xmlns:a16="http://schemas.microsoft.com/office/drawing/2014/main" id="{05417789-1955-AB79-B11E-F18D1ABB377C}"/>
              </a:ext>
            </a:extLst>
          </p:cNvPr>
          <p:cNvSpPr/>
          <p:nvPr/>
        </p:nvSpPr>
        <p:spPr>
          <a:xfrm rot="5400000" flipV="1">
            <a:off x="5227013" y="2742825"/>
            <a:ext cx="1914322" cy="1047206"/>
          </a:xfrm>
          <a:prstGeom prst="uturnArrow">
            <a:avLst>
              <a:gd name="adj1" fmla="val 4865"/>
              <a:gd name="adj2" fmla="val 8019"/>
              <a:gd name="adj3" fmla="val 20789"/>
              <a:gd name="adj4" fmla="val 42454"/>
              <a:gd name="adj5" fmla="val 67441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2716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2" grpId="0"/>
      <p:bldP spid="3" grpId="0" animBg="1"/>
      <p:bldP spid="4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B9562-FFFD-0649-B4D1-5311765C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440" y="119380"/>
            <a:ext cx="11266338" cy="407296"/>
          </a:xfrm>
        </p:spPr>
        <p:txBody>
          <a:bodyPr/>
          <a:lstStyle/>
          <a:p>
            <a:r>
              <a:rPr lang="en-US" dirty="0"/>
              <a:t>Program Flow – If statements || compound tests - 2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57375406-99E9-114F-A882-0D390FCA5E57}"/>
              </a:ext>
            </a:extLst>
          </p:cNvPr>
          <p:cNvSpPr/>
          <p:nvPr/>
        </p:nvSpPr>
        <p:spPr bwMode="auto">
          <a:xfrm>
            <a:off x="6043597" y="881104"/>
            <a:ext cx="4566727" cy="574125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 5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beq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Lthen</a:t>
            </a:r>
            <a:endParaRPr lang="en-US" sz="20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 3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ble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Lelse</a:t>
            </a:r>
            <a:endParaRPr lang="en-US" sz="20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// fall through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Lthen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mov r2, r5 // true block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branch around else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b .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endParaRPr lang="en-US" sz="20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Lelse</a:t>
            </a:r>
            <a:endParaRPr lang="en-US" sz="20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mov r5, r2 // false block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fall through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:  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355403CA-3097-2043-83CC-1FE1B2AB71D2}"/>
              </a:ext>
            </a:extLst>
          </p:cNvPr>
          <p:cNvSpPr/>
          <p:nvPr/>
        </p:nvSpPr>
        <p:spPr bwMode="auto">
          <a:xfrm>
            <a:off x="441107" y="2143988"/>
            <a:ext cx="4266605" cy="2311956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if ((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==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5)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||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3)) {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r2 = r5; // true block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branch around else */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 else {</a:t>
            </a: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r5 = r2; // false block</a:t>
            </a: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fall through */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A25E002-8421-AD4E-AB22-5D715E2BD17A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9A5829C-FB84-35B8-F0C2-AB2F1A4A6E92}"/>
              </a:ext>
            </a:extLst>
          </p:cNvPr>
          <p:cNvGrpSpPr/>
          <p:nvPr/>
        </p:nvGrpSpPr>
        <p:grpSpPr>
          <a:xfrm>
            <a:off x="8637860" y="986614"/>
            <a:ext cx="3308349" cy="707886"/>
            <a:chOff x="3912462" y="3442183"/>
            <a:chExt cx="3308349" cy="707886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FCD632A-A8A7-7EF7-F587-9974B0BB547B}"/>
                </a:ext>
              </a:extLst>
            </p:cNvPr>
            <p:cNvSpPr txBox="1"/>
            <p:nvPr/>
          </p:nvSpPr>
          <p:spPr>
            <a:xfrm>
              <a:off x="4342913" y="3442183"/>
              <a:ext cx="2877898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If </a:t>
              </a:r>
              <a:r>
                <a:rPr lang="en-US" sz="2000" dirty="0">
                  <a:solidFill>
                    <a:srgbClr val="C00000"/>
                  </a:solidFill>
                </a:rPr>
                <a:t>r0 == 5 true, </a:t>
              </a:r>
              <a:r>
                <a:rPr lang="en-US" sz="2000" dirty="0">
                  <a:solidFill>
                    <a:schemeClr val="tx2"/>
                  </a:solidFill>
                </a:rPr>
                <a:t>then </a:t>
              </a:r>
              <a:r>
                <a:rPr lang="en-US" sz="2000" dirty="0">
                  <a:solidFill>
                    <a:srgbClr val="0070C0"/>
                  </a:solidFill>
                </a:rPr>
                <a:t>branch </a:t>
              </a:r>
              <a:r>
                <a:rPr lang="en-US" sz="2000" b="1" i="1" dirty="0">
                  <a:solidFill>
                    <a:srgbClr val="0070C0"/>
                  </a:solidFill>
                </a:rPr>
                <a:t>to</a:t>
              </a:r>
              <a:r>
                <a:rPr lang="en-US" sz="2000" dirty="0">
                  <a:solidFill>
                    <a:srgbClr val="0070C0"/>
                  </a:solidFill>
                </a:rPr>
                <a:t> the </a:t>
              </a:r>
              <a:r>
                <a:rPr lang="en-US" sz="2000" dirty="0">
                  <a:solidFill>
                    <a:srgbClr val="2C895B"/>
                  </a:solidFill>
                </a:rPr>
                <a:t>true block </a:t>
              </a:r>
            </a:p>
          </p:txBody>
        </p:sp>
        <p:sp>
          <p:nvSpPr>
            <p:cNvPr id="26" name="Right Brace 25">
              <a:extLst>
                <a:ext uri="{FF2B5EF4-FFF2-40B4-BE49-F238E27FC236}">
                  <a16:creationId xmlns:a16="http://schemas.microsoft.com/office/drawing/2014/main" id="{E8697343-606E-7E7E-975F-17D0F502C4DC}"/>
                </a:ext>
              </a:extLst>
            </p:cNvPr>
            <p:cNvSpPr/>
            <p:nvPr/>
          </p:nvSpPr>
          <p:spPr>
            <a:xfrm>
              <a:off x="3912462" y="3509518"/>
              <a:ext cx="425669" cy="563251"/>
            </a:xfrm>
            <a:prstGeom prst="rightBrace">
              <a:avLst/>
            </a:prstGeom>
            <a:ln w="2222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A7CAB11-E318-79F9-C20D-0F9C1EAF47FE}"/>
              </a:ext>
            </a:extLst>
          </p:cNvPr>
          <p:cNvGrpSpPr/>
          <p:nvPr/>
        </p:nvGrpSpPr>
        <p:grpSpPr>
          <a:xfrm>
            <a:off x="8637860" y="1790045"/>
            <a:ext cx="3134063" cy="738987"/>
            <a:chOff x="3912462" y="3333782"/>
            <a:chExt cx="3134063" cy="738987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2B71460-0573-3428-0E5A-483DC3EC1964}"/>
                </a:ext>
              </a:extLst>
            </p:cNvPr>
            <p:cNvSpPr txBox="1"/>
            <p:nvPr/>
          </p:nvSpPr>
          <p:spPr>
            <a:xfrm>
              <a:off x="4374900" y="3333782"/>
              <a:ext cx="2671625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if </a:t>
              </a:r>
              <a:r>
                <a:rPr lang="en-US" sz="2000" dirty="0">
                  <a:solidFill>
                    <a:srgbClr val="C00000"/>
                  </a:solidFill>
                </a:rPr>
                <a:t>r1 &gt; 3 false </a:t>
              </a:r>
              <a:r>
                <a:rPr lang="en-US" sz="2000" dirty="0">
                  <a:solidFill>
                    <a:schemeClr val="tx2"/>
                  </a:solidFill>
                </a:rPr>
                <a:t>then</a:t>
              </a:r>
              <a:r>
                <a:rPr lang="en-US" sz="2000" dirty="0">
                  <a:solidFill>
                    <a:srgbClr val="C00000"/>
                  </a:solidFill>
                </a:rPr>
                <a:t> </a:t>
              </a:r>
              <a:r>
                <a:rPr lang="en-US" sz="2000" dirty="0">
                  <a:solidFill>
                    <a:srgbClr val="0070C0"/>
                  </a:solidFill>
                </a:rPr>
                <a:t>branch </a:t>
              </a:r>
              <a:r>
                <a:rPr lang="en-US" sz="2000" b="1" i="1" dirty="0">
                  <a:solidFill>
                    <a:srgbClr val="0070C0"/>
                  </a:solidFill>
                </a:rPr>
                <a:t>to</a:t>
              </a:r>
              <a:r>
                <a:rPr lang="en-US" sz="2000" dirty="0">
                  <a:solidFill>
                    <a:srgbClr val="0070C0"/>
                  </a:solidFill>
                </a:rPr>
                <a:t> </a:t>
              </a:r>
              <a:r>
                <a:rPr lang="en-US" sz="2000" dirty="0">
                  <a:solidFill>
                    <a:srgbClr val="C00000"/>
                  </a:solidFill>
                </a:rPr>
                <a:t>false block</a:t>
              </a:r>
            </a:p>
          </p:txBody>
        </p:sp>
        <p:sp>
          <p:nvSpPr>
            <p:cNvPr id="29" name="Right Brace 28">
              <a:extLst>
                <a:ext uri="{FF2B5EF4-FFF2-40B4-BE49-F238E27FC236}">
                  <a16:creationId xmlns:a16="http://schemas.microsoft.com/office/drawing/2014/main" id="{0960DC15-7DED-06DA-2BC3-A0A687A15E79}"/>
                </a:ext>
              </a:extLst>
            </p:cNvPr>
            <p:cNvSpPr/>
            <p:nvPr/>
          </p:nvSpPr>
          <p:spPr>
            <a:xfrm>
              <a:off x="3912462" y="3509518"/>
              <a:ext cx="425669" cy="563251"/>
            </a:xfrm>
            <a:prstGeom prst="rightBrace">
              <a:avLst/>
            </a:prstGeom>
            <a:ln w="2222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U-Turn Arrow 2">
            <a:extLst>
              <a:ext uri="{FF2B5EF4-FFF2-40B4-BE49-F238E27FC236}">
                <a16:creationId xmlns:a16="http://schemas.microsoft.com/office/drawing/2014/main" id="{A767F4D6-3EF9-F21D-F934-4D6D0630B0F2}"/>
              </a:ext>
            </a:extLst>
          </p:cNvPr>
          <p:cNvSpPr/>
          <p:nvPr/>
        </p:nvSpPr>
        <p:spPr>
          <a:xfrm rot="5400000" flipV="1">
            <a:off x="4800473" y="2911406"/>
            <a:ext cx="2486250" cy="1413677"/>
          </a:xfrm>
          <a:prstGeom prst="uturnArrow">
            <a:avLst>
              <a:gd name="adj1" fmla="val 3769"/>
              <a:gd name="adj2" fmla="val 6539"/>
              <a:gd name="adj3" fmla="val 20789"/>
              <a:gd name="adj4" fmla="val 42454"/>
              <a:gd name="adj5" fmla="val 7182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U-Turn Arrow 3">
            <a:extLst>
              <a:ext uri="{FF2B5EF4-FFF2-40B4-BE49-F238E27FC236}">
                <a16:creationId xmlns:a16="http://schemas.microsoft.com/office/drawing/2014/main" id="{3587977D-50F2-F6AD-A24F-EFDE1F1E3228}"/>
              </a:ext>
            </a:extLst>
          </p:cNvPr>
          <p:cNvSpPr/>
          <p:nvPr/>
        </p:nvSpPr>
        <p:spPr>
          <a:xfrm rot="5400000" flipV="1">
            <a:off x="5041647" y="1903447"/>
            <a:ext cx="2003900" cy="1047206"/>
          </a:xfrm>
          <a:prstGeom prst="uturnArrow">
            <a:avLst>
              <a:gd name="adj1" fmla="val 4865"/>
              <a:gd name="adj2" fmla="val 8019"/>
              <a:gd name="adj3" fmla="val 20789"/>
              <a:gd name="adj4" fmla="val 42454"/>
              <a:gd name="adj5" fmla="val 67441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U-Turn Arrow 5">
            <a:extLst>
              <a:ext uri="{FF2B5EF4-FFF2-40B4-BE49-F238E27FC236}">
                <a16:creationId xmlns:a16="http://schemas.microsoft.com/office/drawing/2014/main" id="{60D71879-9C38-DE5A-B282-F5272AF5FD61}"/>
              </a:ext>
            </a:extLst>
          </p:cNvPr>
          <p:cNvSpPr/>
          <p:nvPr/>
        </p:nvSpPr>
        <p:spPr>
          <a:xfrm rot="5400000" flipV="1">
            <a:off x="4982665" y="4726061"/>
            <a:ext cx="1900036" cy="1413677"/>
          </a:xfrm>
          <a:prstGeom prst="uturnArrow">
            <a:avLst>
              <a:gd name="adj1" fmla="val 3724"/>
              <a:gd name="adj2" fmla="val 4986"/>
              <a:gd name="adj3" fmla="val 18407"/>
              <a:gd name="adj4" fmla="val 42454"/>
              <a:gd name="adj5" fmla="val 82026"/>
            </a:avLst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8830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2" grpId="0"/>
      <p:bldP spid="3" grpId="0" animBg="1"/>
      <p:bldP spid="4" grpId="0" animBg="1"/>
      <p:bldP spid="6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B9562-FFFD-0649-B4D1-5311765C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440" y="119380"/>
            <a:ext cx="11266338" cy="407296"/>
          </a:xfrm>
        </p:spPr>
        <p:txBody>
          <a:bodyPr/>
          <a:lstStyle/>
          <a:p>
            <a:r>
              <a:rPr lang="en-US" dirty="0"/>
              <a:t>Program Flow – If statements || compound tests - 3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57375406-99E9-114F-A882-0D390FCA5E57}"/>
              </a:ext>
            </a:extLst>
          </p:cNvPr>
          <p:cNvSpPr/>
          <p:nvPr/>
        </p:nvSpPr>
        <p:spPr bwMode="auto">
          <a:xfrm>
            <a:off x="6043597" y="873960"/>
            <a:ext cx="4566727" cy="574125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XX, XX	     // test 1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same test branch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Lthen</a:t>
            </a:r>
            <a:endParaRPr lang="en-US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XX, XX	     // test 2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same test branch 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Lthen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// other tests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XX, XX     // test n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inverse test branch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Lelse</a:t>
            </a:r>
            <a:endParaRPr lang="en-US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  <a:p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// fall through</a:t>
            </a:r>
          </a:p>
          <a:p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Lthen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</a:p>
          <a:p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// true block</a:t>
            </a:r>
          </a:p>
          <a:p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// branch around else</a:t>
            </a:r>
          </a:p>
          <a:p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b .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endParaRPr lang="en-US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Lelse</a:t>
            </a:r>
            <a:endParaRPr lang="en-US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// false block </a:t>
            </a:r>
          </a:p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fall through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:  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355403CA-3097-2043-83CC-1FE1B2AB71D2}"/>
              </a:ext>
            </a:extLst>
          </p:cNvPr>
          <p:cNvSpPr/>
          <p:nvPr/>
        </p:nvSpPr>
        <p:spPr bwMode="auto">
          <a:xfrm>
            <a:off x="441107" y="2143988"/>
            <a:ext cx="4959568" cy="2090261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if (test1 || test2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|| .. || </a:t>
            </a:r>
            <a:r>
              <a:rPr lang="en-US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testn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true block</a:t>
            </a:r>
          </a:p>
          <a:p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branch around else */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 else {</a:t>
            </a:r>
          </a:p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false block</a:t>
            </a:r>
          </a:p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fall through */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A25E002-8421-AD4E-AB22-5D715E2BD17A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F6AF07-A19A-A17B-D51E-A71CB6C0FD44}"/>
              </a:ext>
            </a:extLst>
          </p:cNvPr>
          <p:cNvSpPr txBox="1"/>
          <p:nvPr/>
        </p:nvSpPr>
        <p:spPr>
          <a:xfrm>
            <a:off x="591098" y="4387039"/>
            <a:ext cx="5073895" cy="10156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/>
              <a:t>All compound || tests (except the last one) use the </a:t>
            </a:r>
            <a:r>
              <a:rPr lang="en-US" sz="2000" dirty="0">
                <a:solidFill>
                  <a:srgbClr val="7030A0"/>
                </a:solidFill>
              </a:rPr>
              <a:t>same test </a:t>
            </a:r>
            <a:r>
              <a:rPr lang="en-US" sz="2000" dirty="0"/>
              <a:t>as C and if they evaluate to </a:t>
            </a:r>
            <a:r>
              <a:rPr lang="en-US" sz="2000" dirty="0">
                <a:solidFill>
                  <a:srgbClr val="7030A0"/>
                </a:solidFill>
              </a:rPr>
              <a:t>true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0070C0"/>
                </a:solidFill>
              </a:rPr>
              <a:t>branches </a:t>
            </a:r>
            <a:r>
              <a:rPr lang="en-US" sz="2000" b="1" i="1" dirty="0">
                <a:solidFill>
                  <a:srgbClr val="0070C0"/>
                </a:solidFill>
              </a:rPr>
              <a:t>to</a:t>
            </a:r>
            <a:r>
              <a:rPr lang="en-US" sz="2000" dirty="0">
                <a:solidFill>
                  <a:srgbClr val="0070C0"/>
                </a:solidFill>
              </a:rPr>
              <a:t> the </a:t>
            </a:r>
            <a:r>
              <a:rPr lang="en-US" sz="2000" dirty="0">
                <a:solidFill>
                  <a:srgbClr val="2C895B"/>
                </a:solidFill>
              </a:rPr>
              <a:t>true block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17E4ECF-2632-955C-9440-EEDDD029F7C0}"/>
              </a:ext>
            </a:extLst>
          </p:cNvPr>
          <p:cNvSpPr txBox="1"/>
          <p:nvPr/>
        </p:nvSpPr>
        <p:spPr>
          <a:xfrm>
            <a:off x="725286" y="5555492"/>
            <a:ext cx="4832552" cy="10156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/>
              <a:t>The last (leftmost) compound || test uses an </a:t>
            </a:r>
            <a:r>
              <a:rPr lang="en-US" sz="2000" dirty="0">
                <a:solidFill>
                  <a:srgbClr val="7030A0"/>
                </a:solidFill>
              </a:rPr>
              <a:t>inverse test</a:t>
            </a:r>
            <a:r>
              <a:rPr lang="en-US" sz="2000" dirty="0"/>
              <a:t> and if it evaluates to </a:t>
            </a:r>
            <a:r>
              <a:rPr lang="en-US" sz="2000" dirty="0">
                <a:solidFill>
                  <a:srgbClr val="7030A0"/>
                </a:solidFill>
              </a:rPr>
              <a:t>true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0070C0"/>
                </a:solidFill>
              </a:rPr>
              <a:t>branches </a:t>
            </a:r>
            <a:r>
              <a:rPr lang="en-US" sz="2000" b="1" i="1" dirty="0">
                <a:solidFill>
                  <a:srgbClr val="0070C0"/>
                </a:solidFill>
              </a:rPr>
              <a:t>to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  <a:r>
              <a:rPr lang="en-US" sz="2000" dirty="0">
                <a:solidFill>
                  <a:srgbClr val="C00000"/>
                </a:solidFill>
              </a:rPr>
              <a:t>false block</a:t>
            </a:r>
            <a:endParaRPr lang="en-US" sz="2000" dirty="0">
              <a:solidFill>
                <a:srgbClr val="2C895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7742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D9BD7B9-3441-B04C-8F22-4DB91BFE47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482" y="50733"/>
            <a:ext cx="7465848" cy="455603"/>
          </a:xfrm>
        </p:spPr>
        <p:txBody>
          <a:bodyPr/>
          <a:lstStyle/>
          <a:p>
            <a:r>
              <a:rPr lang="en-US" dirty="0"/>
              <a:t>Variables in C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112875C-70B5-F248-A9B8-5A136261B9DA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278618" y="490695"/>
            <a:ext cx="11143762" cy="4477545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chemeClr val="tx2"/>
                </a:solidFill>
              </a:rPr>
              <a:t>Global variables </a:t>
            </a:r>
          </a:p>
          <a:p>
            <a:pPr lvl="1"/>
            <a:r>
              <a:rPr lang="en-US" sz="1800" b="1" dirty="0">
                <a:solidFill>
                  <a:schemeClr val="tx2"/>
                </a:solidFill>
              </a:rPr>
              <a:t>Defined at file scope </a:t>
            </a:r>
            <a:r>
              <a:rPr lang="en-US" sz="1800" dirty="0">
                <a:solidFill>
                  <a:schemeClr val="tx2"/>
                </a:solidFill>
              </a:rPr>
              <a:t>(outside of a block)</a:t>
            </a:r>
          </a:p>
          <a:p>
            <a:pPr lvl="1"/>
            <a:r>
              <a:rPr lang="en-US" sz="1800" dirty="0">
                <a:solidFill>
                  <a:schemeClr val="accent6"/>
                </a:solidFill>
              </a:rPr>
              <a:t>have</a:t>
            </a:r>
            <a:r>
              <a:rPr lang="en-US" sz="1800" dirty="0">
                <a:solidFill>
                  <a:srgbClr val="F3753F"/>
                </a:solidFill>
              </a:rPr>
              <a:t> static storage duration</a:t>
            </a:r>
          </a:p>
          <a:p>
            <a:pPr lvl="1"/>
            <a:r>
              <a:rPr lang="en-US" sz="1800" dirty="0">
                <a:solidFill>
                  <a:schemeClr val="accent6"/>
                </a:solidFill>
              </a:rPr>
              <a:t>global variables </a:t>
            </a:r>
            <a:r>
              <a:rPr lang="en-US" sz="1800" dirty="0">
                <a:solidFill>
                  <a:schemeClr val="accent1"/>
                </a:solidFill>
              </a:rPr>
              <a:t>defined without an initial value </a:t>
            </a:r>
            <a:r>
              <a:rPr lang="en-US" sz="1800" dirty="0">
                <a:solidFill>
                  <a:srgbClr val="FF0000"/>
                </a:solidFill>
              </a:rPr>
              <a:t>default to 0</a:t>
            </a:r>
            <a:r>
              <a:rPr lang="en-US" sz="1800" dirty="0">
                <a:solidFill>
                  <a:schemeClr val="accent6"/>
                </a:solidFill>
              </a:rPr>
              <a:t> (set prior to program execution start)</a:t>
            </a:r>
          </a:p>
          <a:p>
            <a:pPr lvl="1"/>
            <a:r>
              <a:rPr lang="en-US" sz="1800" dirty="0">
                <a:solidFill>
                  <a:schemeClr val="accent6"/>
                </a:solidFill>
              </a:rPr>
              <a:t>global variables </a:t>
            </a:r>
            <a:r>
              <a:rPr lang="en-US" sz="1800" dirty="0">
                <a:solidFill>
                  <a:schemeClr val="accent1"/>
                </a:solidFill>
              </a:rPr>
              <a:t>defined with an initial value </a:t>
            </a:r>
            <a:r>
              <a:rPr lang="en-US" sz="1800" dirty="0">
                <a:solidFill>
                  <a:srgbClr val="FF0000"/>
                </a:solidFill>
              </a:rPr>
              <a:t>are set at program start</a:t>
            </a:r>
          </a:p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chemeClr val="tx2"/>
                </a:solidFill>
              </a:rPr>
              <a:t>Local (block scope, or automatic) variables </a:t>
            </a:r>
            <a:r>
              <a:rPr lang="en-US" sz="1800" dirty="0">
                <a:solidFill>
                  <a:schemeClr val="tx2"/>
                </a:solidFill>
              </a:rPr>
              <a:t>(including function parameter variables)</a:t>
            </a:r>
          </a:p>
          <a:p>
            <a:pPr lvl="1"/>
            <a:r>
              <a:rPr lang="en-US" sz="1800" b="1" dirty="0">
                <a:solidFill>
                  <a:schemeClr val="tx2"/>
                </a:solidFill>
              </a:rPr>
              <a:t>Defined at block scope </a:t>
            </a:r>
            <a:r>
              <a:rPr lang="en-US" sz="1800" dirty="0">
                <a:solidFill>
                  <a:schemeClr val="tx2"/>
                </a:solidFill>
              </a:rPr>
              <a:t>(inside of a block) </a:t>
            </a:r>
          </a:p>
          <a:p>
            <a:pPr lvl="1"/>
            <a:r>
              <a:rPr lang="en-US" sz="1800" dirty="0">
                <a:solidFill>
                  <a:schemeClr val="accent6"/>
                </a:solidFill>
              </a:rPr>
              <a:t>have</a:t>
            </a:r>
            <a:r>
              <a:rPr lang="en-US" sz="1800" dirty="0">
                <a:solidFill>
                  <a:srgbClr val="F3753F"/>
                </a:solidFill>
              </a:rPr>
              <a:t> automatic storage duration, </a:t>
            </a:r>
            <a:r>
              <a:rPr lang="en-US" sz="1800" b="1" dirty="0">
                <a:solidFill>
                  <a:srgbClr val="F3753F"/>
                </a:solidFill>
              </a:rPr>
              <a:t>with one exception (see below)</a:t>
            </a:r>
          </a:p>
          <a:p>
            <a:pPr lvl="1"/>
            <a:r>
              <a:rPr lang="en-US" sz="1800" dirty="0">
                <a:solidFill>
                  <a:schemeClr val="accent6"/>
                </a:solidFill>
              </a:rPr>
              <a:t>block scope variables </a:t>
            </a:r>
            <a:r>
              <a:rPr lang="en-US" sz="1800" dirty="0">
                <a:solidFill>
                  <a:schemeClr val="accent1"/>
                </a:solidFill>
              </a:rPr>
              <a:t>defined without an initial value </a:t>
            </a:r>
            <a:r>
              <a:rPr lang="en-US" sz="1800" dirty="0">
                <a:solidFill>
                  <a:srgbClr val="FF0000"/>
                </a:solidFill>
              </a:rPr>
              <a:t>have </a:t>
            </a:r>
            <a:r>
              <a:rPr lang="en-US" sz="1800" dirty="0">
                <a:solidFill>
                  <a:srgbClr val="2C895B"/>
                </a:solidFill>
              </a:rPr>
              <a:t>an </a:t>
            </a:r>
            <a:r>
              <a:rPr lang="en-US" sz="1800" b="1" dirty="0">
                <a:solidFill>
                  <a:srgbClr val="2C895B"/>
                </a:solidFill>
              </a:rPr>
              <a:t>unspecified</a:t>
            </a:r>
            <a:r>
              <a:rPr lang="en-US" sz="1800" dirty="0">
                <a:solidFill>
                  <a:srgbClr val="2C895B"/>
                </a:solidFill>
              </a:rPr>
              <a:t> initial value</a:t>
            </a:r>
          </a:p>
          <a:p>
            <a:pPr lvl="1"/>
            <a:r>
              <a:rPr lang="en-US" sz="1800" dirty="0">
                <a:solidFill>
                  <a:schemeClr val="accent6"/>
                </a:solidFill>
              </a:rPr>
              <a:t>block scope variables </a:t>
            </a:r>
            <a:r>
              <a:rPr lang="en-US" sz="1800" dirty="0">
                <a:solidFill>
                  <a:schemeClr val="accent1"/>
                </a:solidFill>
              </a:rPr>
              <a:t>defined with an initial </a:t>
            </a:r>
            <a:r>
              <a:rPr lang="en-US" sz="1800" dirty="0">
                <a:solidFill>
                  <a:srgbClr val="FF0000"/>
                </a:solidFill>
              </a:rPr>
              <a:t>are set each time by code when the block is entered </a:t>
            </a:r>
            <a:endParaRPr lang="en-US" sz="1800" dirty="0">
              <a:solidFill>
                <a:schemeClr val="accent6"/>
              </a:solidFill>
            </a:endParaRPr>
          </a:p>
          <a:p>
            <a:pPr lvl="1"/>
            <a:r>
              <a:rPr lang="en-US" sz="1800" dirty="0">
                <a:solidFill>
                  <a:schemeClr val="accent6"/>
                </a:solidFill>
              </a:rPr>
              <a:t>All</a:t>
            </a:r>
            <a:r>
              <a:rPr lang="en-US" sz="1800" dirty="0">
                <a:solidFill>
                  <a:schemeClr val="accent1"/>
                </a:solidFill>
              </a:rPr>
              <a:t> </a:t>
            </a:r>
            <a:r>
              <a:rPr lang="en-US" sz="1800" dirty="0">
                <a:solidFill>
                  <a:schemeClr val="accent6"/>
                </a:solidFill>
              </a:rPr>
              <a:t>block scope variables </a:t>
            </a:r>
            <a:r>
              <a:rPr lang="en-US" sz="1800" dirty="0">
                <a:solidFill>
                  <a:srgbClr val="FF0000"/>
                </a:solidFill>
              </a:rPr>
              <a:t>become </a:t>
            </a:r>
            <a:r>
              <a:rPr lang="en-US" sz="1800" b="1" dirty="0">
                <a:solidFill>
                  <a:srgbClr val="FF0000"/>
                </a:solidFill>
              </a:rPr>
              <a:t>unspecified</a:t>
            </a:r>
            <a:r>
              <a:rPr lang="en-US" sz="1800" dirty="0">
                <a:solidFill>
                  <a:srgbClr val="FF0000"/>
                </a:solidFill>
              </a:rPr>
              <a:t> at block exit</a:t>
            </a:r>
            <a:endParaRPr lang="en-US" sz="1800" dirty="0">
              <a:solidFill>
                <a:schemeClr val="accent6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0070C0"/>
                </a:solidFill>
              </a:rPr>
              <a:t>Variable definitions preceded by the keyword  </a:t>
            </a:r>
            <a:r>
              <a:rPr lang="en-US" sz="1800" i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r>
              <a:rPr lang="en-US" sz="1800" dirty="0">
                <a:solidFill>
                  <a:srgbClr val="0070C0"/>
                </a:solidFill>
              </a:rPr>
              <a:t> </a:t>
            </a:r>
            <a:r>
              <a:rPr lang="en-US" sz="1800" dirty="0"/>
              <a:t>always have </a:t>
            </a:r>
            <a:r>
              <a:rPr lang="en-US" sz="1800" dirty="0">
                <a:solidFill>
                  <a:srgbClr val="F3753F"/>
                </a:solidFill>
              </a:rPr>
              <a:t>static storage duration</a:t>
            </a:r>
            <a:r>
              <a:rPr lang="en-US" sz="1800" dirty="0">
                <a:solidFill>
                  <a:schemeClr val="tx2"/>
                </a:solidFill>
              </a:rPr>
              <a:t> </a:t>
            </a:r>
            <a:r>
              <a:rPr lang="en-US" sz="1800" dirty="0">
                <a:solidFill>
                  <a:schemeClr val="accent3"/>
                </a:solidFill>
              </a:rPr>
              <a:t>including variables defined with block scope (when used global variables it restricts scope – later slides)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EE08F9-F9A1-BA4F-9199-A376D37B67E2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4D15A48-16C5-4946-3AFE-03E483A5D017}"/>
              </a:ext>
            </a:extLst>
          </p:cNvPr>
          <p:cNvSpPr txBox="1"/>
          <p:nvPr/>
        </p:nvSpPr>
        <p:spPr>
          <a:xfrm>
            <a:off x="1246293" y="5052941"/>
            <a:ext cx="10369973" cy="175432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global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          </a:t>
            </a:r>
            <a:r>
              <a:rPr lang="en-US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global with static storage duration, initial value = 0</a:t>
            </a:r>
            <a:endParaRPr lang="en-US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foo(void)</a:t>
            </a:r>
            <a:endParaRPr lang="en-US" i="1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endParaRPr lang="en-US" i="1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s;</a:t>
            </a:r>
            <a:r>
              <a:rPr lang="en-US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// "local" with static storage duration, initial value = 0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int x;		</a:t>
            </a:r>
            <a:r>
              <a:rPr lang="en-US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"local" with automatic storage duration</a:t>
            </a:r>
            <a:endParaRPr lang="en-US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862336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animBg="1"/>
      <p:bldP spid="8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0057D17-F0EE-3F4B-B8AE-50E7B158F475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226711" y="550745"/>
            <a:ext cx="11701067" cy="5754261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400" dirty="0">
                <a:solidFill>
                  <a:srgbClr val="0070C0"/>
                </a:solidFill>
              </a:rPr>
              <a:t>loop guard: </a:t>
            </a:r>
            <a:r>
              <a:rPr lang="en-US" sz="2400" dirty="0"/>
              <a:t>code that must evaluate to true before the next iteration of the loop</a:t>
            </a:r>
          </a:p>
          <a:p>
            <a:r>
              <a:rPr lang="en-US" sz="2400" dirty="0"/>
              <a:t>If the </a:t>
            </a:r>
            <a:r>
              <a:rPr lang="en-US" sz="2400" dirty="0">
                <a:solidFill>
                  <a:srgbClr val="0070C0"/>
                </a:solidFill>
              </a:rPr>
              <a:t>loop guard </a:t>
            </a:r>
            <a:r>
              <a:rPr lang="en-US" sz="2400" dirty="0">
                <a:solidFill>
                  <a:srgbClr val="2C895B"/>
                </a:solidFill>
              </a:rPr>
              <a:t>test(s) evaluate to true</a:t>
            </a:r>
            <a:r>
              <a:rPr lang="en-US" sz="2400" dirty="0"/>
              <a:t>, the </a:t>
            </a:r>
            <a:r>
              <a:rPr lang="en-US" sz="2400" i="1" dirty="0">
                <a:solidFill>
                  <a:srgbClr val="0070C0"/>
                </a:solidFill>
              </a:rPr>
              <a:t>body of the loop</a:t>
            </a:r>
            <a:r>
              <a:rPr lang="en-US" sz="2400" dirty="0">
                <a:solidFill>
                  <a:srgbClr val="0070C0"/>
                </a:solidFill>
              </a:rPr>
              <a:t> is executed again</a:t>
            </a:r>
          </a:p>
          <a:p>
            <a:r>
              <a:rPr lang="en-US" sz="2400" dirty="0">
                <a:solidFill>
                  <a:srgbClr val="F37440"/>
                </a:solidFill>
              </a:rPr>
              <a:t>pre-test loop guard </a:t>
            </a:r>
            <a:r>
              <a:rPr lang="en-US" sz="2400" dirty="0"/>
              <a:t>is at the </a:t>
            </a:r>
            <a:r>
              <a:rPr lang="en-US" sz="2400" dirty="0">
                <a:solidFill>
                  <a:srgbClr val="7030A0"/>
                </a:solidFill>
              </a:rPr>
              <a:t>top of the loop </a:t>
            </a:r>
          </a:p>
          <a:p>
            <a:pPr lvl="1"/>
            <a:r>
              <a:rPr lang="en-US" sz="2200" dirty="0"/>
              <a:t>If the </a:t>
            </a:r>
            <a:r>
              <a:rPr lang="en-US" sz="2200" dirty="0">
                <a:solidFill>
                  <a:srgbClr val="2C895B"/>
                </a:solidFill>
              </a:rPr>
              <a:t>test evaluates to true, </a:t>
            </a:r>
            <a:r>
              <a:rPr lang="en-US" sz="2200" dirty="0"/>
              <a:t>execution </a:t>
            </a:r>
            <a:r>
              <a:rPr lang="en-US" sz="2200" dirty="0">
                <a:solidFill>
                  <a:srgbClr val="0070C0"/>
                </a:solidFill>
              </a:rPr>
              <a:t>falls through </a:t>
            </a:r>
            <a:r>
              <a:rPr lang="en-US" sz="2200" dirty="0"/>
              <a:t>to the loop body</a:t>
            </a:r>
          </a:p>
          <a:p>
            <a:pPr lvl="1"/>
            <a:r>
              <a:rPr lang="en-US" sz="2200" dirty="0"/>
              <a:t>if the </a:t>
            </a:r>
            <a:r>
              <a:rPr lang="en-US" sz="2200" dirty="0">
                <a:solidFill>
                  <a:srgbClr val="C00000"/>
                </a:solidFill>
              </a:rPr>
              <a:t>test evaluates to false</a:t>
            </a:r>
            <a:r>
              <a:rPr lang="en-US" sz="2200" dirty="0"/>
              <a:t>, execution </a:t>
            </a:r>
            <a:r>
              <a:rPr lang="en-US" sz="2200" b="1" u="sng" dirty="0">
                <a:solidFill>
                  <a:srgbClr val="0070C0"/>
                </a:solidFill>
              </a:rPr>
              <a:t>branches</a:t>
            </a:r>
            <a:r>
              <a:rPr lang="en-US" sz="2200" dirty="0">
                <a:solidFill>
                  <a:srgbClr val="0070C0"/>
                </a:solidFill>
              </a:rPr>
              <a:t> around the loop body </a:t>
            </a:r>
          </a:p>
          <a:p>
            <a:pPr lvl="1"/>
            <a:endParaRPr lang="en-US" sz="4000" dirty="0">
              <a:solidFill>
                <a:srgbClr val="0070C0"/>
              </a:solidFill>
            </a:endParaRPr>
          </a:p>
          <a:p>
            <a:pPr lvl="1"/>
            <a:endParaRPr lang="en-US" sz="2200" dirty="0">
              <a:solidFill>
                <a:srgbClr val="0070C0"/>
              </a:solidFill>
            </a:endParaRPr>
          </a:p>
          <a:p>
            <a:pPr lvl="1"/>
            <a:endParaRPr lang="en-US" sz="2200" dirty="0">
              <a:solidFill>
                <a:srgbClr val="0070C0"/>
              </a:solidFill>
            </a:endParaRPr>
          </a:p>
          <a:p>
            <a:pPr marL="354012" lvl="1" indent="0">
              <a:buNone/>
            </a:pPr>
            <a:endParaRPr lang="en-US" sz="2400" dirty="0"/>
          </a:p>
          <a:p>
            <a:r>
              <a:rPr lang="en-US" sz="2400" dirty="0">
                <a:solidFill>
                  <a:srgbClr val="7030A0"/>
                </a:solidFill>
              </a:rPr>
              <a:t>post-test loop guard </a:t>
            </a:r>
            <a:r>
              <a:rPr lang="en-US" sz="2400" dirty="0"/>
              <a:t>is at the </a:t>
            </a:r>
            <a:r>
              <a:rPr lang="en-US" sz="2400" dirty="0">
                <a:solidFill>
                  <a:srgbClr val="7030A0"/>
                </a:solidFill>
              </a:rPr>
              <a:t>bottom of the loop</a:t>
            </a:r>
          </a:p>
          <a:p>
            <a:pPr lvl="1"/>
            <a:r>
              <a:rPr lang="en-US" sz="2200" dirty="0"/>
              <a:t>If the </a:t>
            </a:r>
            <a:r>
              <a:rPr lang="en-US" sz="2200" dirty="0">
                <a:solidFill>
                  <a:srgbClr val="2C895B"/>
                </a:solidFill>
              </a:rPr>
              <a:t>test evaluates to true, </a:t>
            </a:r>
            <a:r>
              <a:rPr lang="en-US" sz="2200" dirty="0"/>
              <a:t>execution </a:t>
            </a:r>
            <a:r>
              <a:rPr lang="en-US" sz="2200" b="1" u="sng" dirty="0">
                <a:solidFill>
                  <a:srgbClr val="0070C0"/>
                </a:solidFill>
              </a:rPr>
              <a:t>branches</a:t>
            </a:r>
            <a:r>
              <a:rPr lang="en-US" sz="2200" dirty="0">
                <a:solidFill>
                  <a:srgbClr val="0070C0"/>
                </a:solidFill>
              </a:rPr>
              <a:t> to the top of the loop</a:t>
            </a:r>
          </a:p>
          <a:p>
            <a:pPr lvl="1"/>
            <a:r>
              <a:rPr lang="en-US" sz="2200" dirty="0"/>
              <a:t>If the </a:t>
            </a:r>
            <a:r>
              <a:rPr lang="en-US" sz="2200" dirty="0">
                <a:solidFill>
                  <a:srgbClr val="C00000"/>
                </a:solidFill>
              </a:rPr>
              <a:t>test evaluates to false</a:t>
            </a:r>
            <a:r>
              <a:rPr lang="en-US" sz="2200" dirty="0"/>
              <a:t>, execution </a:t>
            </a:r>
            <a:r>
              <a:rPr lang="en-US" sz="2200" dirty="0">
                <a:solidFill>
                  <a:srgbClr val="0070C0"/>
                </a:solidFill>
              </a:rPr>
              <a:t>falls through </a:t>
            </a:r>
            <a:r>
              <a:rPr lang="en-US" sz="2200" dirty="0"/>
              <a:t>the instruction following the loop</a:t>
            </a:r>
          </a:p>
          <a:p>
            <a:pPr lvl="1"/>
            <a:endParaRPr lang="en-US" sz="22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3B9562-FFFD-0649-B4D1-5311765C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7" y="79997"/>
            <a:ext cx="10515600" cy="474553"/>
          </a:xfrm>
        </p:spPr>
        <p:txBody>
          <a:bodyPr/>
          <a:lstStyle/>
          <a:p>
            <a:r>
              <a:rPr lang="en-US" dirty="0"/>
              <a:t>Program Flow – Pre-test and Post-test Loop Guards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207B4F4-5886-854D-8DCE-7D57254B30C4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481209E-8206-EA97-33B2-B001480B9329}"/>
              </a:ext>
            </a:extLst>
          </p:cNvPr>
          <p:cNvGrpSpPr/>
          <p:nvPr/>
        </p:nvGrpSpPr>
        <p:grpSpPr>
          <a:xfrm>
            <a:off x="496577" y="3210462"/>
            <a:ext cx="4943911" cy="1584646"/>
            <a:chOff x="923826" y="4945527"/>
            <a:chExt cx="4943911" cy="1584646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D050155E-FD54-A443-8A5C-99402148A9B6}"/>
                </a:ext>
              </a:extLst>
            </p:cNvPr>
            <p:cNvSpPr/>
            <p:nvPr/>
          </p:nvSpPr>
          <p:spPr bwMode="auto">
            <a:xfrm>
              <a:off x="3135167" y="4945527"/>
              <a:ext cx="2732570" cy="1488519"/>
            </a:xfrm>
            <a:prstGeom prst="roundRect">
              <a:avLst>
                <a:gd name="adj" fmla="val 5733"/>
              </a:avLst>
            </a:prstGeom>
            <a:solidFill>
              <a:schemeClr val="bg1">
                <a:lumMod val="95000"/>
              </a:schemeClr>
            </a:solidFill>
            <a:ln w="25400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while (</a:t>
              </a:r>
              <a:r>
                <a:rPr lang="en-US" sz="2200" dirty="0" err="1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</a:t>
              </a:r>
              <a:r>
                <a:rPr lang="en-US" sz="22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&lt; 10</a:t>
              </a:r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) {</a:t>
              </a:r>
              <a:endPara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2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/* block */</a:t>
              </a:r>
              <a:endParaRPr lang="en-US" sz="22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2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sz="2200" dirty="0" err="1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</a:t>
              </a:r>
              <a:r>
                <a:rPr lang="en-US" sz="22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++;</a:t>
              </a:r>
            </a:p>
            <a:p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}</a:t>
              </a:r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8DBC93ED-4286-1519-4AED-BB7C1772C9F1}"/>
                </a:ext>
              </a:extLst>
            </p:cNvPr>
            <p:cNvGrpSpPr/>
            <p:nvPr/>
          </p:nvGrpSpPr>
          <p:grpSpPr>
            <a:xfrm>
              <a:off x="1159497" y="4974855"/>
              <a:ext cx="1975670" cy="707886"/>
              <a:chOff x="1534687" y="-718962"/>
              <a:chExt cx="1975670" cy="707886"/>
            </a:xfrm>
          </p:grpSpPr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F77EDF0-332E-177F-0F7A-A17A3D9E5D8F}"/>
                  </a:ext>
                </a:extLst>
              </p:cNvPr>
              <p:cNvSpPr txBox="1"/>
              <p:nvPr/>
            </p:nvSpPr>
            <p:spPr>
              <a:xfrm>
                <a:off x="1534687" y="-718962"/>
                <a:ext cx="1421224" cy="707886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chemeClr val="accent1"/>
                    </a:solidFill>
                  </a:rPr>
                  <a:t>pre-test </a:t>
                </a:r>
              </a:p>
              <a:p>
                <a:r>
                  <a:rPr lang="en-US" sz="2000" dirty="0">
                    <a:solidFill>
                      <a:schemeClr val="accent1"/>
                    </a:solidFill>
                  </a:rPr>
                  <a:t>loop guard</a:t>
                </a:r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22" name="Up Arrow 21">
                <a:extLst>
                  <a:ext uri="{FF2B5EF4-FFF2-40B4-BE49-F238E27FC236}">
                    <a16:creationId xmlns:a16="http://schemas.microsoft.com/office/drawing/2014/main" id="{C30F6841-EE26-107E-2B42-EEB7BDCC75F8}"/>
                  </a:ext>
                </a:extLst>
              </p:cNvPr>
              <p:cNvSpPr/>
              <p:nvPr/>
            </p:nvSpPr>
            <p:spPr>
              <a:xfrm rot="5400000">
                <a:off x="3186576" y="-842688"/>
                <a:ext cx="115585" cy="531977"/>
              </a:xfrm>
              <a:prstGeom prst="up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AF3BCCD8-ACF3-AB09-D27C-DADBAA93E405}"/>
                </a:ext>
              </a:extLst>
            </p:cNvPr>
            <p:cNvGrpSpPr/>
            <p:nvPr/>
          </p:nvGrpSpPr>
          <p:grpSpPr>
            <a:xfrm>
              <a:off x="923826" y="5822287"/>
              <a:ext cx="2950840" cy="707886"/>
              <a:chOff x="1289839" y="-718962"/>
              <a:chExt cx="2950840" cy="707886"/>
            </a:xfrm>
          </p:grpSpPr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9A446EF-3E9E-35AD-06E1-58EAE8F2FAE8}"/>
                  </a:ext>
                </a:extLst>
              </p:cNvPr>
              <p:cNvSpPr txBox="1"/>
              <p:nvPr/>
            </p:nvSpPr>
            <p:spPr>
              <a:xfrm>
                <a:off x="1289839" y="-718962"/>
                <a:ext cx="1666072" cy="707886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chemeClr val="accent1"/>
                    </a:solidFill>
                  </a:rPr>
                  <a:t>loop control variable</a:t>
                </a:r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31" name="Up Arrow 30">
                <a:extLst>
                  <a:ext uri="{FF2B5EF4-FFF2-40B4-BE49-F238E27FC236}">
                    <a16:creationId xmlns:a16="http://schemas.microsoft.com/office/drawing/2014/main" id="{C7ED141A-F36F-B054-B606-ED70E22800A8}"/>
                  </a:ext>
                </a:extLst>
              </p:cNvPr>
              <p:cNvSpPr/>
              <p:nvPr/>
            </p:nvSpPr>
            <p:spPr>
              <a:xfrm rot="5400000">
                <a:off x="3547148" y="-1294223"/>
                <a:ext cx="115585" cy="1271476"/>
              </a:xfrm>
              <a:prstGeom prst="up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5A1F4877-5620-67CE-2167-89001CBD36B4}"/>
              </a:ext>
            </a:extLst>
          </p:cNvPr>
          <p:cNvSpPr txBox="1"/>
          <p:nvPr/>
        </p:nvSpPr>
        <p:spPr>
          <a:xfrm>
            <a:off x="2827708" y="4610442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zero or more iterations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2302D9A-0E32-2F33-A9E2-268F4DAA5F76}"/>
              </a:ext>
            </a:extLst>
          </p:cNvPr>
          <p:cNvGrpSpPr/>
          <p:nvPr/>
        </p:nvGrpSpPr>
        <p:grpSpPr>
          <a:xfrm>
            <a:off x="6983348" y="3210462"/>
            <a:ext cx="4714747" cy="1830776"/>
            <a:chOff x="6188010" y="4919972"/>
            <a:chExt cx="4714747" cy="1830776"/>
          </a:xfrm>
        </p:grpSpPr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2B7B0B13-F959-4A4D-A3E1-17A957E08A52}"/>
                </a:ext>
              </a:extLst>
            </p:cNvPr>
            <p:cNvSpPr/>
            <p:nvPr/>
          </p:nvSpPr>
          <p:spPr bwMode="auto">
            <a:xfrm>
              <a:off x="6188010" y="4919972"/>
              <a:ext cx="2886385" cy="1488519"/>
            </a:xfrm>
            <a:prstGeom prst="roundRect">
              <a:avLst>
                <a:gd name="adj" fmla="val 5733"/>
              </a:avLst>
            </a:prstGeom>
            <a:solidFill>
              <a:schemeClr val="bg1">
                <a:lumMod val="95000"/>
              </a:schemeClr>
            </a:solidFill>
            <a:ln w="25400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do {</a:t>
              </a:r>
              <a:endPara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2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/* block */</a:t>
              </a:r>
              <a:endParaRPr lang="en-US" sz="22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2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sz="2200" dirty="0" err="1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</a:t>
              </a:r>
              <a:r>
                <a:rPr lang="en-US" sz="22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++;</a:t>
              </a:r>
            </a:p>
            <a:p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} while (</a:t>
              </a:r>
              <a:r>
                <a:rPr lang="en-US" sz="2200" dirty="0" err="1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</a:t>
              </a:r>
              <a:r>
                <a:rPr lang="en-US" sz="22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&lt; 10</a:t>
              </a:r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);</a:t>
              </a:r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2BF976AB-C4CD-BCE5-075D-7703BDF5335F}"/>
                </a:ext>
              </a:extLst>
            </p:cNvPr>
            <p:cNvGrpSpPr/>
            <p:nvPr/>
          </p:nvGrpSpPr>
          <p:grpSpPr>
            <a:xfrm>
              <a:off x="8945441" y="5494183"/>
              <a:ext cx="1957316" cy="707886"/>
              <a:chOff x="230324" y="-1166064"/>
              <a:chExt cx="1957316" cy="707886"/>
            </a:xfrm>
          </p:grpSpPr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79A34AA-3E4F-2994-C724-750B3D00307A}"/>
                  </a:ext>
                </a:extLst>
              </p:cNvPr>
              <p:cNvSpPr txBox="1"/>
              <p:nvPr/>
            </p:nvSpPr>
            <p:spPr>
              <a:xfrm>
                <a:off x="762301" y="-1166064"/>
                <a:ext cx="1425339" cy="707886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5400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chemeClr val="accent1"/>
                    </a:solidFill>
                  </a:rPr>
                  <a:t>post-test </a:t>
                </a:r>
              </a:p>
              <a:p>
                <a:r>
                  <a:rPr lang="en-US" sz="2000" dirty="0">
                    <a:solidFill>
                      <a:schemeClr val="accent1"/>
                    </a:solidFill>
                  </a:rPr>
                  <a:t>loop guard</a:t>
                </a:r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28" name="Up Arrow 27">
                <a:extLst>
                  <a:ext uri="{FF2B5EF4-FFF2-40B4-BE49-F238E27FC236}">
                    <a16:creationId xmlns:a16="http://schemas.microsoft.com/office/drawing/2014/main" id="{6310D9B6-C0CA-80BA-56B4-BD3199ED3049}"/>
                  </a:ext>
                </a:extLst>
              </p:cNvPr>
              <p:cNvSpPr/>
              <p:nvPr/>
            </p:nvSpPr>
            <p:spPr>
              <a:xfrm rot="16200000">
                <a:off x="438520" y="-781959"/>
                <a:ext cx="115585" cy="531977"/>
              </a:xfrm>
              <a:prstGeom prst="up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1368DE7-D715-43D3-BE00-96B5B817A6B1}"/>
                </a:ext>
              </a:extLst>
            </p:cNvPr>
            <p:cNvSpPr txBox="1"/>
            <p:nvPr/>
          </p:nvSpPr>
          <p:spPr>
            <a:xfrm>
              <a:off x="6416767" y="6381416"/>
              <a:ext cx="24288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one or more iterations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4060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 animBg="1"/>
      <p:bldP spid="17" grpId="0"/>
      <p:bldP spid="4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2B7B0B13-F959-4A4D-A3E1-17A957E08A52}"/>
              </a:ext>
            </a:extLst>
          </p:cNvPr>
          <p:cNvSpPr/>
          <p:nvPr/>
        </p:nvSpPr>
        <p:spPr bwMode="auto">
          <a:xfrm>
            <a:off x="7038811" y="2015067"/>
            <a:ext cx="3334479" cy="3262074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Lwhile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</a:p>
          <a:p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r1, 10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bge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Lendw</a:t>
            </a:r>
            <a:endParaRPr lang="en-US" sz="20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block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add r1, r1, 1</a:t>
            </a:r>
          </a:p>
          <a:p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b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Lwhile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Lendw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mov r2, r1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3B9562-FFFD-0649-B4D1-5311765C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749" y="111054"/>
            <a:ext cx="10515600" cy="474553"/>
          </a:xfrm>
        </p:spPr>
        <p:txBody>
          <a:bodyPr/>
          <a:lstStyle/>
          <a:p>
            <a:r>
              <a:rPr lang="en-US" dirty="0"/>
              <a:t>Pre-Test Guards - While Loop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050155E-FD54-A443-8A5C-99402148A9B6}"/>
              </a:ext>
            </a:extLst>
          </p:cNvPr>
          <p:cNvSpPr/>
          <p:nvPr/>
        </p:nvSpPr>
        <p:spPr bwMode="auto">
          <a:xfrm>
            <a:off x="1278704" y="2657910"/>
            <a:ext cx="2647709" cy="167854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while (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&lt; 10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  <a:endParaRPr lang="en-US" sz="20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block */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r1++;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r2 = r1;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207B4F4-5886-854D-8DCE-7D57254B30C4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27DE30C-B5ED-33F1-696C-5985A04DA25A}"/>
              </a:ext>
            </a:extLst>
          </p:cNvPr>
          <p:cNvGrpSpPr/>
          <p:nvPr/>
        </p:nvGrpSpPr>
        <p:grpSpPr>
          <a:xfrm>
            <a:off x="5365452" y="2359522"/>
            <a:ext cx="2377218" cy="707886"/>
            <a:chOff x="5931510" y="850127"/>
            <a:chExt cx="2377218" cy="707886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0ED44B7-EFA4-0466-ECDE-F965C6ABB673}"/>
                </a:ext>
              </a:extLst>
            </p:cNvPr>
            <p:cNvSpPr txBox="1"/>
            <p:nvPr/>
          </p:nvSpPr>
          <p:spPr>
            <a:xfrm>
              <a:off x="5931510" y="850127"/>
              <a:ext cx="1421224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pre-test </a:t>
              </a:r>
            </a:p>
            <a:p>
              <a:r>
                <a:rPr lang="en-US" sz="2000" dirty="0">
                  <a:solidFill>
                    <a:schemeClr val="accent1"/>
                  </a:solidFill>
                </a:rPr>
                <a:t>loop guard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21" name="Up Arrow 20">
              <a:extLst>
                <a:ext uri="{FF2B5EF4-FFF2-40B4-BE49-F238E27FC236}">
                  <a16:creationId xmlns:a16="http://schemas.microsoft.com/office/drawing/2014/main" id="{D2E21A90-AA46-4B6A-3681-C65C04E1D0BD}"/>
                </a:ext>
              </a:extLst>
            </p:cNvPr>
            <p:cNvSpPr/>
            <p:nvPr/>
          </p:nvSpPr>
          <p:spPr>
            <a:xfrm rot="5400000">
              <a:off x="7662651" y="865908"/>
              <a:ext cx="111559" cy="676325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Left Brace 8">
              <a:extLst>
                <a:ext uri="{FF2B5EF4-FFF2-40B4-BE49-F238E27FC236}">
                  <a16:creationId xmlns:a16="http://schemas.microsoft.com/office/drawing/2014/main" id="{12323B35-B355-BC99-6B85-8EB61D720C42}"/>
                </a:ext>
              </a:extLst>
            </p:cNvPr>
            <p:cNvSpPr/>
            <p:nvPr/>
          </p:nvSpPr>
          <p:spPr>
            <a:xfrm>
              <a:off x="8106427" y="911261"/>
              <a:ext cx="202301" cy="591530"/>
            </a:xfrm>
            <a:prstGeom prst="lef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36EDCAB5-1B41-DCC9-539B-D7B720EB6B87}"/>
              </a:ext>
            </a:extLst>
          </p:cNvPr>
          <p:cNvGrpSpPr/>
          <p:nvPr/>
        </p:nvGrpSpPr>
        <p:grpSpPr>
          <a:xfrm>
            <a:off x="5404087" y="3632367"/>
            <a:ext cx="2327384" cy="707886"/>
            <a:chOff x="5959044" y="1748097"/>
            <a:chExt cx="2327384" cy="707886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E38080A-50FF-10CA-D1A9-5E9840942408}"/>
                </a:ext>
              </a:extLst>
            </p:cNvPr>
            <p:cNvSpPr txBox="1"/>
            <p:nvPr/>
          </p:nvSpPr>
          <p:spPr>
            <a:xfrm>
              <a:off x="5959044" y="1748097"/>
              <a:ext cx="1421224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loop iteration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23" name="Up Arrow 22">
              <a:extLst>
                <a:ext uri="{FF2B5EF4-FFF2-40B4-BE49-F238E27FC236}">
                  <a16:creationId xmlns:a16="http://schemas.microsoft.com/office/drawing/2014/main" id="{77AD05F5-81C1-3897-5D1B-BC2AD7C28634}"/>
                </a:ext>
              </a:extLst>
            </p:cNvPr>
            <p:cNvSpPr/>
            <p:nvPr/>
          </p:nvSpPr>
          <p:spPr>
            <a:xfrm rot="5400000">
              <a:off x="7690185" y="1763878"/>
              <a:ext cx="111559" cy="676325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Left Brace 26">
              <a:extLst>
                <a:ext uri="{FF2B5EF4-FFF2-40B4-BE49-F238E27FC236}">
                  <a16:creationId xmlns:a16="http://schemas.microsoft.com/office/drawing/2014/main" id="{F8B48F79-A230-973A-0A63-CDEBA6E8012C}"/>
                </a:ext>
              </a:extLst>
            </p:cNvPr>
            <p:cNvSpPr/>
            <p:nvPr/>
          </p:nvSpPr>
          <p:spPr>
            <a:xfrm>
              <a:off x="8084127" y="1806275"/>
              <a:ext cx="202301" cy="591530"/>
            </a:xfrm>
            <a:prstGeom prst="lef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U-Turn Arrow 30">
            <a:extLst>
              <a:ext uri="{FF2B5EF4-FFF2-40B4-BE49-F238E27FC236}">
                <a16:creationId xmlns:a16="http://schemas.microsoft.com/office/drawing/2014/main" id="{8825FD5D-78FE-5D8D-E6D9-76D4068204B7}"/>
              </a:ext>
            </a:extLst>
          </p:cNvPr>
          <p:cNvSpPr/>
          <p:nvPr/>
        </p:nvSpPr>
        <p:spPr>
          <a:xfrm rot="5400000" flipH="1" flipV="1">
            <a:off x="633489" y="3053054"/>
            <a:ext cx="938783" cy="497398"/>
          </a:xfrm>
          <a:prstGeom prst="uturnArrow">
            <a:avLst>
              <a:gd name="adj1" fmla="val 4865"/>
              <a:gd name="adj2" fmla="val 7510"/>
              <a:gd name="adj3" fmla="val 20789"/>
              <a:gd name="adj4" fmla="val 42454"/>
              <a:gd name="adj5" fmla="val 9074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6" name="U-Turn Arrow 35">
            <a:extLst>
              <a:ext uri="{FF2B5EF4-FFF2-40B4-BE49-F238E27FC236}">
                <a16:creationId xmlns:a16="http://schemas.microsoft.com/office/drawing/2014/main" id="{727C96A3-D068-4A87-3304-BB82A9D8A986}"/>
              </a:ext>
            </a:extLst>
          </p:cNvPr>
          <p:cNvSpPr/>
          <p:nvPr/>
        </p:nvSpPr>
        <p:spPr>
          <a:xfrm rot="5400000" flipH="1">
            <a:off x="8585756" y="2750634"/>
            <a:ext cx="1996307" cy="857742"/>
          </a:xfrm>
          <a:prstGeom prst="uturnArrow">
            <a:avLst>
              <a:gd name="adj1" fmla="val 4865"/>
              <a:gd name="adj2" fmla="val 7510"/>
              <a:gd name="adj3" fmla="val 20789"/>
              <a:gd name="adj4" fmla="val 42454"/>
              <a:gd name="adj5" fmla="val 100000"/>
            </a:avLst>
          </a:prstGeom>
          <a:solidFill>
            <a:srgbClr val="2C895B"/>
          </a:solidFill>
          <a:ln>
            <a:solidFill>
              <a:srgbClr val="2C89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DE78996-8E4A-A548-6208-73AFF911E24E}"/>
              </a:ext>
            </a:extLst>
          </p:cNvPr>
          <p:cNvGrpSpPr/>
          <p:nvPr/>
        </p:nvGrpSpPr>
        <p:grpSpPr>
          <a:xfrm>
            <a:off x="9245746" y="2509110"/>
            <a:ext cx="2439915" cy="707886"/>
            <a:chOff x="4141378" y="4767150"/>
            <a:chExt cx="2439915" cy="707886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12FBDB4-05CE-80B3-57AD-BA87637F5371}"/>
                </a:ext>
              </a:extLst>
            </p:cNvPr>
            <p:cNvSpPr txBox="1"/>
            <p:nvPr/>
          </p:nvSpPr>
          <p:spPr>
            <a:xfrm>
              <a:off x="5448519" y="4767150"/>
              <a:ext cx="1132774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inverted test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26" name="Up Arrow 25">
              <a:extLst>
                <a:ext uri="{FF2B5EF4-FFF2-40B4-BE49-F238E27FC236}">
                  <a16:creationId xmlns:a16="http://schemas.microsoft.com/office/drawing/2014/main" id="{1C4194C2-785C-00EE-2A46-BCB7C51F3EAD}"/>
                </a:ext>
              </a:extLst>
            </p:cNvPr>
            <p:cNvSpPr/>
            <p:nvPr/>
          </p:nvSpPr>
          <p:spPr>
            <a:xfrm rot="16200000">
              <a:off x="4703799" y="4525505"/>
              <a:ext cx="182299" cy="1307141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949313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7" grpId="0"/>
      <p:bldP spid="36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B9562-FFFD-0649-B4D1-5311765C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749" y="111054"/>
            <a:ext cx="10515600" cy="474553"/>
          </a:xfrm>
        </p:spPr>
        <p:txBody>
          <a:bodyPr/>
          <a:lstStyle/>
          <a:p>
            <a:r>
              <a:rPr lang="en-US" dirty="0"/>
              <a:t>Pre-Test Guards - While Loop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207B4F4-5886-854D-8DCE-7D57254B30C4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4CA1DACB-7A2B-2B2F-977B-EC404F53C7D9}"/>
              </a:ext>
            </a:extLst>
          </p:cNvPr>
          <p:cNvSpPr/>
          <p:nvPr/>
        </p:nvSpPr>
        <p:spPr bwMode="auto">
          <a:xfrm>
            <a:off x="7334381" y="1844095"/>
            <a:ext cx="2793397" cy="4800064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Lwhile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</a:p>
          <a:p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r1, 10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bge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Lendw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r2, r1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beq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Lnext</a:t>
            </a:r>
            <a:endParaRPr lang="en-US" sz="2000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// block</a:t>
            </a:r>
          </a:p>
          <a:p>
            <a:endParaRPr lang="en-US" sz="20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Lnext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add r1, r1, 1</a:t>
            </a:r>
          </a:p>
          <a:p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b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Lwhile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Lendw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mov r2, r1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C81FC53F-155A-DE0A-E122-1338FC3C71AF}"/>
              </a:ext>
            </a:extLst>
          </p:cNvPr>
          <p:cNvSpPr/>
          <p:nvPr/>
        </p:nvSpPr>
        <p:spPr bwMode="auto">
          <a:xfrm>
            <a:off x="1320596" y="2446519"/>
            <a:ext cx="3017262" cy="2311956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while (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&lt; 10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  <a:endParaRPr lang="en-US" sz="20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if (r2 != r1) {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/* block */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r1++;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r2 = r1;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07DBD45-A174-7C4F-5EFF-8A18CF1B372A}"/>
              </a:ext>
            </a:extLst>
          </p:cNvPr>
          <p:cNvGrpSpPr/>
          <p:nvPr/>
        </p:nvGrpSpPr>
        <p:grpSpPr>
          <a:xfrm>
            <a:off x="5696968" y="2271151"/>
            <a:ext cx="2377218" cy="707886"/>
            <a:chOff x="6045311" y="3629688"/>
            <a:chExt cx="2377218" cy="707886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D74927C-525D-E6B3-4C04-102396FD48D4}"/>
                </a:ext>
              </a:extLst>
            </p:cNvPr>
            <p:cNvSpPr txBox="1"/>
            <p:nvPr/>
          </p:nvSpPr>
          <p:spPr>
            <a:xfrm>
              <a:off x="6045311" y="3629688"/>
              <a:ext cx="1421224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pre-test </a:t>
              </a:r>
            </a:p>
            <a:p>
              <a:r>
                <a:rPr lang="en-US" sz="2000" dirty="0">
                  <a:solidFill>
                    <a:schemeClr val="accent1"/>
                  </a:solidFill>
                </a:rPr>
                <a:t>loop guard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34" name="Up Arrow 33">
              <a:extLst>
                <a:ext uri="{FF2B5EF4-FFF2-40B4-BE49-F238E27FC236}">
                  <a16:creationId xmlns:a16="http://schemas.microsoft.com/office/drawing/2014/main" id="{2B8553C6-C8DB-0FAA-CB1F-F0A4EFE0BC8D}"/>
                </a:ext>
              </a:extLst>
            </p:cNvPr>
            <p:cNvSpPr/>
            <p:nvPr/>
          </p:nvSpPr>
          <p:spPr>
            <a:xfrm rot="5400000">
              <a:off x="7776452" y="3645469"/>
              <a:ext cx="111559" cy="676325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Left Brace 34">
              <a:extLst>
                <a:ext uri="{FF2B5EF4-FFF2-40B4-BE49-F238E27FC236}">
                  <a16:creationId xmlns:a16="http://schemas.microsoft.com/office/drawing/2014/main" id="{8B85DE86-982A-0C39-5A5D-0150B38C62C6}"/>
                </a:ext>
              </a:extLst>
            </p:cNvPr>
            <p:cNvSpPr/>
            <p:nvPr/>
          </p:nvSpPr>
          <p:spPr>
            <a:xfrm>
              <a:off x="8220228" y="3690822"/>
              <a:ext cx="202301" cy="591530"/>
            </a:xfrm>
            <a:prstGeom prst="lef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D5F0C5B8-5007-D070-315B-300C9CC5E966}"/>
              </a:ext>
            </a:extLst>
          </p:cNvPr>
          <p:cNvGrpSpPr/>
          <p:nvPr/>
        </p:nvGrpSpPr>
        <p:grpSpPr>
          <a:xfrm>
            <a:off x="5641265" y="4907523"/>
            <a:ext cx="2331770" cy="707886"/>
            <a:chOff x="5986578" y="5344498"/>
            <a:chExt cx="2331770" cy="707886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472CE44-CFCE-76EC-9789-F0E9D765D958}"/>
                </a:ext>
              </a:extLst>
            </p:cNvPr>
            <p:cNvSpPr txBox="1"/>
            <p:nvPr/>
          </p:nvSpPr>
          <p:spPr>
            <a:xfrm>
              <a:off x="5986578" y="5344498"/>
              <a:ext cx="1421224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loop iteration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40" name="Up Arrow 39">
              <a:extLst>
                <a:ext uri="{FF2B5EF4-FFF2-40B4-BE49-F238E27FC236}">
                  <a16:creationId xmlns:a16="http://schemas.microsoft.com/office/drawing/2014/main" id="{9916ECBB-B89B-C521-10B0-48E1FFC909D5}"/>
                </a:ext>
              </a:extLst>
            </p:cNvPr>
            <p:cNvSpPr/>
            <p:nvPr/>
          </p:nvSpPr>
          <p:spPr>
            <a:xfrm rot="5400000">
              <a:off x="7683430" y="5416058"/>
              <a:ext cx="111559" cy="676325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Left Brace 40">
              <a:extLst>
                <a:ext uri="{FF2B5EF4-FFF2-40B4-BE49-F238E27FC236}">
                  <a16:creationId xmlns:a16="http://schemas.microsoft.com/office/drawing/2014/main" id="{CFEC0729-BC65-698F-6CE9-E675292CC2E4}"/>
                </a:ext>
              </a:extLst>
            </p:cNvPr>
            <p:cNvSpPr/>
            <p:nvPr/>
          </p:nvSpPr>
          <p:spPr>
            <a:xfrm>
              <a:off x="8116047" y="5443104"/>
              <a:ext cx="202301" cy="591530"/>
            </a:xfrm>
            <a:prstGeom prst="lef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" name="U-Turn Arrow 27">
            <a:extLst>
              <a:ext uri="{FF2B5EF4-FFF2-40B4-BE49-F238E27FC236}">
                <a16:creationId xmlns:a16="http://schemas.microsoft.com/office/drawing/2014/main" id="{DEC0A8ED-95A3-185A-D4E2-71A0BACD392D}"/>
              </a:ext>
            </a:extLst>
          </p:cNvPr>
          <p:cNvSpPr/>
          <p:nvPr/>
        </p:nvSpPr>
        <p:spPr>
          <a:xfrm rot="5400000" flipH="1" flipV="1">
            <a:off x="222365" y="3150812"/>
            <a:ext cx="1660392" cy="497398"/>
          </a:xfrm>
          <a:prstGeom prst="uturnArrow">
            <a:avLst>
              <a:gd name="adj1" fmla="val 4865"/>
              <a:gd name="adj2" fmla="val 7510"/>
              <a:gd name="adj3" fmla="val 20789"/>
              <a:gd name="adj4" fmla="val 42454"/>
              <a:gd name="adj5" fmla="val 9074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U-Turn Arrow 28">
            <a:extLst>
              <a:ext uri="{FF2B5EF4-FFF2-40B4-BE49-F238E27FC236}">
                <a16:creationId xmlns:a16="http://schemas.microsoft.com/office/drawing/2014/main" id="{119A5EE6-412C-163E-3AEA-B5A6693284D1}"/>
              </a:ext>
            </a:extLst>
          </p:cNvPr>
          <p:cNvSpPr/>
          <p:nvPr/>
        </p:nvSpPr>
        <p:spPr>
          <a:xfrm rot="5400000" flipH="1">
            <a:off x="8415607" y="3164529"/>
            <a:ext cx="3565075" cy="1240858"/>
          </a:xfrm>
          <a:prstGeom prst="uturnArrow">
            <a:avLst>
              <a:gd name="adj1" fmla="val 4865"/>
              <a:gd name="adj2" fmla="val 7510"/>
              <a:gd name="adj3" fmla="val 20789"/>
              <a:gd name="adj4" fmla="val 42454"/>
              <a:gd name="adj5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77443E6-0152-3361-8BE5-19FB68EF5866}"/>
              </a:ext>
            </a:extLst>
          </p:cNvPr>
          <p:cNvGrpSpPr/>
          <p:nvPr/>
        </p:nvGrpSpPr>
        <p:grpSpPr>
          <a:xfrm>
            <a:off x="5730742" y="3202007"/>
            <a:ext cx="2159490" cy="795527"/>
            <a:chOff x="6254361" y="3542047"/>
            <a:chExt cx="2159490" cy="79552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5BDBACB-0F19-31A7-35CA-BE0602DDBEB7}"/>
                </a:ext>
              </a:extLst>
            </p:cNvPr>
            <p:cNvSpPr txBox="1"/>
            <p:nvPr/>
          </p:nvSpPr>
          <p:spPr>
            <a:xfrm>
              <a:off x="6254361" y="3629688"/>
              <a:ext cx="1212173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if </a:t>
              </a:r>
              <a:r>
                <a:rPr lang="en-US" sz="2000" dirty="0" err="1">
                  <a:solidFill>
                    <a:schemeClr val="accent1"/>
                  </a:solidFill>
                </a:rPr>
                <a:t>stmt</a:t>
              </a:r>
              <a:r>
                <a:rPr lang="en-US" sz="2000" dirty="0">
                  <a:solidFill>
                    <a:schemeClr val="accent1"/>
                  </a:solidFill>
                </a:rPr>
                <a:t> guard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11" name="Up Arrow 10">
              <a:extLst>
                <a:ext uri="{FF2B5EF4-FFF2-40B4-BE49-F238E27FC236}">
                  <a16:creationId xmlns:a16="http://schemas.microsoft.com/office/drawing/2014/main" id="{E1A49802-479A-73C9-85C9-0FE25675BF6F}"/>
                </a:ext>
              </a:extLst>
            </p:cNvPr>
            <p:cNvSpPr/>
            <p:nvPr/>
          </p:nvSpPr>
          <p:spPr>
            <a:xfrm rot="5400000" flipH="1">
              <a:off x="7776451" y="3533910"/>
              <a:ext cx="111559" cy="676325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Left Brace 11">
              <a:extLst>
                <a:ext uri="{FF2B5EF4-FFF2-40B4-BE49-F238E27FC236}">
                  <a16:creationId xmlns:a16="http://schemas.microsoft.com/office/drawing/2014/main" id="{7E95614B-AC2A-625E-8F34-F11E8EA91AAD}"/>
                </a:ext>
              </a:extLst>
            </p:cNvPr>
            <p:cNvSpPr/>
            <p:nvPr/>
          </p:nvSpPr>
          <p:spPr>
            <a:xfrm>
              <a:off x="8211550" y="3542047"/>
              <a:ext cx="202301" cy="591530"/>
            </a:xfrm>
            <a:prstGeom prst="lef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79231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30" grpId="0" animBg="1"/>
      <p:bldP spid="28" grpId="0" animBg="1"/>
      <p:bldP spid="29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2B7B0B13-F959-4A4D-A3E1-17A957E08A52}"/>
              </a:ext>
            </a:extLst>
          </p:cNvPr>
          <p:cNvSpPr/>
          <p:nvPr/>
        </p:nvSpPr>
        <p:spPr bwMode="auto">
          <a:xfrm>
            <a:off x="6542673" y="2166088"/>
            <a:ext cx="3014946" cy="2311956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Ldo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block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 r1, r1, 1</a:t>
            </a:r>
          </a:p>
          <a:p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r1, 10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blt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Ldo</a:t>
            </a:r>
            <a:endParaRPr lang="en-US" sz="20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mov r2, r1</a:t>
            </a:r>
          </a:p>
        </p:txBody>
      </p:sp>
      <p:sp>
        <p:nvSpPr>
          <p:cNvPr id="32" name="U-Turn Arrow 31">
            <a:extLst>
              <a:ext uri="{FF2B5EF4-FFF2-40B4-BE49-F238E27FC236}">
                <a16:creationId xmlns:a16="http://schemas.microsoft.com/office/drawing/2014/main" id="{9B76E8AA-CB68-B8FF-AA0E-447ADFF99EA6}"/>
              </a:ext>
            </a:extLst>
          </p:cNvPr>
          <p:cNvSpPr/>
          <p:nvPr/>
        </p:nvSpPr>
        <p:spPr>
          <a:xfrm rot="5400000" flipH="1">
            <a:off x="8330474" y="2701404"/>
            <a:ext cx="1994786" cy="1240858"/>
          </a:xfrm>
          <a:prstGeom prst="uturnArrow">
            <a:avLst>
              <a:gd name="adj1" fmla="val 4865"/>
              <a:gd name="adj2" fmla="val 7510"/>
              <a:gd name="adj3" fmla="val 20789"/>
              <a:gd name="adj4" fmla="val 42454"/>
              <a:gd name="adj5" fmla="val 100000"/>
            </a:avLst>
          </a:prstGeom>
          <a:solidFill>
            <a:srgbClr val="2C895B"/>
          </a:solidFill>
          <a:ln>
            <a:solidFill>
              <a:srgbClr val="2C89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3B9562-FFFD-0649-B4D1-5311765C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265" y="119871"/>
            <a:ext cx="10515600" cy="474553"/>
          </a:xfrm>
        </p:spPr>
        <p:txBody>
          <a:bodyPr/>
          <a:lstStyle/>
          <a:p>
            <a:r>
              <a:rPr lang="en-US" dirty="0"/>
              <a:t>Post-Test Guards – Do While Loop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050155E-FD54-A443-8A5C-99402148A9B6}"/>
              </a:ext>
            </a:extLst>
          </p:cNvPr>
          <p:cNvSpPr/>
          <p:nvPr/>
        </p:nvSpPr>
        <p:spPr bwMode="auto">
          <a:xfrm>
            <a:off x="899367" y="2324441"/>
            <a:ext cx="3289610" cy="1995249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do {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block */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r1++;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 while (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&lt; 10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 = r1;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207B4F4-5886-854D-8DCE-7D57254B30C4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32D711D-B2A9-2D26-A84F-F5E3023D7541}"/>
              </a:ext>
            </a:extLst>
          </p:cNvPr>
          <p:cNvGrpSpPr/>
          <p:nvPr/>
        </p:nvGrpSpPr>
        <p:grpSpPr>
          <a:xfrm>
            <a:off x="4932793" y="2397669"/>
            <a:ext cx="2248534" cy="707888"/>
            <a:chOff x="5376930" y="995589"/>
            <a:chExt cx="2248534" cy="707888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E38080A-50FF-10CA-D1A9-5E9840942408}"/>
                </a:ext>
              </a:extLst>
            </p:cNvPr>
            <p:cNvSpPr txBox="1"/>
            <p:nvPr/>
          </p:nvSpPr>
          <p:spPr>
            <a:xfrm>
              <a:off x="5376930" y="995589"/>
              <a:ext cx="1421224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loop iteration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23" name="Up Arrow 22">
              <a:extLst>
                <a:ext uri="{FF2B5EF4-FFF2-40B4-BE49-F238E27FC236}">
                  <a16:creationId xmlns:a16="http://schemas.microsoft.com/office/drawing/2014/main" id="{77AD05F5-81C1-3897-5D1B-BC2AD7C28634}"/>
                </a:ext>
              </a:extLst>
            </p:cNvPr>
            <p:cNvSpPr/>
            <p:nvPr/>
          </p:nvSpPr>
          <p:spPr>
            <a:xfrm rot="5400000">
              <a:off x="7131898" y="1209911"/>
              <a:ext cx="159822" cy="827310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8A4FF75F-5DDA-1A78-E38A-3A941206408D}"/>
              </a:ext>
            </a:extLst>
          </p:cNvPr>
          <p:cNvGrpSpPr/>
          <p:nvPr/>
        </p:nvGrpSpPr>
        <p:grpSpPr>
          <a:xfrm>
            <a:off x="4955093" y="3219029"/>
            <a:ext cx="2327384" cy="732754"/>
            <a:chOff x="5399230" y="1816949"/>
            <a:chExt cx="2327384" cy="732754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0ED44B7-EFA4-0466-ECDE-F965C6ABB673}"/>
                </a:ext>
              </a:extLst>
            </p:cNvPr>
            <p:cNvSpPr txBox="1"/>
            <p:nvPr/>
          </p:nvSpPr>
          <p:spPr>
            <a:xfrm>
              <a:off x="5399230" y="1841817"/>
              <a:ext cx="1421224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post-test </a:t>
              </a:r>
            </a:p>
            <a:p>
              <a:r>
                <a:rPr lang="en-US" sz="2000" dirty="0">
                  <a:solidFill>
                    <a:schemeClr val="accent1"/>
                  </a:solidFill>
                </a:rPr>
                <a:t>loop guard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21" name="Up Arrow 20">
              <a:extLst>
                <a:ext uri="{FF2B5EF4-FFF2-40B4-BE49-F238E27FC236}">
                  <a16:creationId xmlns:a16="http://schemas.microsoft.com/office/drawing/2014/main" id="{D2E21A90-AA46-4B6A-3681-C65C04E1D0BD}"/>
                </a:ext>
              </a:extLst>
            </p:cNvPr>
            <p:cNvSpPr/>
            <p:nvPr/>
          </p:nvSpPr>
          <p:spPr>
            <a:xfrm rot="5400000">
              <a:off x="7079745" y="1801268"/>
              <a:ext cx="141594" cy="660177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Left Brace 26">
              <a:extLst>
                <a:ext uri="{FF2B5EF4-FFF2-40B4-BE49-F238E27FC236}">
                  <a16:creationId xmlns:a16="http://schemas.microsoft.com/office/drawing/2014/main" id="{F8B48F79-A230-973A-0A63-CDEBA6E8012C}"/>
                </a:ext>
              </a:extLst>
            </p:cNvPr>
            <p:cNvSpPr/>
            <p:nvPr/>
          </p:nvSpPr>
          <p:spPr>
            <a:xfrm>
              <a:off x="7524313" y="1816949"/>
              <a:ext cx="202301" cy="591530"/>
            </a:xfrm>
            <a:prstGeom prst="lef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C08CD4A-8994-9046-70F4-B49DA699E272}"/>
              </a:ext>
            </a:extLst>
          </p:cNvPr>
          <p:cNvGrpSpPr/>
          <p:nvPr/>
        </p:nvGrpSpPr>
        <p:grpSpPr>
          <a:xfrm>
            <a:off x="8505152" y="2976439"/>
            <a:ext cx="3057304" cy="707886"/>
            <a:chOff x="3812439" y="4562340"/>
            <a:chExt cx="3057304" cy="707886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549B17E-1172-ABDD-094D-3E5F4F4BC7E9}"/>
                </a:ext>
              </a:extLst>
            </p:cNvPr>
            <p:cNvSpPr txBox="1"/>
            <p:nvPr/>
          </p:nvSpPr>
          <p:spPr>
            <a:xfrm>
              <a:off x="5448519" y="4562340"/>
              <a:ext cx="1421224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test is </a:t>
              </a:r>
              <a:r>
                <a:rPr lang="en-US" sz="2000" dirty="0">
                  <a:solidFill>
                    <a:srgbClr val="C00000"/>
                  </a:solidFill>
                </a:rPr>
                <a:t>not inverted</a:t>
              </a:r>
            </a:p>
          </p:txBody>
        </p:sp>
        <p:sp>
          <p:nvSpPr>
            <p:cNvPr id="26" name="Up Arrow 25">
              <a:extLst>
                <a:ext uri="{FF2B5EF4-FFF2-40B4-BE49-F238E27FC236}">
                  <a16:creationId xmlns:a16="http://schemas.microsoft.com/office/drawing/2014/main" id="{B9A43686-C05B-EBFA-15B6-3AC7AF64B427}"/>
                </a:ext>
              </a:extLst>
            </p:cNvPr>
            <p:cNvSpPr/>
            <p:nvPr/>
          </p:nvSpPr>
          <p:spPr>
            <a:xfrm rot="16200000">
              <a:off x="4565867" y="4405238"/>
              <a:ext cx="111559" cy="1618416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3" name="U-Turn Arrow 32">
            <a:extLst>
              <a:ext uri="{FF2B5EF4-FFF2-40B4-BE49-F238E27FC236}">
                <a16:creationId xmlns:a16="http://schemas.microsoft.com/office/drawing/2014/main" id="{BFDC5E60-274D-F653-92BA-9C18BF892F0C}"/>
              </a:ext>
            </a:extLst>
          </p:cNvPr>
          <p:cNvSpPr/>
          <p:nvPr/>
        </p:nvSpPr>
        <p:spPr>
          <a:xfrm rot="5400000" flipH="1">
            <a:off x="3149318" y="2851739"/>
            <a:ext cx="1032025" cy="354795"/>
          </a:xfrm>
          <a:prstGeom prst="uturnArrow">
            <a:avLst>
              <a:gd name="adj1" fmla="val 4865"/>
              <a:gd name="adj2" fmla="val 7510"/>
              <a:gd name="adj3" fmla="val 20789"/>
              <a:gd name="adj4" fmla="val 42454"/>
              <a:gd name="adj5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23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32" grpId="0" animBg="1"/>
      <p:bldP spid="17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C5C5221E-1C3C-E218-DDFE-B31C423352AB}"/>
              </a:ext>
            </a:extLst>
          </p:cNvPr>
          <p:cNvSpPr/>
          <p:nvPr/>
        </p:nvSpPr>
        <p:spPr bwMode="auto">
          <a:xfrm>
            <a:off x="6951976" y="2035628"/>
            <a:ext cx="3014946" cy="3262074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Ldo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r2, r1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beq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Lnext</a:t>
            </a:r>
            <a:endParaRPr lang="en-US" sz="2000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block</a:t>
            </a:r>
          </a:p>
          <a:p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Lnext</a:t>
            </a:r>
            <a:endParaRPr lang="en-US" sz="2000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 r1, r1, 1</a:t>
            </a:r>
          </a:p>
          <a:p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r1, 10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blt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Ldo</a:t>
            </a:r>
            <a:endParaRPr lang="en-US" sz="20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move r2, r1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3B9562-FFFD-0649-B4D1-5311765C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265" y="119871"/>
            <a:ext cx="10515600" cy="474553"/>
          </a:xfrm>
        </p:spPr>
        <p:txBody>
          <a:bodyPr/>
          <a:lstStyle/>
          <a:p>
            <a:r>
              <a:rPr lang="en-US" dirty="0"/>
              <a:t>Post-Test Guards – Do While Loop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207B4F4-5886-854D-8DCE-7D57254B30C4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3D42A7DA-2529-1003-650B-6D3D262B3251}"/>
              </a:ext>
            </a:extLst>
          </p:cNvPr>
          <p:cNvSpPr/>
          <p:nvPr/>
        </p:nvSpPr>
        <p:spPr bwMode="auto">
          <a:xfrm>
            <a:off x="1444844" y="2255362"/>
            <a:ext cx="3017262" cy="262866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do {</a:t>
            </a:r>
            <a:endParaRPr lang="en-US" sz="20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if (r2 != r1) {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/* block */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r1++;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 while (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&lt; 10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r2 = r1;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34DA839-081E-7702-B51A-CC7979DD22D2}"/>
              </a:ext>
            </a:extLst>
          </p:cNvPr>
          <p:cNvGrpSpPr/>
          <p:nvPr/>
        </p:nvGrpSpPr>
        <p:grpSpPr>
          <a:xfrm>
            <a:off x="5413685" y="3168968"/>
            <a:ext cx="2089787" cy="707886"/>
            <a:chOff x="5448519" y="4562340"/>
            <a:chExt cx="2089787" cy="707886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E681A9E1-E17E-C6C5-95AA-ACFAB2336C67}"/>
                </a:ext>
              </a:extLst>
            </p:cNvPr>
            <p:cNvSpPr txBox="1"/>
            <p:nvPr/>
          </p:nvSpPr>
          <p:spPr>
            <a:xfrm>
              <a:off x="5448519" y="4562340"/>
              <a:ext cx="1421224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loop iteration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61" name="Up Arrow 60">
              <a:extLst>
                <a:ext uri="{FF2B5EF4-FFF2-40B4-BE49-F238E27FC236}">
                  <a16:creationId xmlns:a16="http://schemas.microsoft.com/office/drawing/2014/main" id="{0E8CE203-FBA0-E6F0-4970-2BC576DC994E}"/>
                </a:ext>
              </a:extLst>
            </p:cNvPr>
            <p:cNvSpPr/>
            <p:nvPr/>
          </p:nvSpPr>
          <p:spPr>
            <a:xfrm rot="5400000">
              <a:off x="7144364" y="4876284"/>
              <a:ext cx="111559" cy="676325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4F32601B-5531-E038-0261-10101798EA54}"/>
              </a:ext>
            </a:extLst>
          </p:cNvPr>
          <p:cNvGrpSpPr/>
          <p:nvPr/>
        </p:nvGrpSpPr>
        <p:grpSpPr>
          <a:xfrm>
            <a:off x="5342361" y="3980824"/>
            <a:ext cx="2327384" cy="732754"/>
            <a:chOff x="5377195" y="5374196"/>
            <a:chExt cx="2327384" cy="732754"/>
          </a:xfrm>
        </p:grpSpPr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379DFF45-CE75-9B2F-7456-FA731B72A15E}"/>
                </a:ext>
              </a:extLst>
            </p:cNvPr>
            <p:cNvSpPr txBox="1"/>
            <p:nvPr/>
          </p:nvSpPr>
          <p:spPr>
            <a:xfrm>
              <a:off x="5377195" y="5399064"/>
              <a:ext cx="1421224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post-test </a:t>
              </a:r>
            </a:p>
            <a:p>
              <a:r>
                <a:rPr lang="en-US" sz="2000" dirty="0">
                  <a:solidFill>
                    <a:schemeClr val="accent1"/>
                  </a:solidFill>
                </a:rPr>
                <a:t>loop guard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66" name="Up Arrow 65">
              <a:extLst>
                <a:ext uri="{FF2B5EF4-FFF2-40B4-BE49-F238E27FC236}">
                  <a16:creationId xmlns:a16="http://schemas.microsoft.com/office/drawing/2014/main" id="{E623BBC0-4906-D566-11BB-52290DFA1BA7}"/>
                </a:ext>
              </a:extLst>
            </p:cNvPr>
            <p:cNvSpPr/>
            <p:nvPr/>
          </p:nvSpPr>
          <p:spPr>
            <a:xfrm rot="5400000">
              <a:off x="7057710" y="5358515"/>
              <a:ext cx="141594" cy="660177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7" name="Left Brace 66">
              <a:extLst>
                <a:ext uri="{FF2B5EF4-FFF2-40B4-BE49-F238E27FC236}">
                  <a16:creationId xmlns:a16="http://schemas.microsoft.com/office/drawing/2014/main" id="{52E9D958-5864-CA26-E32E-4BF3BD06F2A4}"/>
                </a:ext>
              </a:extLst>
            </p:cNvPr>
            <p:cNvSpPr/>
            <p:nvPr/>
          </p:nvSpPr>
          <p:spPr>
            <a:xfrm>
              <a:off x="7502278" y="5374196"/>
              <a:ext cx="202301" cy="591530"/>
            </a:xfrm>
            <a:prstGeom prst="lef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U-Turn Arrow 30">
            <a:extLst>
              <a:ext uri="{FF2B5EF4-FFF2-40B4-BE49-F238E27FC236}">
                <a16:creationId xmlns:a16="http://schemas.microsoft.com/office/drawing/2014/main" id="{E8BA201D-68D9-DA4B-0DFF-672DF51DC608}"/>
              </a:ext>
            </a:extLst>
          </p:cNvPr>
          <p:cNvSpPr/>
          <p:nvPr/>
        </p:nvSpPr>
        <p:spPr>
          <a:xfrm rot="5400000" flipH="1">
            <a:off x="8434685" y="2735132"/>
            <a:ext cx="2200397" cy="1240858"/>
          </a:xfrm>
          <a:prstGeom prst="uturnArrow">
            <a:avLst>
              <a:gd name="adj1" fmla="val 4865"/>
              <a:gd name="adj2" fmla="val 7510"/>
              <a:gd name="adj3" fmla="val 20789"/>
              <a:gd name="adj4" fmla="val 42454"/>
              <a:gd name="adj5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7445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17" grpId="0"/>
      <p:bldP spid="31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BC8052A2-13F7-8247-8362-1AE4DFD13651}"/>
              </a:ext>
            </a:extLst>
          </p:cNvPr>
          <p:cNvSpPr/>
          <p:nvPr/>
        </p:nvSpPr>
        <p:spPr bwMode="auto">
          <a:xfrm>
            <a:off x="8718037" y="1565627"/>
            <a:ext cx="2933270" cy="3858875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mov r1, 0</a:t>
            </a: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Lfor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	</a:t>
            </a:r>
          </a:p>
          <a:p>
            <a:endParaRPr lang="en-US" sz="2000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r1, 10 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bge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Lendfr</a:t>
            </a:r>
            <a:endParaRPr lang="en-US" sz="20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block code</a:t>
            </a:r>
          </a:p>
          <a:p>
            <a:endParaRPr lang="en-US" sz="20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 r1, r1, 1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b </a:t>
            </a:r>
            <a:r>
              <a:rPr lang="en-US" sz="20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Lfor</a:t>
            </a:r>
            <a:endParaRPr lang="en-US" sz="2000" dirty="0">
              <a:solidFill>
                <a:srgbClr val="C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Lendfr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3B9562-FFFD-0649-B4D1-5311765C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630" y="200576"/>
            <a:ext cx="10515600" cy="333800"/>
          </a:xfrm>
        </p:spPr>
        <p:txBody>
          <a:bodyPr/>
          <a:lstStyle/>
          <a:p>
            <a:r>
              <a:rPr lang="en-US" dirty="0"/>
              <a:t>Program Flow – Counting (For) Loop Version 1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0FFE44-7CD5-2B45-B92A-7158781899C4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279329" y="3503399"/>
            <a:ext cx="5281618" cy="1929601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dirty="0"/>
              <a:t>A </a:t>
            </a:r>
            <a:r>
              <a:rPr lang="en-US" b="1" dirty="0">
                <a:solidFill>
                  <a:srgbClr val="0070C0"/>
                </a:solidFill>
              </a:rPr>
              <a:t>counting loop </a:t>
            </a:r>
            <a:r>
              <a:rPr lang="en-US" dirty="0"/>
              <a:t>has </a:t>
            </a:r>
            <a:r>
              <a:rPr lang="en-US" dirty="0">
                <a:solidFill>
                  <a:srgbClr val="0070C0"/>
                </a:solidFill>
              </a:rPr>
              <a:t>three parts</a:t>
            </a:r>
            <a:r>
              <a:rPr lang="en-US" dirty="0"/>
              <a:t>: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dirty="0">
                <a:solidFill>
                  <a:srgbClr val="F37440"/>
                </a:solidFill>
              </a:rPr>
              <a:t>Pre-loop</a:t>
            </a:r>
            <a:r>
              <a:rPr lang="en-US" dirty="0"/>
              <a:t> setup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dirty="0">
                <a:solidFill>
                  <a:srgbClr val="7030A0"/>
                </a:solidFill>
              </a:rPr>
              <a:t>Pre-test loop guard </a:t>
            </a:r>
            <a:r>
              <a:rPr lang="en-US" dirty="0"/>
              <a:t>conditions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dirty="0">
                <a:solidFill>
                  <a:srgbClr val="00B0F0"/>
                </a:solidFill>
              </a:rPr>
              <a:t>Post-loop</a:t>
            </a:r>
            <a:r>
              <a:rPr lang="en-US" dirty="0"/>
              <a:t> update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17FCDB8-53E0-5949-8914-0D570D8A4F30}"/>
              </a:ext>
            </a:extLst>
          </p:cNvPr>
          <p:cNvSpPr/>
          <p:nvPr/>
        </p:nvSpPr>
        <p:spPr bwMode="auto">
          <a:xfrm>
            <a:off x="422738" y="1823136"/>
            <a:ext cx="4697897" cy="114014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sz="22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= 0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&lt; 10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22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r1++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block */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7A8667A-A018-C09F-4921-4C27321ABEA6}"/>
              </a:ext>
            </a:extLst>
          </p:cNvPr>
          <p:cNvGrpSpPr/>
          <p:nvPr/>
        </p:nvGrpSpPr>
        <p:grpSpPr>
          <a:xfrm>
            <a:off x="926870" y="910637"/>
            <a:ext cx="1042300" cy="911544"/>
            <a:chOff x="721836" y="690399"/>
            <a:chExt cx="1042300" cy="911544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CA10C6EB-3212-1548-A622-F96C26FD16A3}"/>
                </a:ext>
              </a:extLst>
            </p:cNvPr>
            <p:cNvSpPr txBox="1"/>
            <p:nvPr/>
          </p:nvSpPr>
          <p:spPr>
            <a:xfrm>
              <a:off x="721836" y="690399"/>
              <a:ext cx="1042300" cy="646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Pre loop setup</a:t>
              </a:r>
            </a:p>
          </p:txBody>
        </p:sp>
        <p:sp>
          <p:nvSpPr>
            <p:cNvPr id="3" name="Down Arrow 2">
              <a:extLst>
                <a:ext uri="{FF2B5EF4-FFF2-40B4-BE49-F238E27FC236}">
                  <a16:creationId xmlns:a16="http://schemas.microsoft.com/office/drawing/2014/main" id="{A0065DDD-5416-B440-B1B2-36D42CE285B5}"/>
                </a:ext>
              </a:extLst>
            </p:cNvPr>
            <p:cNvSpPr/>
            <p:nvPr/>
          </p:nvSpPr>
          <p:spPr>
            <a:xfrm>
              <a:off x="1574930" y="1345389"/>
              <a:ext cx="145256" cy="256554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6AF46FE0-B209-69FC-22BA-8E5BF750E867}"/>
              </a:ext>
            </a:extLst>
          </p:cNvPr>
          <p:cNvGrpSpPr/>
          <p:nvPr/>
        </p:nvGrpSpPr>
        <p:grpSpPr>
          <a:xfrm>
            <a:off x="2322246" y="953227"/>
            <a:ext cx="1388480" cy="902885"/>
            <a:chOff x="2177316" y="690399"/>
            <a:chExt cx="1388480" cy="902885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AC268137-911D-5B44-A196-213B42C925DC}"/>
                </a:ext>
              </a:extLst>
            </p:cNvPr>
            <p:cNvSpPr txBox="1"/>
            <p:nvPr/>
          </p:nvSpPr>
          <p:spPr>
            <a:xfrm>
              <a:off x="2177316" y="690399"/>
              <a:ext cx="1388480" cy="646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Pre-test</a:t>
              </a:r>
            </a:p>
            <a:p>
              <a:r>
                <a:rPr lang="en-US" dirty="0">
                  <a:solidFill>
                    <a:schemeClr val="tx2"/>
                  </a:solidFill>
                </a:rPr>
                <a:t>Loop guard</a:t>
              </a:r>
            </a:p>
          </p:txBody>
        </p:sp>
        <p:sp>
          <p:nvSpPr>
            <p:cNvPr id="53" name="Down Arrow 52">
              <a:extLst>
                <a:ext uri="{FF2B5EF4-FFF2-40B4-BE49-F238E27FC236}">
                  <a16:creationId xmlns:a16="http://schemas.microsoft.com/office/drawing/2014/main" id="{3BEFF106-84E6-A543-9047-69B8515A1ACA}"/>
                </a:ext>
              </a:extLst>
            </p:cNvPr>
            <p:cNvSpPr/>
            <p:nvPr/>
          </p:nvSpPr>
          <p:spPr>
            <a:xfrm>
              <a:off x="2808779" y="1336730"/>
              <a:ext cx="145256" cy="256554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DD815E6-4F97-7DBE-C6E4-29D5A00DEE6C}"/>
              </a:ext>
            </a:extLst>
          </p:cNvPr>
          <p:cNvGrpSpPr/>
          <p:nvPr/>
        </p:nvGrpSpPr>
        <p:grpSpPr>
          <a:xfrm>
            <a:off x="4020140" y="956301"/>
            <a:ext cx="1180879" cy="902885"/>
            <a:chOff x="3842484" y="675791"/>
            <a:chExt cx="1180879" cy="902885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EE2F2652-0639-494E-8213-568E3CB4888B}"/>
                </a:ext>
              </a:extLst>
            </p:cNvPr>
            <p:cNvSpPr txBox="1"/>
            <p:nvPr/>
          </p:nvSpPr>
          <p:spPr>
            <a:xfrm>
              <a:off x="3848088" y="675791"/>
              <a:ext cx="1175275" cy="646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Post loop update</a:t>
              </a:r>
            </a:p>
          </p:txBody>
        </p:sp>
        <p:sp>
          <p:nvSpPr>
            <p:cNvPr id="54" name="Down Arrow 53">
              <a:extLst>
                <a:ext uri="{FF2B5EF4-FFF2-40B4-BE49-F238E27FC236}">
                  <a16:creationId xmlns:a16="http://schemas.microsoft.com/office/drawing/2014/main" id="{FD834C8E-E6DD-2B4A-B9D0-767BA62A00B8}"/>
                </a:ext>
              </a:extLst>
            </p:cNvPr>
            <p:cNvSpPr/>
            <p:nvPr/>
          </p:nvSpPr>
          <p:spPr>
            <a:xfrm>
              <a:off x="3842484" y="1322122"/>
              <a:ext cx="145256" cy="256554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094355A5-C7DD-5640-A4BF-631EB8B63714}"/>
              </a:ext>
            </a:extLst>
          </p:cNvPr>
          <p:cNvSpPr txBox="1"/>
          <p:nvPr/>
        </p:nvSpPr>
        <p:spPr>
          <a:xfrm>
            <a:off x="11762763" y="649922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6C48C1B-67A0-3071-49F6-E7B8519FE930}"/>
              </a:ext>
            </a:extLst>
          </p:cNvPr>
          <p:cNvGrpSpPr/>
          <p:nvPr/>
        </p:nvGrpSpPr>
        <p:grpSpPr>
          <a:xfrm>
            <a:off x="6230372" y="4054834"/>
            <a:ext cx="3005241" cy="400110"/>
            <a:chOff x="4476421" y="4702608"/>
            <a:chExt cx="3005241" cy="400110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7EA2AA33-584F-1C80-7434-D6165BB7D1FF}"/>
                </a:ext>
              </a:extLst>
            </p:cNvPr>
            <p:cNvSpPr txBox="1"/>
            <p:nvPr/>
          </p:nvSpPr>
          <p:spPr>
            <a:xfrm>
              <a:off x="4476421" y="4702608"/>
              <a:ext cx="2109315" cy="40011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Post loop update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57" name="Up Arrow 56">
              <a:extLst>
                <a:ext uri="{FF2B5EF4-FFF2-40B4-BE49-F238E27FC236}">
                  <a16:creationId xmlns:a16="http://schemas.microsoft.com/office/drawing/2014/main" id="{B36BFBAB-5943-7D09-402C-0048A69A603E}"/>
                </a:ext>
              </a:extLst>
            </p:cNvPr>
            <p:cNvSpPr/>
            <p:nvPr/>
          </p:nvSpPr>
          <p:spPr>
            <a:xfrm rot="5400000">
              <a:off x="6967872" y="4446134"/>
              <a:ext cx="125765" cy="901814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04A1C24C-32ED-5174-579D-5E9CD3F0F12F}"/>
              </a:ext>
            </a:extLst>
          </p:cNvPr>
          <p:cNvGrpSpPr/>
          <p:nvPr/>
        </p:nvGrpSpPr>
        <p:grpSpPr>
          <a:xfrm>
            <a:off x="6491581" y="1665521"/>
            <a:ext cx="2845183" cy="400110"/>
            <a:chOff x="4636479" y="4719754"/>
            <a:chExt cx="2845183" cy="400110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8CC526CB-A441-C064-38A5-487A63C4F991}"/>
                </a:ext>
              </a:extLst>
            </p:cNvPr>
            <p:cNvSpPr txBox="1"/>
            <p:nvPr/>
          </p:nvSpPr>
          <p:spPr>
            <a:xfrm>
              <a:off x="4636479" y="4719754"/>
              <a:ext cx="1931859" cy="40011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Pre loop setup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61" name="Up Arrow 60">
              <a:extLst>
                <a:ext uri="{FF2B5EF4-FFF2-40B4-BE49-F238E27FC236}">
                  <a16:creationId xmlns:a16="http://schemas.microsoft.com/office/drawing/2014/main" id="{C51A337F-DA63-5712-CBE7-E8180480EC4E}"/>
                </a:ext>
              </a:extLst>
            </p:cNvPr>
            <p:cNvSpPr/>
            <p:nvPr/>
          </p:nvSpPr>
          <p:spPr>
            <a:xfrm rot="5400000">
              <a:off x="6967872" y="4446134"/>
              <a:ext cx="125765" cy="901814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C3428F1-40BC-95C3-907D-858389CBEFD8}"/>
              </a:ext>
            </a:extLst>
          </p:cNvPr>
          <p:cNvGrpSpPr/>
          <p:nvPr/>
        </p:nvGrpSpPr>
        <p:grpSpPr>
          <a:xfrm>
            <a:off x="5790218" y="2664451"/>
            <a:ext cx="3546546" cy="591530"/>
            <a:chOff x="6175143" y="1169242"/>
            <a:chExt cx="3546546" cy="591530"/>
          </a:xfrm>
        </p:grpSpPr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8B27EBFD-5E5F-17D2-F5D7-A0A3A99A6307}"/>
                </a:ext>
              </a:extLst>
            </p:cNvPr>
            <p:cNvGrpSpPr/>
            <p:nvPr/>
          </p:nvGrpSpPr>
          <p:grpSpPr>
            <a:xfrm>
              <a:off x="6175143" y="1254271"/>
              <a:ext cx="3332322" cy="400110"/>
              <a:chOff x="4149339" y="4679040"/>
              <a:chExt cx="3332322" cy="400110"/>
            </a:xfrm>
          </p:grpSpPr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CBB9192D-061A-1DE7-7102-551B316F93CC}"/>
                  </a:ext>
                </a:extLst>
              </p:cNvPr>
              <p:cNvSpPr txBox="1"/>
              <p:nvPr/>
            </p:nvSpPr>
            <p:spPr>
              <a:xfrm>
                <a:off x="4149339" y="4679040"/>
                <a:ext cx="2611359" cy="40011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5400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chemeClr val="accent1"/>
                    </a:solidFill>
                  </a:rPr>
                  <a:t>Pre-test loop guard</a:t>
                </a:r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64" name="Up Arrow 63">
                <a:extLst>
                  <a:ext uri="{FF2B5EF4-FFF2-40B4-BE49-F238E27FC236}">
                    <a16:creationId xmlns:a16="http://schemas.microsoft.com/office/drawing/2014/main" id="{1229BAFC-CE3F-BA08-891A-C78D95CE1C88}"/>
                  </a:ext>
                </a:extLst>
              </p:cNvPr>
              <p:cNvSpPr/>
              <p:nvPr/>
            </p:nvSpPr>
            <p:spPr>
              <a:xfrm rot="5400000">
                <a:off x="7069521" y="4547786"/>
                <a:ext cx="125767" cy="698513"/>
              </a:xfrm>
              <a:prstGeom prst="up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9" name="Left Brace 38">
              <a:extLst>
                <a:ext uri="{FF2B5EF4-FFF2-40B4-BE49-F238E27FC236}">
                  <a16:creationId xmlns:a16="http://schemas.microsoft.com/office/drawing/2014/main" id="{A33DF842-A155-E632-6470-B087B23BFE5D}"/>
                </a:ext>
              </a:extLst>
            </p:cNvPr>
            <p:cNvSpPr/>
            <p:nvPr/>
          </p:nvSpPr>
          <p:spPr>
            <a:xfrm>
              <a:off x="9519388" y="1169242"/>
              <a:ext cx="202301" cy="591530"/>
            </a:xfrm>
            <a:prstGeom prst="lef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7BA5B549-1CEC-9064-B7D6-FA280790CFA7}"/>
              </a:ext>
            </a:extLst>
          </p:cNvPr>
          <p:cNvSpPr txBox="1"/>
          <p:nvPr/>
        </p:nvSpPr>
        <p:spPr>
          <a:xfrm>
            <a:off x="-1244184" y="150651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1460698-C1E0-DD76-9894-D4409D1154C0}"/>
              </a:ext>
            </a:extLst>
          </p:cNvPr>
          <p:cNvSpPr txBox="1"/>
          <p:nvPr/>
        </p:nvSpPr>
        <p:spPr>
          <a:xfrm>
            <a:off x="-142407" y="150651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19" name="U-Turn Arrow 18">
            <a:extLst>
              <a:ext uri="{FF2B5EF4-FFF2-40B4-BE49-F238E27FC236}">
                <a16:creationId xmlns:a16="http://schemas.microsoft.com/office/drawing/2014/main" id="{D0234358-C017-141B-F550-C08FD479C068}"/>
              </a:ext>
            </a:extLst>
          </p:cNvPr>
          <p:cNvSpPr/>
          <p:nvPr/>
        </p:nvSpPr>
        <p:spPr>
          <a:xfrm rot="5400000" flipH="1">
            <a:off x="9894805" y="2699581"/>
            <a:ext cx="2666025" cy="1240858"/>
          </a:xfrm>
          <a:prstGeom prst="uturnArrow">
            <a:avLst>
              <a:gd name="adj1" fmla="val 3932"/>
              <a:gd name="adj2" fmla="val 7510"/>
              <a:gd name="adj3" fmla="val 20789"/>
              <a:gd name="adj4" fmla="val 42454"/>
              <a:gd name="adj5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4475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4" grpId="0" uiExpand="1" build="p" animBg="1"/>
      <p:bldP spid="55" grpId="0"/>
      <p:bldP spid="19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B9562-FFFD-0649-B4D1-5311765C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630" y="200576"/>
            <a:ext cx="10515600" cy="333800"/>
          </a:xfrm>
        </p:spPr>
        <p:txBody>
          <a:bodyPr/>
          <a:lstStyle/>
          <a:p>
            <a:r>
              <a:rPr lang="en-US" dirty="0"/>
              <a:t>Program Flow – Counting (For) Loop – Version 2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0FFE44-7CD5-2B45-B92A-7158781899C4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290471" y="3652325"/>
            <a:ext cx="5281618" cy="2405085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70C0"/>
                </a:solidFill>
              </a:rPr>
              <a:t>Alternative: </a:t>
            </a:r>
          </a:p>
          <a:p>
            <a:r>
              <a:rPr lang="en-US" sz="2000" dirty="0">
                <a:solidFill>
                  <a:srgbClr val="C00000"/>
                </a:solidFill>
              </a:rPr>
              <a:t>move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7030A0"/>
                </a:solidFill>
              </a:rPr>
              <a:t>Pre-test loop guard </a:t>
            </a:r>
            <a:r>
              <a:rPr lang="en-US" sz="2000" dirty="0">
                <a:solidFill>
                  <a:srgbClr val="2C895B"/>
                </a:solidFill>
              </a:rPr>
              <a:t>before the loop</a:t>
            </a:r>
            <a:r>
              <a:rPr lang="en-US" sz="2000" dirty="0"/>
              <a:t> </a:t>
            </a:r>
          </a:p>
          <a:p>
            <a:r>
              <a:rPr lang="en-US" sz="2000" dirty="0">
                <a:solidFill>
                  <a:srgbClr val="C00000"/>
                </a:solidFill>
              </a:rPr>
              <a:t>Add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7030A0"/>
                </a:solidFill>
              </a:rPr>
              <a:t>post-test loop guard</a:t>
            </a:r>
          </a:p>
          <a:p>
            <a:pPr lvl="1"/>
            <a:r>
              <a:rPr lang="en-US" sz="2000" i="1" dirty="0">
                <a:solidFill>
                  <a:srgbClr val="F37440"/>
                </a:solidFill>
              </a:rPr>
              <a:t>converts</a:t>
            </a:r>
            <a:r>
              <a:rPr lang="en-US" sz="2000" dirty="0"/>
              <a:t> to </a:t>
            </a:r>
            <a:r>
              <a:rPr lang="en-US" sz="2000" i="1" dirty="0">
                <a:solidFill>
                  <a:srgbClr val="2C895B"/>
                </a:solidFill>
              </a:rPr>
              <a:t>do while</a:t>
            </a:r>
            <a:endParaRPr lang="en-US" sz="2000" dirty="0"/>
          </a:p>
          <a:p>
            <a:pPr lvl="1"/>
            <a:r>
              <a:rPr lang="en-US" sz="2000" b="1" dirty="0">
                <a:solidFill>
                  <a:srgbClr val="C00000"/>
                </a:solidFill>
              </a:rPr>
              <a:t>removes</a:t>
            </a:r>
            <a:r>
              <a:rPr lang="en-US" sz="2000" dirty="0">
                <a:solidFill>
                  <a:srgbClr val="C00000"/>
                </a:solidFill>
              </a:rPr>
              <a:t> </a:t>
            </a:r>
            <a:r>
              <a:rPr lang="en-US" sz="2000" dirty="0">
                <a:solidFill>
                  <a:schemeClr val="tx2"/>
                </a:solidFill>
              </a:rPr>
              <a:t>an</a:t>
            </a:r>
            <a:r>
              <a:rPr lang="en-US" sz="2000" dirty="0">
                <a:solidFill>
                  <a:srgbClr val="C00000"/>
                </a:solidFill>
              </a:rPr>
              <a:t> </a:t>
            </a:r>
            <a:r>
              <a:rPr lang="en-US" sz="2000" b="1" dirty="0">
                <a:solidFill>
                  <a:srgbClr val="7030A0"/>
                </a:solidFill>
              </a:rPr>
              <a:t>unconditional</a:t>
            </a:r>
            <a:r>
              <a:rPr lang="en-US" sz="2000" dirty="0">
                <a:solidFill>
                  <a:srgbClr val="7030A0"/>
                </a:solidFill>
              </a:rPr>
              <a:t> </a:t>
            </a:r>
            <a:r>
              <a:rPr lang="en-US" sz="2000" b="1" dirty="0">
                <a:solidFill>
                  <a:srgbClr val="7030A0"/>
                </a:solidFill>
              </a:rPr>
              <a:t>branch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17FCDB8-53E0-5949-8914-0D570D8A4F30}"/>
              </a:ext>
            </a:extLst>
          </p:cNvPr>
          <p:cNvSpPr/>
          <p:nvPr/>
        </p:nvSpPr>
        <p:spPr bwMode="auto">
          <a:xfrm>
            <a:off x="290471" y="1506511"/>
            <a:ext cx="4697897" cy="114014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sz="22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= 0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&lt; 10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22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r1++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block */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C706E79A-8EBD-A241-9BC3-666617D2E9E6}"/>
              </a:ext>
            </a:extLst>
          </p:cNvPr>
          <p:cNvSpPr/>
          <p:nvPr/>
        </p:nvSpPr>
        <p:spPr bwMode="auto">
          <a:xfrm>
            <a:off x="8832705" y="1276086"/>
            <a:ext cx="3245114" cy="4800064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mov r1, 0</a:t>
            </a:r>
          </a:p>
          <a:p>
            <a:endParaRPr lang="en-US" sz="2000" dirty="0">
              <a:solidFill>
                <a:srgbClr val="F3753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r1, 10 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bge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Lendfr</a:t>
            </a:r>
            <a:endParaRPr lang="en-US" sz="20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Ldo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block code</a:t>
            </a:r>
          </a:p>
          <a:p>
            <a:endParaRPr lang="en-US" sz="20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 r1, r1, 1</a:t>
            </a:r>
          </a:p>
          <a:p>
            <a:endParaRPr lang="en-US" sz="2000" dirty="0">
              <a:solidFill>
                <a:srgbClr val="00B0F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r1, 10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blt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Ldo</a:t>
            </a:r>
            <a:endParaRPr lang="en-US" sz="20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Lendfr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7A8667A-A018-C09F-4921-4C27321ABEA6}"/>
              </a:ext>
            </a:extLst>
          </p:cNvPr>
          <p:cNvGrpSpPr/>
          <p:nvPr/>
        </p:nvGrpSpPr>
        <p:grpSpPr>
          <a:xfrm>
            <a:off x="794603" y="594012"/>
            <a:ext cx="1042300" cy="911544"/>
            <a:chOff x="721836" y="690399"/>
            <a:chExt cx="1042300" cy="911544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CA10C6EB-3212-1548-A622-F96C26FD16A3}"/>
                </a:ext>
              </a:extLst>
            </p:cNvPr>
            <p:cNvSpPr txBox="1"/>
            <p:nvPr/>
          </p:nvSpPr>
          <p:spPr>
            <a:xfrm>
              <a:off x="721836" y="690399"/>
              <a:ext cx="1042300" cy="646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Pre loop setup</a:t>
              </a:r>
            </a:p>
          </p:txBody>
        </p:sp>
        <p:sp>
          <p:nvSpPr>
            <p:cNvPr id="3" name="Down Arrow 2">
              <a:extLst>
                <a:ext uri="{FF2B5EF4-FFF2-40B4-BE49-F238E27FC236}">
                  <a16:creationId xmlns:a16="http://schemas.microsoft.com/office/drawing/2014/main" id="{A0065DDD-5416-B440-B1B2-36D42CE285B5}"/>
                </a:ext>
              </a:extLst>
            </p:cNvPr>
            <p:cNvSpPr/>
            <p:nvPr/>
          </p:nvSpPr>
          <p:spPr>
            <a:xfrm>
              <a:off x="1574930" y="1345389"/>
              <a:ext cx="145256" cy="256554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6AF46FE0-B209-69FC-22BA-8E5BF750E867}"/>
              </a:ext>
            </a:extLst>
          </p:cNvPr>
          <p:cNvGrpSpPr/>
          <p:nvPr/>
        </p:nvGrpSpPr>
        <p:grpSpPr>
          <a:xfrm>
            <a:off x="2189979" y="636602"/>
            <a:ext cx="1388480" cy="902885"/>
            <a:chOff x="2177316" y="690399"/>
            <a:chExt cx="1388480" cy="902885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AC268137-911D-5B44-A196-213B42C925DC}"/>
                </a:ext>
              </a:extLst>
            </p:cNvPr>
            <p:cNvSpPr txBox="1"/>
            <p:nvPr/>
          </p:nvSpPr>
          <p:spPr>
            <a:xfrm>
              <a:off x="2177316" y="690399"/>
              <a:ext cx="1388480" cy="646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Pre-test</a:t>
              </a:r>
            </a:p>
            <a:p>
              <a:r>
                <a:rPr lang="en-US" dirty="0">
                  <a:solidFill>
                    <a:schemeClr val="tx2"/>
                  </a:solidFill>
                </a:rPr>
                <a:t>Loop guard</a:t>
              </a:r>
            </a:p>
          </p:txBody>
        </p:sp>
        <p:sp>
          <p:nvSpPr>
            <p:cNvPr id="53" name="Down Arrow 52">
              <a:extLst>
                <a:ext uri="{FF2B5EF4-FFF2-40B4-BE49-F238E27FC236}">
                  <a16:creationId xmlns:a16="http://schemas.microsoft.com/office/drawing/2014/main" id="{3BEFF106-84E6-A543-9047-69B8515A1ACA}"/>
                </a:ext>
              </a:extLst>
            </p:cNvPr>
            <p:cNvSpPr/>
            <p:nvPr/>
          </p:nvSpPr>
          <p:spPr>
            <a:xfrm>
              <a:off x="2808779" y="1336730"/>
              <a:ext cx="145256" cy="256554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DD815E6-4F97-7DBE-C6E4-29D5A00DEE6C}"/>
              </a:ext>
            </a:extLst>
          </p:cNvPr>
          <p:cNvGrpSpPr/>
          <p:nvPr/>
        </p:nvGrpSpPr>
        <p:grpSpPr>
          <a:xfrm>
            <a:off x="3887873" y="639676"/>
            <a:ext cx="1180879" cy="902885"/>
            <a:chOff x="3842484" y="675791"/>
            <a:chExt cx="1180879" cy="902885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EE2F2652-0639-494E-8213-568E3CB4888B}"/>
                </a:ext>
              </a:extLst>
            </p:cNvPr>
            <p:cNvSpPr txBox="1"/>
            <p:nvPr/>
          </p:nvSpPr>
          <p:spPr>
            <a:xfrm>
              <a:off x="3848088" y="675791"/>
              <a:ext cx="1175275" cy="646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Post loop update</a:t>
              </a:r>
            </a:p>
          </p:txBody>
        </p:sp>
        <p:sp>
          <p:nvSpPr>
            <p:cNvPr id="54" name="Down Arrow 53">
              <a:extLst>
                <a:ext uri="{FF2B5EF4-FFF2-40B4-BE49-F238E27FC236}">
                  <a16:creationId xmlns:a16="http://schemas.microsoft.com/office/drawing/2014/main" id="{FD834C8E-E6DD-2B4A-B9D0-767BA62A00B8}"/>
                </a:ext>
              </a:extLst>
            </p:cNvPr>
            <p:cNvSpPr/>
            <p:nvPr/>
          </p:nvSpPr>
          <p:spPr>
            <a:xfrm>
              <a:off x="3842484" y="1322122"/>
              <a:ext cx="145256" cy="256554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094355A5-C7DD-5640-A4BF-631EB8B63714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2DD6BAAE-1C24-CAE3-3331-E3EC64F12C17}"/>
              </a:ext>
            </a:extLst>
          </p:cNvPr>
          <p:cNvGrpSpPr/>
          <p:nvPr/>
        </p:nvGrpSpPr>
        <p:grpSpPr>
          <a:xfrm>
            <a:off x="6262490" y="1354919"/>
            <a:ext cx="3205238" cy="400110"/>
            <a:chOff x="4276424" y="4651309"/>
            <a:chExt cx="3205238" cy="400110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8D41878-B845-CC7C-DFD1-E6AC5D21EE4C}"/>
                </a:ext>
              </a:extLst>
            </p:cNvPr>
            <p:cNvSpPr txBox="1"/>
            <p:nvPr/>
          </p:nvSpPr>
          <p:spPr>
            <a:xfrm>
              <a:off x="4276424" y="4651309"/>
              <a:ext cx="2317648" cy="40011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Pre-loop setup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67" name="Up Arrow 66">
              <a:extLst>
                <a:ext uri="{FF2B5EF4-FFF2-40B4-BE49-F238E27FC236}">
                  <a16:creationId xmlns:a16="http://schemas.microsoft.com/office/drawing/2014/main" id="{5DE0568C-C461-40B8-06E7-5B164F6BAC7B}"/>
                </a:ext>
              </a:extLst>
            </p:cNvPr>
            <p:cNvSpPr/>
            <p:nvPr/>
          </p:nvSpPr>
          <p:spPr>
            <a:xfrm rot="5400000">
              <a:off x="6967872" y="4446134"/>
              <a:ext cx="125765" cy="901814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61423ACA-1099-91EE-C3C1-4910C4570DD3}"/>
              </a:ext>
            </a:extLst>
          </p:cNvPr>
          <p:cNvGrpSpPr/>
          <p:nvPr/>
        </p:nvGrpSpPr>
        <p:grpSpPr>
          <a:xfrm>
            <a:off x="6473769" y="4085934"/>
            <a:ext cx="3012025" cy="400110"/>
            <a:chOff x="4469637" y="4685456"/>
            <a:chExt cx="3012025" cy="400110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100F4F0F-EB37-AA69-FCE0-C07BFDAD05E3}"/>
                </a:ext>
              </a:extLst>
            </p:cNvPr>
            <p:cNvSpPr txBox="1"/>
            <p:nvPr/>
          </p:nvSpPr>
          <p:spPr>
            <a:xfrm>
              <a:off x="4469637" y="4685456"/>
              <a:ext cx="2124435" cy="40011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Post loop update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73" name="Up Arrow 72">
              <a:extLst>
                <a:ext uri="{FF2B5EF4-FFF2-40B4-BE49-F238E27FC236}">
                  <a16:creationId xmlns:a16="http://schemas.microsoft.com/office/drawing/2014/main" id="{548F5135-21B4-C738-6732-84579D9AB67B}"/>
                </a:ext>
              </a:extLst>
            </p:cNvPr>
            <p:cNvSpPr/>
            <p:nvPr/>
          </p:nvSpPr>
          <p:spPr>
            <a:xfrm rot="5400000">
              <a:off x="6967872" y="4446134"/>
              <a:ext cx="125765" cy="901814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A71B222-B75A-C468-469D-16E231558FBC}"/>
              </a:ext>
            </a:extLst>
          </p:cNvPr>
          <p:cNvGrpSpPr/>
          <p:nvPr/>
        </p:nvGrpSpPr>
        <p:grpSpPr>
          <a:xfrm>
            <a:off x="6224598" y="2083072"/>
            <a:ext cx="3220579" cy="591530"/>
            <a:chOff x="6204361" y="4035957"/>
            <a:chExt cx="3220579" cy="591530"/>
          </a:xfrm>
        </p:grpSpPr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09E6B34E-625F-EC05-2D0A-6BD33ACB17B0}"/>
                </a:ext>
              </a:extLst>
            </p:cNvPr>
            <p:cNvGrpSpPr/>
            <p:nvPr/>
          </p:nvGrpSpPr>
          <p:grpSpPr>
            <a:xfrm>
              <a:off x="6204361" y="4167466"/>
              <a:ext cx="3032139" cy="400110"/>
              <a:chOff x="4545997" y="4715162"/>
              <a:chExt cx="3032139" cy="400110"/>
            </a:xfrm>
          </p:grpSpPr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D3FE6DBC-8428-B370-D4A4-E6BE7B147BAA}"/>
                  </a:ext>
                </a:extLst>
              </p:cNvPr>
              <p:cNvSpPr txBox="1"/>
              <p:nvPr/>
            </p:nvSpPr>
            <p:spPr>
              <a:xfrm>
                <a:off x="4545997" y="4715162"/>
                <a:ext cx="2350908" cy="40011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5400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chemeClr val="accent1"/>
                    </a:solidFill>
                  </a:rPr>
                  <a:t>Pre-test loop guard</a:t>
                </a:r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70" name="Up Arrow 69">
                <a:extLst>
                  <a:ext uri="{FF2B5EF4-FFF2-40B4-BE49-F238E27FC236}">
                    <a16:creationId xmlns:a16="http://schemas.microsoft.com/office/drawing/2014/main" id="{CB4EF291-8CDE-1B53-D0E5-5A7CE6D90E97}"/>
                  </a:ext>
                </a:extLst>
              </p:cNvPr>
              <p:cNvSpPr/>
              <p:nvPr/>
            </p:nvSpPr>
            <p:spPr>
              <a:xfrm rot="5400000">
                <a:off x="7194178" y="4519417"/>
                <a:ext cx="120891" cy="647024"/>
              </a:xfrm>
              <a:prstGeom prst="up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40" name="Left Brace 39">
              <a:extLst>
                <a:ext uri="{FF2B5EF4-FFF2-40B4-BE49-F238E27FC236}">
                  <a16:creationId xmlns:a16="http://schemas.microsoft.com/office/drawing/2014/main" id="{9CBB09A0-3D35-86F9-9A77-760C011393F0}"/>
                </a:ext>
              </a:extLst>
            </p:cNvPr>
            <p:cNvSpPr/>
            <p:nvPr/>
          </p:nvSpPr>
          <p:spPr>
            <a:xfrm>
              <a:off x="9222639" y="4035957"/>
              <a:ext cx="202301" cy="591530"/>
            </a:xfrm>
            <a:prstGeom prst="lef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67C67E2-167B-9FAB-6389-0D47AE6A6442}"/>
              </a:ext>
            </a:extLst>
          </p:cNvPr>
          <p:cNvGrpSpPr/>
          <p:nvPr/>
        </p:nvGrpSpPr>
        <p:grpSpPr>
          <a:xfrm>
            <a:off x="5877147" y="4728702"/>
            <a:ext cx="3608647" cy="591530"/>
            <a:chOff x="5834359" y="5524400"/>
            <a:chExt cx="3608647" cy="591530"/>
          </a:xfrm>
        </p:grpSpPr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544B5141-E84B-F382-AD85-50539EC4967C}"/>
                </a:ext>
              </a:extLst>
            </p:cNvPr>
            <p:cNvGrpSpPr/>
            <p:nvPr/>
          </p:nvGrpSpPr>
          <p:grpSpPr>
            <a:xfrm>
              <a:off x="5834359" y="5657300"/>
              <a:ext cx="3388280" cy="400110"/>
              <a:chOff x="4097031" y="4668267"/>
              <a:chExt cx="3388280" cy="400110"/>
            </a:xfrm>
          </p:grpSpPr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8E0A9FA8-6A9A-B090-0AAB-57BF6B961F0C}"/>
                  </a:ext>
                </a:extLst>
              </p:cNvPr>
              <p:cNvSpPr txBox="1"/>
              <p:nvPr/>
            </p:nvSpPr>
            <p:spPr>
              <a:xfrm>
                <a:off x="4097031" y="4668267"/>
                <a:ext cx="2579290" cy="40011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5400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chemeClr val="accent1"/>
                    </a:solidFill>
                  </a:rPr>
                  <a:t>Post-test loop guard</a:t>
                </a:r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76" name="Up Arrow 75">
                <a:extLst>
                  <a:ext uri="{FF2B5EF4-FFF2-40B4-BE49-F238E27FC236}">
                    <a16:creationId xmlns:a16="http://schemas.microsoft.com/office/drawing/2014/main" id="{FE5F1742-E546-6377-F488-ABD6B8184409}"/>
                  </a:ext>
                </a:extLst>
              </p:cNvPr>
              <p:cNvSpPr/>
              <p:nvPr/>
            </p:nvSpPr>
            <p:spPr>
              <a:xfrm rot="5400000">
                <a:off x="7011903" y="4420778"/>
                <a:ext cx="137828" cy="808989"/>
              </a:xfrm>
              <a:prstGeom prst="up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41" name="Left Brace 40">
              <a:extLst>
                <a:ext uri="{FF2B5EF4-FFF2-40B4-BE49-F238E27FC236}">
                  <a16:creationId xmlns:a16="http://schemas.microsoft.com/office/drawing/2014/main" id="{3C71A212-D424-6968-8766-C3F342B7ED0A}"/>
                </a:ext>
              </a:extLst>
            </p:cNvPr>
            <p:cNvSpPr/>
            <p:nvPr/>
          </p:nvSpPr>
          <p:spPr>
            <a:xfrm>
              <a:off x="9240705" y="5524400"/>
              <a:ext cx="202301" cy="591530"/>
            </a:xfrm>
            <a:prstGeom prst="lef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7BA5B549-1CEC-9064-B7D6-FA280790CFA7}"/>
              </a:ext>
            </a:extLst>
          </p:cNvPr>
          <p:cNvSpPr txBox="1"/>
          <p:nvPr/>
        </p:nvSpPr>
        <p:spPr>
          <a:xfrm>
            <a:off x="-1244184" y="150651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1460698-C1E0-DD76-9894-D4409D1154C0}"/>
              </a:ext>
            </a:extLst>
          </p:cNvPr>
          <p:cNvSpPr txBox="1"/>
          <p:nvPr/>
        </p:nvSpPr>
        <p:spPr>
          <a:xfrm>
            <a:off x="-142407" y="150651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19" name="U-Turn Arrow 18">
            <a:extLst>
              <a:ext uri="{FF2B5EF4-FFF2-40B4-BE49-F238E27FC236}">
                <a16:creationId xmlns:a16="http://schemas.microsoft.com/office/drawing/2014/main" id="{258A1A28-A025-50B9-6ADE-003F138F788D}"/>
              </a:ext>
            </a:extLst>
          </p:cNvPr>
          <p:cNvSpPr/>
          <p:nvPr/>
        </p:nvSpPr>
        <p:spPr>
          <a:xfrm rot="5400000" flipH="1">
            <a:off x="10243703" y="3509348"/>
            <a:ext cx="2263869" cy="1240858"/>
          </a:xfrm>
          <a:prstGeom prst="uturnArrow">
            <a:avLst>
              <a:gd name="adj1" fmla="val 4865"/>
              <a:gd name="adj2" fmla="val 7510"/>
              <a:gd name="adj3" fmla="val 20789"/>
              <a:gd name="adj4" fmla="val 42454"/>
              <a:gd name="adj5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579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animBg="1"/>
      <p:bldP spid="14" grpId="0" animBg="1"/>
      <p:bldP spid="55" grpId="0"/>
      <p:bldP spid="19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4CEBDF-B7CF-327C-CA94-64E4B801298A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02657" y="5281733"/>
            <a:ext cx="5534647" cy="604717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/>
              <a:t>Nest loop blocks as you would in C or Java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4F1E24-14E0-DF48-C5A6-7B55A6F74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Nested loops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C727E7E-53DB-F121-0CD0-FBB8E6127D38}"/>
              </a:ext>
            </a:extLst>
          </p:cNvPr>
          <p:cNvSpPr/>
          <p:nvPr/>
        </p:nvSpPr>
        <p:spPr bwMode="auto">
          <a:xfrm>
            <a:off x="810538" y="889830"/>
            <a:ext cx="4579737" cy="3578781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r3 = 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r3 &lt; 10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20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r3++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 = 0;</a:t>
            </a:r>
          </a:p>
          <a:p>
            <a:endParaRPr lang="en-US" sz="2000" dirty="0">
              <a:solidFill>
                <a:srgbClr val="C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do {</a:t>
            </a:r>
            <a:endParaRPr lang="en-US" sz="20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</a:t>
            </a:r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r0 = r0 + r1++;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} while (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&lt; 10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</a:p>
          <a:p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fall through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 = r2 + r1;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r5 = r0;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8DA7C7-E7C6-14D1-188B-4990677A510F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4B9F323-1204-F356-3F9B-BA9DA43534F9}"/>
              </a:ext>
            </a:extLst>
          </p:cNvPr>
          <p:cNvSpPr/>
          <p:nvPr/>
        </p:nvSpPr>
        <p:spPr bwMode="auto">
          <a:xfrm>
            <a:off x="6243779" y="95561"/>
            <a:ext cx="5596964" cy="668244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mov r3, 0</a:t>
            </a:r>
          </a:p>
          <a:p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Lfor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r3, 10	// loop guard</a:t>
            </a:r>
          </a:p>
          <a:p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bge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Lendfor</a:t>
            </a:r>
            <a:endParaRPr lang="en-US" sz="2000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mov r0, 0</a:t>
            </a:r>
          </a:p>
          <a:p>
            <a:endParaRPr lang="en-US" sz="2000" dirty="0">
              <a:solidFill>
                <a:srgbClr val="C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Ldo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</a:p>
          <a:p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add r0, r0, r1</a:t>
            </a:r>
          </a:p>
          <a:p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add r1, r1, 1</a:t>
            </a:r>
          </a:p>
          <a:p>
            <a:endParaRPr lang="en-US" sz="2000" dirty="0">
              <a:solidFill>
                <a:srgbClr val="00B0F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r1, 10   // loop guard</a:t>
            </a:r>
          </a:p>
          <a:p>
            <a:r>
              <a:rPr lang="en-US" sz="20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blt</a:t>
            </a:r>
            <a:r>
              <a:rPr lang="en-US" sz="20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r>
              <a:rPr lang="en-US" sz="2000" dirty="0" err="1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Ldo</a:t>
            </a:r>
            <a:r>
              <a:rPr lang="en-US" sz="20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lang="en-US" sz="2000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  <a:p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fall through</a:t>
            </a:r>
          </a:p>
          <a:p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add r2, r2, r1 </a:t>
            </a:r>
          </a:p>
          <a:p>
            <a:endParaRPr lang="en-US" sz="20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 r3, r3, 1 // loop iteration</a:t>
            </a:r>
          </a:p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b .</a:t>
            </a: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Lfor</a:t>
            </a:r>
            <a:endParaRPr lang="en-US" sz="2000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Lendfor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mov r5, r0</a:t>
            </a:r>
          </a:p>
        </p:txBody>
      </p:sp>
      <p:sp>
        <p:nvSpPr>
          <p:cNvPr id="11" name="U-Turn Arrow 10">
            <a:extLst>
              <a:ext uri="{FF2B5EF4-FFF2-40B4-BE49-F238E27FC236}">
                <a16:creationId xmlns:a16="http://schemas.microsoft.com/office/drawing/2014/main" id="{C5294C25-3E79-9E46-4E5E-80B056787D13}"/>
              </a:ext>
            </a:extLst>
          </p:cNvPr>
          <p:cNvSpPr/>
          <p:nvPr/>
        </p:nvSpPr>
        <p:spPr>
          <a:xfrm rot="5400000" flipH="1" flipV="1">
            <a:off x="5704679" y="2917316"/>
            <a:ext cx="1621926" cy="835743"/>
          </a:xfrm>
          <a:prstGeom prst="uturnArrow">
            <a:avLst>
              <a:gd name="adj1" fmla="val 4865"/>
              <a:gd name="adj2" fmla="val 7510"/>
              <a:gd name="adj3" fmla="val 20789"/>
              <a:gd name="adj4" fmla="val 42454"/>
              <a:gd name="adj5" fmla="val 4368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U-Turn Arrow 13">
            <a:extLst>
              <a:ext uri="{FF2B5EF4-FFF2-40B4-BE49-F238E27FC236}">
                <a16:creationId xmlns:a16="http://schemas.microsoft.com/office/drawing/2014/main" id="{2E8498B2-AB69-45F8-EE43-0F6AB87B08D5}"/>
              </a:ext>
            </a:extLst>
          </p:cNvPr>
          <p:cNvSpPr/>
          <p:nvPr/>
        </p:nvSpPr>
        <p:spPr>
          <a:xfrm rot="5400000" flipH="1" flipV="1">
            <a:off x="3734042" y="2750352"/>
            <a:ext cx="5349762" cy="1049180"/>
          </a:xfrm>
          <a:prstGeom prst="uturnArrow">
            <a:avLst>
              <a:gd name="adj1" fmla="val 4865"/>
              <a:gd name="adj2" fmla="val 7510"/>
              <a:gd name="adj3" fmla="val 20789"/>
              <a:gd name="adj4" fmla="val 42454"/>
              <a:gd name="adj5" fmla="val 62999"/>
            </a:avLst>
          </a:prstGeom>
          <a:solidFill>
            <a:srgbClr val="2C895B"/>
          </a:solidFill>
          <a:ln>
            <a:solidFill>
              <a:srgbClr val="2C89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U-Turn Arrow 14">
            <a:extLst>
              <a:ext uri="{FF2B5EF4-FFF2-40B4-BE49-F238E27FC236}">
                <a16:creationId xmlns:a16="http://schemas.microsoft.com/office/drawing/2014/main" id="{FEB324A9-5723-D82F-C407-B386A594D293}"/>
              </a:ext>
            </a:extLst>
          </p:cNvPr>
          <p:cNvSpPr/>
          <p:nvPr/>
        </p:nvSpPr>
        <p:spPr>
          <a:xfrm rot="5400000" flipH="1" flipV="1">
            <a:off x="1011939" y="2175255"/>
            <a:ext cx="647538" cy="437536"/>
          </a:xfrm>
          <a:prstGeom prst="uturnArrow">
            <a:avLst>
              <a:gd name="adj1" fmla="val 4865"/>
              <a:gd name="adj2" fmla="val 7510"/>
              <a:gd name="adj3" fmla="val 20789"/>
              <a:gd name="adj4" fmla="val 42454"/>
              <a:gd name="adj5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U-Turn Arrow 15">
            <a:extLst>
              <a:ext uri="{FF2B5EF4-FFF2-40B4-BE49-F238E27FC236}">
                <a16:creationId xmlns:a16="http://schemas.microsoft.com/office/drawing/2014/main" id="{F36F2BA2-C8BF-7C1A-E8A6-60C46E5E46F2}"/>
              </a:ext>
            </a:extLst>
          </p:cNvPr>
          <p:cNvSpPr/>
          <p:nvPr/>
        </p:nvSpPr>
        <p:spPr>
          <a:xfrm rot="5400000" flipH="1" flipV="1">
            <a:off x="-720389" y="2269837"/>
            <a:ext cx="2898142" cy="464210"/>
          </a:xfrm>
          <a:prstGeom prst="uturnArrow">
            <a:avLst>
              <a:gd name="adj1" fmla="val 4865"/>
              <a:gd name="adj2" fmla="val 7510"/>
              <a:gd name="adj3" fmla="val 20789"/>
              <a:gd name="adj4" fmla="val 42454"/>
              <a:gd name="adj5" fmla="val 86724"/>
            </a:avLst>
          </a:prstGeom>
          <a:solidFill>
            <a:srgbClr val="2C895B"/>
          </a:solidFill>
          <a:ln>
            <a:solidFill>
              <a:srgbClr val="2C89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4607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6" grpId="0" animBg="1"/>
      <p:bldP spid="11" grpId="0" animBg="1"/>
      <p:bldP spid="14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960BCBE-32F3-014F-8FA8-ABEBEA6364F5}"/>
              </a:ext>
            </a:extLst>
          </p:cNvPr>
          <p:cNvSpPr/>
          <p:nvPr/>
        </p:nvSpPr>
        <p:spPr>
          <a:xfrm>
            <a:off x="1624875" y="926690"/>
            <a:ext cx="8376567" cy="351366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5E2C669A-4162-FBA3-6C9B-F12238A192E8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2265782" y="4565280"/>
            <a:ext cx="7509986" cy="1991596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400" dirty="0"/>
              <a:t>Bitwise operators are applied independently to each of the </a:t>
            </a:r>
            <a:r>
              <a:rPr lang="en-US" sz="2400" u="sng" dirty="0"/>
              <a:t>corresponding</a:t>
            </a:r>
            <a:r>
              <a:rPr lang="en-US" sz="2400" dirty="0"/>
              <a:t> bit positions in each variable</a:t>
            </a:r>
            <a:endParaRPr lang="en-US" sz="2400" dirty="0">
              <a:solidFill>
                <a:srgbClr val="0070C0"/>
              </a:solidFill>
            </a:endParaRPr>
          </a:p>
          <a:p>
            <a:r>
              <a:rPr lang="en-US" sz="2400" dirty="0">
                <a:solidFill>
                  <a:srgbClr val="0070C0"/>
                </a:solidFill>
              </a:rPr>
              <a:t>Each bit position of the result depends </a:t>
            </a:r>
            <a:r>
              <a:rPr lang="en-US" sz="2400" u="sng" dirty="0">
                <a:solidFill>
                  <a:srgbClr val="0070C0"/>
                </a:solidFill>
              </a:rPr>
              <a:t>only</a:t>
            </a:r>
            <a:r>
              <a:rPr lang="en-US" sz="2400" dirty="0">
                <a:solidFill>
                  <a:srgbClr val="0070C0"/>
                </a:solidFill>
              </a:rPr>
              <a:t> on bits in the </a:t>
            </a:r>
            <a:r>
              <a:rPr lang="en-US" sz="2400" dirty="0">
                <a:solidFill>
                  <a:srgbClr val="FF0000"/>
                </a:solidFill>
              </a:rPr>
              <a:t>same bit position </a:t>
            </a:r>
            <a:r>
              <a:rPr lang="en-US" sz="2400" dirty="0">
                <a:solidFill>
                  <a:srgbClr val="0070C0"/>
                </a:solidFill>
              </a:rPr>
              <a:t>within the operands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0709085-9307-6D4B-B06A-39EF6856E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Bitwise Operation?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0872F68-0764-0046-BFC3-99F5DDCBA0E3}"/>
              </a:ext>
            </a:extLst>
          </p:cNvPr>
          <p:cNvGraphicFramePr>
            <a:graphicFrameLocks noGrp="1"/>
          </p:cNvGraphicFramePr>
          <p:nvPr/>
        </p:nvGraphicFramePr>
        <p:xfrm>
          <a:off x="1624875" y="1287400"/>
          <a:ext cx="7800834" cy="2794275"/>
        </p:xfrm>
        <a:graphic>
          <a:graphicData uri="http://schemas.openxmlformats.org/drawingml/2006/table">
            <a:tbl>
              <a:tblPr firstRow="1" firstCol="1" bandRow="1"/>
              <a:tblGrid>
                <a:gridCol w="1472746">
                  <a:extLst>
                    <a:ext uri="{9D8B030D-6E8A-4147-A177-3AD203B41FA5}">
                      <a16:colId xmlns:a16="http://schemas.microsoft.com/office/drawing/2014/main" val="2452404202"/>
                    </a:ext>
                  </a:extLst>
                </a:gridCol>
                <a:gridCol w="788633">
                  <a:extLst>
                    <a:ext uri="{9D8B030D-6E8A-4147-A177-3AD203B41FA5}">
                      <a16:colId xmlns:a16="http://schemas.microsoft.com/office/drawing/2014/main" val="3565367705"/>
                    </a:ext>
                  </a:extLst>
                </a:gridCol>
                <a:gridCol w="790539">
                  <a:extLst>
                    <a:ext uri="{9D8B030D-6E8A-4147-A177-3AD203B41FA5}">
                      <a16:colId xmlns:a16="http://schemas.microsoft.com/office/drawing/2014/main" val="2951595851"/>
                    </a:ext>
                  </a:extLst>
                </a:gridCol>
                <a:gridCol w="788633">
                  <a:extLst>
                    <a:ext uri="{9D8B030D-6E8A-4147-A177-3AD203B41FA5}">
                      <a16:colId xmlns:a16="http://schemas.microsoft.com/office/drawing/2014/main" val="2646633516"/>
                    </a:ext>
                  </a:extLst>
                </a:gridCol>
                <a:gridCol w="792436">
                  <a:extLst>
                    <a:ext uri="{9D8B030D-6E8A-4147-A177-3AD203B41FA5}">
                      <a16:colId xmlns:a16="http://schemas.microsoft.com/office/drawing/2014/main" val="2030632157"/>
                    </a:ext>
                  </a:extLst>
                </a:gridCol>
                <a:gridCol w="792436">
                  <a:extLst>
                    <a:ext uri="{9D8B030D-6E8A-4147-A177-3AD203B41FA5}">
                      <a16:colId xmlns:a16="http://schemas.microsoft.com/office/drawing/2014/main" val="194243522"/>
                    </a:ext>
                  </a:extLst>
                </a:gridCol>
                <a:gridCol w="790539">
                  <a:extLst>
                    <a:ext uri="{9D8B030D-6E8A-4147-A177-3AD203B41FA5}">
                      <a16:colId xmlns:a16="http://schemas.microsoft.com/office/drawing/2014/main" val="1165046985"/>
                    </a:ext>
                  </a:extLst>
                </a:gridCol>
                <a:gridCol w="792436">
                  <a:extLst>
                    <a:ext uri="{9D8B030D-6E8A-4147-A177-3AD203B41FA5}">
                      <a16:colId xmlns:a16="http://schemas.microsoft.com/office/drawing/2014/main" val="901581374"/>
                    </a:ext>
                  </a:extLst>
                </a:gridCol>
                <a:gridCol w="792436">
                  <a:extLst>
                    <a:ext uri="{9D8B030D-6E8A-4147-A177-3AD203B41FA5}">
                      <a16:colId xmlns:a16="http://schemas.microsoft.com/office/drawing/2014/main" val="213463203"/>
                    </a:ext>
                  </a:extLst>
                </a:gridCol>
              </a:tblGrid>
              <a:tr h="55885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 =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2400" baseline="-25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2400" baseline="-25000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2400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8099583"/>
                  </a:ext>
                </a:extLst>
              </a:tr>
              <a:tr h="55885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&lt;op&gt;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&lt;op&gt;</a:t>
                      </a:r>
                      <a:r>
                        <a:rPr lang="en-US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&lt;op&gt;</a:t>
                      </a:r>
                      <a:r>
                        <a:rPr lang="en-US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&lt;op&gt;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&lt;op&gt;</a:t>
                      </a:r>
                      <a:r>
                        <a:rPr lang="en-US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&lt;op&gt;</a:t>
                      </a:r>
                      <a:r>
                        <a:rPr lang="en-US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&lt;op&gt;</a:t>
                      </a:r>
                      <a:r>
                        <a:rPr lang="en-US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&lt;op&gt;</a:t>
                      </a:r>
                      <a:r>
                        <a:rPr lang="en-US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67401634"/>
                  </a:ext>
                </a:extLst>
              </a:tr>
              <a:tr h="55885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 =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2400" baseline="-25000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2400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6807101"/>
                  </a:ext>
                </a:extLst>
              </a:tr>
              <a:tr h="55885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54069400"/>
                  </a:ext>
                </a:extLst>
              </a:tr>
              <a:tr h="55885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result =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2400" baseline="-25000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2400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6574299"/>
                  </a:ext>
                </a:extLst>
              </a:tr>
            </a:tbl>
          </a:graphicData>
        </a:graphic>
      </p:graphicFrame>
      <p:sp>
        <p:nvSpPr>
          <p:cNvPr id="7" name="Down Arrow 6">
            <a:extLst>
              <a:ext uri="{FF2B5EF4-FFF2-40B4-BE49-F238E27FC236}">
                <a16:creationId xmlns:a16="http://schemas.microsoft.com/office/drawing/2014/main" id="{A3D76139-EC38-7E40-984F-62F5B9B98767}"/>
              </a:ext>
            </a:extLst>
          </p:cNvPr>
          <p:cNvSpPr/>
          <p:nvPr/>
        </p:nvSpPr>
        <p:spPr>
          <a:xfrm>
            <a:off x="5786933" y="3079881"/>
            <a:ext cx="170933" cy="32565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3FD456A-70FA-BC44-B488-BBDE7A6BAE27}"/>
              </a:ext>
            </a:extLst>
          </p:cNvPr>
          <p:cNvSpPr/>
          <p:nvPr/>
        </p:nvSpPr>
        <p:spPr>
          <a:xfrm>
            <a:off x="5444216" y="1146677"/>
            <a:ext cx="853446" cy="3063182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8E944E-EB7C-9B41-933F-1BE01483FA5D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1" name="Down Arrow 10">
            <a:extLst>
              <a:ext uri="{FF2B5EF4-FFF2-40B4-BE49-F238E27FC236}">
                <a16:creationId xmlns:a16="http://schemas.microsoft.com/office/drawing/2014/main" id="{228A59B0-B994-5D4A-BBDF-ECCE0802B64A}"/>
              </a:ext>
            </a:extLst>
          </p:cNvPr>
          <p:cNvSpPr/>
          <p:nvPr/>
        </p:nvSpPr>
        <p:spPr>
          <a:xfrm>
            <a:off x="6611696" y="3072492"/>
            <a:ext cx="170933" cy="32565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Down Arrow 11">
            <a:extLst>
              <a:ext uri="{FF2B5EF4-FFF2-40B4-BE49-F238E27FC236}">
                <a16:creationId xmlns:a16="http://schemas.microsoft.com/office/drawing/2014/main" id="{48472BBB-2B9E-1647-9B01-8CCCE2860FC9}"/>
              </a:ext>
            </a:extLst>
          </p:cNvPr>
          <p:cNvSpPr/>
          <p:nvPr/>
        </p:nvSpPr>
        <p:spPr>
          <a:xfrm>
            <a:off x="7354154" y="3079881"/>
            <a:ext cx="170933" cy="32565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Down Arrow 12">
            <a:extLst>
              <a:ext uri="{FF2B5EF4-FFF2-40B4-BE49-F238E27FC236}">
                <a16:creationId xmlns:a16="http://schemas.microsoft.com/office/drawing/2014/main" id="{F68563D0-4A9A-284B-950E-ADC4BE2619AC}"/>
              </a:ext>
            </a:extLst>
          </p:cNvPr>
          <p:cNvSpPr/>
          <p:nvPr/>
        </p:nvSpPr>
        <p:spPr>
          <a:xfrm>
            <a:off x="8198284" y="3079881"/>
            <a:ext cx="170933" cy="32565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Down Arrow 13">
            <a:extLst>
              <a:ext uri="{FF2B5EF4-FFF2-40B4-BE49-F238E27FC236}">
                <a16:creationId xmlns:a16="http://schemas.microsoft.com/office/drawing/2014/main" id="{6753670E-4433-2F4B-AB3D-CB2A7D02E2D4}"/>
              </a:ext>
            </a:extLst>
          </p:cNvPr>
          <p:cNvSpPr/>
          <p:nvPr/>
        </p:nvSpPr>
        <p:spPr>
          <a:xfrm>
            <a:off x="9021700" y="3072851"/>
            <a:ext cx="170933" cy="32565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Down Arrow 14">
            <a:extLst>
              <a:ext uri="{FF2B5EF4-FFF2-40B4-BE49-F238E27FC236}">
                <a16:creationId xmlns:a16="http://schemas.microsoft.com/office/drawing/2014/main" id="{B858A4B3-7423-824C-8374-929750E1AEC4}"/>
              </a:ext>
            </a:extLst>
          </p:cNvPr>
          <p:cNvSpPr/>
          <p:nvPr/>
        </p:nvSpPr>
        <p:spPr>
          <a:xfrm>
            <a:off x="3428365" y="3072492"/>
            <a:ext cx="170933" cy="32565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Down Arrow 15">
            <a:extLst>
              <a:ext uri="{FF2B5EF4-FFF2-40B4-BE49-F238E27FC236}">
                <a16:creationId xmlns:a16="http://schemas.microsoft.com/office/drawing/2014/main" id="{0FC16365-B0EC-6344-B409-49AC67FAFB0E}"/>
              </a:ext>
            </a:extLst>
          </p:cNvPr>
          <p:cNvSpPr/>
          <p:nvPr/>
        </p:nvSpPr>
        <p:spPr>
          <a:xfrm>
            <a:off x="4188775" y="3083750"/>
            <a:ext cx="170933" cy="32565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Down Arrow 16">
            <a:extLst>
              <a:ext uri="{FF2B5EF4-FFF2-40B4-BE49-F238E27FC236}">
                <a16:creationId xmlns:a16="http://schemas.microsoft.com/office/drawing/2014/main" id="{F4BA9528-03F3-CE47-8E9F-010EF50C3A3E}"/>
              </a:ext>
            </a:extLst>
          </p:cNvPr>
          <p:cNvSpPr/>
          <p:nvPr/>
        </p:nvSpPr>
        <p:spPr>
          <a:xfrm>
            <a:off x="4987520" y="3079881"/>
            <a:ext cx="170933" cy="32565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9232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E960F-E153-BC4E-92A0-E2C597B3FE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145" y="131641"/>
            <a:ext cx="10515600" cy="381731"/>
          </a:xfrm>
        </p:spPr>
        <p:txBody>
          <a:bodyPr/>
          <a:lstStyle/>
          <a:p>
            <a:r>
              <a:rPr lang="en-US" dirty="0"/>
              <a:t>Bitwise (Bit to Bit) Operators in C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209E628-A636-794A-84EB-46F5519AEB8C}"/>
              </a:ext>
            </a:extLst>
          </p:cNvPr>
          <p:cNvGraphicFramePr>
            <a:graphicFrameLocks noGrp="1"/>
          </p:cNvGraphicFramePr>
          <p:nvPr/>
        </p:nvGraphicFramePr>
        <p:xfrm>
          <a:off x="5528263" y="1241862"/>
          <a:ext cx="2628215" cy="2072875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700858">
                  <a:extLst>
                    <a:ext uri="{9D8B030D-6E8A-4147-A177-3AD203B41FA5}">
                      <a16:colId xmlns:a16="http://schemas.microsoft.com/office/drawing/2014/main" val="3511017045"/>
                    </a:ext>
                  </a:extLst>
                </a:gridCol>
                <a:gridCol w="782990">
                  <a:extLst>
                    <a:ext uri="{9D8B030D-6E8A-4147-A177-3AD203B41FA5}">
                      <a16:colId xmlns:a16="http://schemas.microsoft.com/office/drawing/2014/main" val="3388057426"/>
                    </a:ext>
                  </a:extLst>
                </a:gridCol>
                <a:gridCol w="1144367">
                  <a:extLst>
                    <a:ext uri="{9D8B030D-6E8A-4147-A177-3AD203B41FA5}">
                      <a16:colId xmlns:a16="http://schemas.microsoft.com/office/drawing/2014/main" val="972478886"/>
                    </a:ext>
                  </a:extLst>
                </a:gridCol>
              </a:tblGrid>
              <a:tr h="41457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</a:t>
                      </a:r>
                      <a:endParaRPr lang="en-US" sz="2000" b="1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b</a:t>
                      </a:r>
                      <a:endParaRPr lang="en-US" sz="2000" b="1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 |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2881795"/>
                  </a:ext>
                </a:extLst>
              </a:tr>
              <a:tr h="41457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0070C0"/>
                          </a:solidFill>
                        </a:rPr>
                        <a:t>0</a:t>
                      </a:r>
                      <a:endParaRPr lang="en-US" sz="2000" dirty="0">
                        <a:solidFill>
                          <a:srgbClr val="0070C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8923016"/>
                  </a:ext>
                </a:extLst>
              </a:tr>
              <a:tr h="41457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0070C0"/>
                          </a:solidFill>
                        </a:rPr>
                        <a:t>0</a:t>
                      </a:r>
                      <a:endParaRPr lang="en-US" sz="2000" dirty="0">
                        <a:solidFill>
                          <a:srgbClr val="0070C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6352361"/>
                  </a:ext>
                </a:extLst>
              </a:tr>
              <a:tr h="41457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32298274"/>
                  </a:ext>
                </a:extLst>
              </a:tr>
              <a:tr h="41457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9985667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C672B2D0-6918-154D-B8D8-418EE8E843CF}"/>
              </a:ext>
            </a:extLst>
          </p:cNvPr>
          <p:cNvSpPr/>
          <p:nvPr/>
        </p:nvSpPr>
        <p:spPr>
          <a:xfrm>
            <a:off x="5692054" y="860996"/>
            <a:ext cx="23006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ctr">
              <a:buNone/>
            </a:pP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output = a </a:t>
            </a:r>
            <a:r>
              <a:rPr lang="en-US" sz="20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|</a:t>
            </a: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 b;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BF219DB-00A0-784D-951C-BB0478B9E130}"/>
              </a:ext>
            </a:extLst>
          </p:cNvPr>
          <p:cNvSpPr/>
          <p:nvPr/>
        </p:nvSpPr>
        <p:spPr>
          <a:xfrm>
            <a:off x="5550373" y="3327545"/>
            <a:ext cx="265168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  <a:cs typeface="Consolas" panose="020B0609020204030204" pitchFamily="49" charset="0"/>
              </a:rPr>
              <a:t>| </a:t>
            </a:r>
            <a:r>
              <a:rPr lang="en-US" sz="1600" dirty="0">
                <a:cs typeface="Consolas" panose="020B0609020204030204" pitchFamily="49" charset="0"/>
              </a:rPr>
              <a:t>with 1 to </a:t>
            </a:r>
            <a:r>
              <a:rPr lang="en-US" sz="1600" b="1" dirty="0">
                <a:solidFill>
                  <a:srgbClr val="0070C0"/>
                </a:solidFill>
                <a:cs typeface="Consolas" panose="020B0609020204030204" pitchFamily="49" charset="0"/>
              </a:rPr>
              <a:t>set a bit to 1</a:t>
            </a:r>
          </a:p>
          <a:p>
            <a:r>
              <a:rPr lang="en-US" sz="1600" b="1" dirty="0">
                <a:solidFill>
                  <a:srgbClr val="FF0000"/>
                </a:solidFill>
                <a:cs typeface="Consolas" panose="020B0609020204030204" pitchFamily="49" charset="0"/>
              </a:rPr>
              <a:t>| </a:t>
            </a:r>
            <a:r>
              <a:rPr lang="en-US" sz="1600" dirty="0">
                <a:cs typeface="Consolas" panose="020B0609020204030204" pitchFamily="49" charset="0"/>
              </a:rPr>
              <a:t>with </a:t>
            </a:r>
            <a:r>
              <a:rPr lang="en-US" sz="1600" dirty="0">
                <a:solidFill>
                  <a:srgbClr val="0070C0"/>
                </a:solidFill>
                <a:cs typeface="Consolas" panose="020B0609020204030204" pitchFamily="49" charset="0"/>
              </a:rPr>
              <a:t>0 to let a </a:t>
            </a:r>
            <a:r>
              <a:rPr lang="en-US" sz="1600" b="1" dirty="0">
                <a:solidFill>
                  <a:srgbClr val="0070C0"/>
                </a:solidFill>
                <a:cs typeface="Consolas" panose="020B0609020204030204" pitchFamily="49" charset="0"/>
              </a:rPr>
              <a:t>bit through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829F31ED-4932-F04F-BC67-17FC2AD31B5E}"/>
              </a:ext>
            </a:extLst>
          </p:cNvPr>
          <p:cNvGraphicFramePr>
            <a:graphicFrameLocks noGrp="1"/>
          </p:cNvGraphicFramePr>
          <p:nvPr/>
        </p:nvGraphicFramePr>
        <p:xfrm>
          <a:off x="414728" y="1241862"/>
          <a:ext cx="1801424" cy="13115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9334">
                  <a:extLst>
                    <a:ext uri="{9D8B030D-6E8A-4147-A177-3AD203B41FA5}">
                      <a16:colId xmlns:a16="http://schemas.microsoft.com/office/drawing/2014/main" val="3511017045"/>
                    </a:ext>
                  </a:extLst>
                </a:gridCol>
                <a:gridCol w="1082090">
                  <a:extLst>
                    <a:ext uri="{9D8B030D-6E8A-4147-A177-3AD203B41FA5}">
                      <a16:colId xmlns:a16="http://schemas.microsoft.com/office/drawing/2014/main" val="972478886"/>
                    </a:ext>
                  </a:extLst>
                </a:gridCol>
              </a:tblGrid>
              <a:tr h="519108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~a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2881795"/>
                  </a:ext>
                </a:extLst>
              </a:tr>
              <a:tr h="392461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8923016"/>
                  </a:ext>
                </a:extLst>
              </a:tr>
              <a:tr h="392461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6352361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DF453FD8-CF3E-4F4E-A0AE-635064E505B7}"/>
              </a:ext>
            </a:extLst>
          </p:cNvPr>
          <p:cNvSpPr/>
          <p:nvPr/>
        </p:nvSpPr>
        <p:spPr>
          <a:xfrm>
            <a:off x="414728" y="841752"/>
            <a:ext cx="187743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ctr">
              <a:buNone/>
            </a:pP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output = </a:t>
            </a:r>
            <a:r>
              <a:rPr lang="en-US" sz="20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~</a:t>
            </a: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a;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530FA055-8D90-F845-9099-EE5E0DD45CC2}"/>
              </a:ext>
            </a:extLst>
          </p:cNvPr>
          <p:cNvGraphicFramePr>
            <a:graphicFrameLocks noGrp="1"/>
          </p:cNvGraphicFramePr>
          <p:nvPr/>
        </p:nvGraphicFramePr>
        <p:xfrm>
          <a:off x="8651675" y="1261106"/>
          <a:ext cx="2744035" cy="19812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815842">
                  <a:extLst>
                    <a:ext uri="{9D8B030D-6E8A-4147-A177-3AD203B41FA5}">
                      <a16:colId xmlns:a16="http://schemas.microsoft.com/office/drawing/2014/main" val="3511017045"/>
                    </a:ext>
                  </a:extLst>
                </a:gridCol>
                <a:gridCol w="898008">
                  <a:extLst>
                    <a:ext uri="{9D8B030D-6E8A-4147-A177-3AD203B41FA5}">
                      <a16:colId xmlns:a16="http://schemas.microsoft.com/office/drawing/2014/main" val="3388057426"/>
                    </a:ext>
                  </a:extLst>
                </a:gridCol>
                <a:gridCol w="1030185">
                  <a:extLst>
                    <a:ext uri="{9D8B030D-6E8A-4147-A177-3AD203B41FA5}">
                      <a16:colId xmlns:a16="http://schemas.microsoft.com/office/drawing/2014/main" val="972478886"/>
                    </a:ext>
                  </a:extLst>
                </a:gridCol>
              </a:tblGrid>
              <a:tr h="38912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6"/>
                          </a:solidFill>
                        </a:rPr>
                        <a:t>a</a:t>
                      </a:r>
                      <a:endParaRPr lang="en-US" sz="2000" b="1" dirty="0">
                        <a:solidFill>
                          <a:schemeClr val="accent6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6"/>
                          </a:solidFill>
                        </a:rPr>
                        <a:t>b</a:t>
                      </a:r>
                      <a:endParaRPr lang="en-US" sz="2000" b="1" dirty="0">
                        <a:solidFill>
                          <a:schemeClr val="accent6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6"/>
                          </a:solidFill>
                        </a:rPr>
                        <a:t>a ^ b</a:t>
                      </a:r>
                      <a:endParaRPr lang="en-US" sz="2000" b="1" dirty="0">
                        <a:solidFill>
                          <a:schemeClr val="accent6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2881795"/>
                  </a:ext>
                </a:extLst>
              </a:tr>
              <a:tr h="38912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8923016"/>
                  </a:ext>
                </a:extLst>
              </a:tr>
              <a:tr h="38912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6352361"/>
                  </a:ext>
                </a:extLst>
              </a:tr>
              <a:tr h="38912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0070C0"/>
                          </a:solidFill>
                        </a:rPr>
                        <a:t>1</a:t>
                      </a:r>
                      <a:endParaRPr lang="en-US" sz="2000" dirty="0">
                        <a:solidFill>
                          <a:srgbClr val="0070C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32298274"/>
                  </a:ext>
                </a:extLst>
              </a:tr>
              <a:tr h="38912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0070C0"/>
                          </a:solidFill>
                        </a:rPr>
                        <a:t>1</a:t>
                      </a:r>
                      <a:endParaRPr lang="en-US" sz="2000" dirty="0">
                        <a:solidFill>
                          <a:srgbClr val="0070C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9985667"/>
                  </a:ext>
                </a:extLst>
              </a:tr>
            </a:tbl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5E6B1204-99CF-F645-BC3F-1032DABB6E67}"/>
              </a:ext>
            </a:extLst>
          </p:cNvPr>
          <p:cNvSpPr/>
          <p:nvPr/>
        </p:nvSpPr>
        <p:spPr>
          <a:xfrm>
            <a:off x="8537158" y="860996"/>
            <a:ext cx="314701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ctr">
              <a:buNone/>
            </a:pP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output = a </a:t>
            </a:r>
            <a:r>
              <a:rPr lang="en-US" sz="20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^</a:t>
            </a: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 b; </a:t>
            </a:r>
            <a:r>
              <a:rPr lang="en-US" sz="20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//EOR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E750066-A35C-4F4A-B58D-7759EFDEBBB6}"/>
              </a:ext>
            </a:extLst>
          </p:cNvPr>
          <p:cNvSpPr/>
          <p:nvPr/>
        </p:nvSpPr>
        <p:spPr>
          <a:xfrm>
            <a:off x="9061308" y="3230545"/>
            <a:ext cx="271420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  <a:cs typeface="Consolas" panose="020B0609020204030204" pitchFamily="49" charset="0"/>
              </a:rPr>
              <a:t>^</a:t>
            </a:r>
            <a:r>
              <a:rPr lang="en-US" sz="1600" dirty="0">
                <a:cs typeface="Consolas" panose="020B0609020204030204" pitchFamily="49" charset="0"/>
              </a:rPr>
              <a:t> with 1 </a:t>
            </a:r>
            <a:r>
              <a:rPr lang="en-US" sz="1600" b="1" dirty="0">
                <a:solidFill>
                  <a:srgbClr val="0070C0"/>
                </a:solidFill>
                <a:cs typeface="Consolas" panose="020B0609020204030204" pitchFamily="49" charset="0"/>
              </a:rPr>
              <a:t>will flip the bit</a:t>
            </a:r>
          </a:p>
          <a:p>
            <a:r>
              <a:rPr lang="en-US" sz="1600" b="1" dirty="0">
                <a:solidFill>
                  <a:srgbClr val="FF0000"/>
                </a:solidFill>
                <a:cs typeface="Consolas" panose="020B0609020204030204" pitchFamily="49" charset="0"/>
              </a:rPr>
              <a:t>^ </a:t>
            </a:r>
            <a:r>
              <a:rPr lang="en-US" sz="1600" dirty="0">
                <a:cs typeface="Consolas" panose="020B0609020204030204" pitchFamily="49" charset="0"/>
              </a:rPr>
              <a:t>with 0 to </a:t>
            </a:r>
            <a:r>
              <a:rPr lang="en-US" sz="1600" dirty="0">
                <a:solidFill>
                  <a:srgbClr val="0070C0"/>
                </a:solidFill>
                <a:cs typeface="Consolas" panose="020B0609020204030204" pitchFamily="49" charset="0"/>
              </a:rPr>
              <a:t>let a </a:t>
            </a:r>
            <a:r>
              <a:rPr lang="en-US" sz="1600" b="1" dirty="0">
                <a:solidFill>
                  <a:srgbClr val="0070C0"/>
                </a:solidFill>
                <a:cs typeface="Consolas" panose="020B0609020204030204" pitchFamily="49" charset="0"/>
              </a:rPr>
              <a:t>bit through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24B1C903-242F-5944-94AE-9AD09E18F7A1}"/>
              </a:ext>
            </a:extLst>
          </p:cNvPr>
          <p:cNvGraphicFramePr>
            <a:graphicFrameLocks noGrp="1"/>
          </p:cNvGraphicFramePr>
          <p:nvPr/>
        </p:nvGraphicFramePr>
        <p:xfrm>
          <a:off x="2660091" y="1247506"/>
          <a:ext cx="2480781" cy="19812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650734">
                  <a:extLst>
                    <a:ext uri="{9D8B030D-6E8A-4147-A177-3AD203B41FA5}">
                      <a16:colId xmlns:a16="http://schemas.microsoft.com/office/drawing/2014/main" val="3511017045"/>
                    </a:ext>
                  </a:extLst>
                </a:gridCol>
                <a:gridCol w="799661">
                  <a:extLst>
                    <a:ext uri="{9D8B030D-6E8A-4147-A177-3AD203B41FA5}">
                      <a16:colId xmlns:a16="http://schemas.microsoft.com/office/drawing/2014/main" val="3388057426"/>
                    </a:ext>
                  </a:extLst>
                </a:gridCol>
                <a:gridCol w="1030386">
                  <a:extLst>
                    <a:ext uri="{9D8B030D-6E8A-4147-A177-3AD203B41FA5}">
                      <a16:colId xmlns:a16="http://schemas.microsoft.com/office/drawing/2014/main" val="972478886"/>
                    </a:ext>
                  </a:extLst>
                </a:gridCol>
              </a:tblGrid>
              <a:tr h="363006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</a:t>
                      </a:r>
                      <a:endParaRPr lang="en-US" sz="2000" b="1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b</a:t>
                      </a:r>
                      <a:endParaRPr lang="en-US" sz="2000" b="1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 &amp; b</a:t>
                      </a:r>
                      <a:endParaRPr lang="en-US" sz="2000" b="1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2881795"/>
                  </a:ext>
                </a:extLst>
              </a:tr>
              <a:tr h="363006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8923016"/>
                  </a:ext>
                </a:extLst>
              </a:tr>
              <a:tr h="363006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6352361"/>
                  </a:ext>
                </a:extLst>
              </a:tr>
              <a:tr h="363006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0070C0"/>
                          </a:solidFill>
                        </a:rPr>
                        <a:t>1</a:t>
                      </a:r>
                      <a:endParaRPr lang="en-US" sz="2000" dirty="0">
                        <a:solidFill>
                          <a:srgbClr val="0070C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32298274"/>
                  </a:ext>
                </a:extLst>
              </a:tr>
              <a:tr h="363006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0070C0"/>
                          </a:solidFill>
                        </a:rPr>
                        <a:t>1</a:t>
                      </a:r>
                      <a:endParaRPr lang="en-US" sz="2000" dirty="0">
                        <a:solidFill>
                          <a:srgbClr val="0070C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9985667"/>
                  </a:ext>
                </a:extLst>
              </a:tr>
            </a:tbl>
          </a:graphicData>
        </a:graphic>
      </p:graphicFrame>
      <p:sp>
        <p:nvSpPr>
          <p:cNvPr id="13" name="Rectangle 12">
            <a:extLst>
              <a:ext uri="{FF2B5EF4-FFF2-40B4-BE49-F238E27FC236}">
                <a16:creationId xmlns:a16="http://schemas.microsoft.com/office/drawing/2014/main" id="{88C63CF1-9D02-4A4E-9EAF-37553E064B50}"/>
              </a:ext>
            </a:extLst>
          </p:cNvPr>
          <p:cNvSpPr/>
          <p:nvPr/>
        </p:nvSpPr>
        <p:spPr>
          <a:xfrm>
            <a:off x="2787642" y="891126"/>
            <a:ext cx="23006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ctr">
              <a:buNone/>
            </a:pP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output = a </a:t>
            </a:r>
            <a:r>
              <a:rPr lang="en-US" sz="20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 b;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239A18B-4B9C-7C48-9143-AB59277A0D97}"/>
              </a:ext>
            </a:extLst>
          </p:cNvPr>
          <p:cNvSpPr/>
          <p:nvPr/>
        </p:nvSpPr>
        <p:spPr>
          <a:xfrm>
            <a:off x="2566812" y="3281728"/>
            <a:ext cx="274145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  <a:cs typeface="Consolas" panose="020B0609020204030204" pitchFamily="49" charset="0"/>
              </a:rPr>
              <a:t>&amp;</a:t>
            </a:r>
            <a:r>
              <a:rPr lang="en-US" sz="1600" dirty="0">
                <a:cs typeface="Consolas" panose="020B0609020204030204" pitchFamily="49" charset="0"/>
              </a:rPr>
              <a:t> with </a:t>
            </a:r>
            <a:r>
              <a:rPr lang="en-US" sz="1600" dirty="0">
                <a:solidFill>
                  <a:srgbClr val="0070C0"/>
                </a:solidFill>
                <a:cs typeface="Consolas" panose="020B0609020204030204" pitchFamily="49" charset="0"/>
              </a:rPr>
              <a:t>1 to let a </a:t>
            </a:r>
            <a:r>
              <a:rPr lang="en-US" sz="1600" b="1" dirty="0">
                <a:solidFill>
                  <a:srgbClr val="0070C0"/>
                </a:solidFill>
                <a:cs typeface="Consolas" panose="020B0609020204030204" pitchFamily="49" charset="0"/>
              </a:rPr>
              <a:t>bit through</a:t>
            </a:r>
          </a:p>
          <a:p>
            <a:r>
              <a:rPr lang="en-US" sz="1600" b="1" dirty="0">
                <a:solidFill>
                  <a:srgbClr val="FF0000"/>
                </a:solidFill>
                <a:cs typeface="Consolas" panose="020B0609020204030204" pitchFamily="49" charset="0"/>
              </a:rPr>
              <a:t>&amp;</a:t>
            </a:r>
            <a:r>
              <a:rPr lang="en-US" sz="1600" dirty="0">
                <a:cs typeface="Consolas" panose="020B0609020204030204" pitchFamily="49" charset="0"/>
              </a:rPr>
              <a:t> with </a:t>
            </a:r>
            <a:r>
              <a:rPr lang="en-US" sz="1600" dirty="0">
                <a:solidFill>
                  <a:srgbClr val="0070C0"/>
                </a:solidFill>
                <a:cs typeface="Consolas" panose="020B0609020204030204" pitchFamily="49" charset="0"/>
              </a:rPr>
              <a:t>0 to </a:t>
            </a:r>
            <a:r>
              <a:rPr lang="en-US" sz="1600" b="1" dirty="0">
                <a:solidFill>
                  <a:srgbClr val="0070C0"/>
                </a:solidFill>
                <a:cs typeface="Consolas" panose="020B0609020204030204" pitchFamily="49" charset="0"/>
              </a:rPr>
              <a:t>set a bit to 0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A32794A8-C8A8-4D4B-8FE2-2A3F5DDB52C1}"/>
              </a:ext>
            </a:extLst>
          </p:cNvPr>
          <p:cNvGrpSpPr/>
          <p:nvPr/>
        </p:nvGrpSpPr>
        <p:grpSpPr>
          <a:xfrm>
            <a:off x="3170548" y="4095501"/>
            <a:ext cx="1371599" cy="2234618"/>
            <a:chOff x="3149761" y="3400640"/>
            <a:chExt cx="1371599" cy="2234618"/>
          </a:xfrm>
        </p:grpSpPr>
        <p:sp>
          <p:nvSpPr>
            <p:cNvPr id="17" name="0110…">
              <a:extLst>
                <a:ext uri="{FF2B5EF4-FFF2-40B4-BE49-F238E27FC236}">
                  <a16:creationId xmlns:a16="http://schemas.microsoft.com/office/drawing/2014/main" id="{B8D2482E-D791-184B-963D-83F0F0A9E553}"/>
                </a:ext>
              </a:extLst>
            </p:cNvPr>
            <p:cNvSpPr txBox="1"/>
            <p:nvPr/>
          </p:nvSpPr>
          <p:spPr>
            <a:xfrm>
              <a:off x="3149761" y="4055338"/>
              <a:ext cx="1371599" cy="1579920"/>
            </a:xfrm>
            <a:prstGeom prst="rect">
              <a:avLst/>
            </a:prstGeom>
            <a:ln w="63500">
              <a:solidFill>
                <a:schemeClr val="accent3"/>
              </a:solidFill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>
              <a:spAutoFit/>
            </a:bodyPr>
            <a:lstStyle/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sz="2400" b="1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sz="24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&amp;</a:t>
              </a:r>
              <a:r>
                <a:rPr sz="24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sz="2400" b="1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sz="2400" b="1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  <a:r>
                <a:rPr sz="24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  <a:r>
                <a:rPr sz="24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sz="2400" b="1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sz="24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1EA2555-7F2B-5F4D-9BD6-BFD73A2D7C40}"/>
                </a:ext>
              </a:extLst>
            </p:cNvPr>
            <p:cNvSpPr txBox="1"/>
            <p:nvPr/>
          </p:nvSpPr>
          <p:spPr>
            <a:xfrm>
              <a:off x="3337541" y="3400640"/>
              <a:ext cx="107112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Bitwise</a:t>
              </a:r>
            </a:p>
            <a:p>
              <a:pPr algn="ctr"/>
              <a:r>
                <a:rPr lang="en-US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AND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9D43442-DB2F-9E41-8FFC-8EA7019833CF}"/>
              </a:ext>
            </a:extLst>
          </p:cNvPr>
          <p:cNvGrpSpPr/>
          <p:nvPr/>
        </p:nvGrpSpPr>
        <p:grpSpPr>
          <a:xfrm>
            <a:off x="6146999" y="4167972"/>
            <a:ext cx="1371599" cy="2162147"/>
            <a:chOff x="6365017" y="3424804"/>
            <a:chExt cx="1371599" cy="2162147"/>
          </a:xfrm>
        </p:grpSpPr>
        <p:sp>
          <p:nvSpPr>
            <p:cNvPr id="18" name="0110…">
              <a:extLst>
                <a:ext uri="{FF2B5EF4-FFF2-40B4-BE49-F238E27FC236}">
                  <a16:creationId xmlns:a16="http://schemas.microsoft.com/office/drawing/2014/main" id="{64ADD697-5A81-C54F-B92B-0897FB697B12}"/>
                </a:ext>
              </a:extLst>
            </p:cNvPr>
            <p:cNvSpPr txBox="1"/>
            <p:nvPr/>
          </p:nvSpPr>
          <p:spPr>
            <a:xfrm>
              <a:off x="6365017" y="4007031"/>
              <a:ext cx="1371599" cy="1579920"/>
            </a:xfrm>
            <a:prstGeom prst="rect">
              <a:avLst/>
            </a:prstGeom>
            <a:ln w="63500">
              <a:solidFill>
                <a:schemeClr val="accent5"/>
              </a:solidFill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anchor="ctr">
              <a:spAutoFit/>
            </a:bodyPr>
            <a:lstStyle/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sz="2400" b="1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sz="24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|</a:t>
              </a:r>
              <a:r>
                <a:rPr sz="24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sz="2400" b="1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sz="2400" b="1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  <a:r>
                <a:rPr sz="24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  <a:r>
                <a:rPr sz="24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sz="2400" b="1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31B3545-E2C1-214B-8621-B6A0850C0551}"/>
                </a:ext>
              </a:extLst>
            </p:cNvPr>
            <p:cNvSpPr txBox="1"/>
            <p:nvPr/>
          </p:nvSpPr>
          <p:spPr>
            <a:xfrm>
              <a:off x="6555025" y="3424804"/>
              <a:ext cx="107112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Bitwise</a:t>
              </a:r>
            </a:p>
            <a:p>
              <a:pPr algn="ctr"/>
              <a:r>
                <a:rPr lang="en-US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OR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2425D71-13B7-EF41-863B-1E24A0B3D61C}"/>
              </a:ext>
            </a:extLst>
          </p:cNvPr>
          <p:cNvGrpSpPr/>
          <p:nvPr/>
        </p:nvGrpSpPr>
        <p:grpSpPr>
          <a:xfrm>
            <a:off x="9337893" y="4152575"/>
            <a:ext cx="1371598" cy="2145990"/>
            <a:chOff x="9671147" y="3451048"/>
            <a:chExt cx="1371598" cy="2145990"/>
          </a:xfrm>
        </p:grpSpPr>
        <p:sp>
          <p:nvSpPr>
            <p:cNvPr id="19" name="0110…">
              <a:extLst>
                <a:ext uri="{FF2B5EF4-FFF2-40B4-BE49-F238E27FC236}">
                  <a16:creationId xmlns:a16="http://schemas.microsoft.com/office/drawing/2014/main" id="{85740D18-595B-744A-9C20-C00EDF85869D}"/>
                </a:ext>
              </a:extLst>
            </p:cNvPr>
            <p:cNvSpPr txBox="1"/>
            <p:nvPr/>
          </p:nvSpPr>
          <p:spPr>
            <a:xfrm>
              <a:off x="9671147" y="4017118"/>
              <a:ext cx="1371598" cy="1579920"/>
            </a:xfrm>
            <a:prstGeom prst="rect">
              <a:avLst/>
            </a:prstGeom>
            <a:ln w="63500">
              <a:solidFill>
                <a:schemeClr val="accent4"/>
              </a:solidFill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anchor="ctr">
              <a:spAutoFit/>
            </a:bodyPr>
            <a:lstStyle/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sz="2400" b="1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sz="24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^</a:t>
              </a:r>
              <a:r>
                <a:rPr sz="24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sz="2400" b="1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sz="2400" b="1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  <a:r>
                <a:rPr sz="24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  <a:r>
                <a:rPr sz="24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sz="2400" b="1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sz="24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3D61E24-E9E2-1E42-BB24-034C7BCE1AE6}"/>
                </a:ext>
              </a:extLst>
            </p:cNvPr>
            <p:cNvSpPr txBox="1"/>
            <p:nvPr/>
          </p:nvSpPr>
          <p:spPr>
            <a:xfrm>
              <a:off x="9837150" y="3451048"/>
              <a:ext cx="107112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Bitwise</a:t>
              </a:r>
            </a:p>
            <a:p>
              <a:pPr algn="ctr"/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EOR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8FD85BE-E0DC-B84D-933D-5113E0976C38}"/>
              </a:ext>
            </a:extLst>
          </p:cNvPr>
          <p:cNvGrpSpPr/>
          <p:nvPr/>
        </p:nvGrpSpPr>
        <p:grpSpPr>
          <a:xfrm>
            <a:off x="514789" y="4103868"/>
            <a:ext cx="1403333" cy="2214265"/>
            <a:chOff x="494002" y="3409007"/>
            <a:chExt cx="1403333" cy="2214265"/>
          </a:xfrm>
        </p:grpSpPr>
        <p:sp>
          <p:nvSpPr>
            <p:cNvPr id="20" name="~ 1100…">
              <a:extLst>
                <a:ext uri="{FF2B5EF4-FFF2-40B4-BE49-F238E27FC236}">
                  <a16:creationId xmlns:a16="http://schemas.microsoft.com/office/drawing/2014/main" id="{4B4207BF-1318-7943-9D3F-03C8941596D9}"/>
                </a:ext>
              </a:extLst>
            </p:cNvPr>
            <p:cNvSpPr txBox="1"/>
            <p:nvPr/>
          </p:nvSpPr>
          <p:spPr>
            <a:xfrm>
              <a:off x="494002" y="4043352"/>
              <a:ext cx="1371598" cy="1579920"/>
            </a:xfrm>
            <a:prstGeom prst="rect">
              <a:avLst/>
            </a:prstGeom>
            <a:ln w="63500">
              <a:solidFill>
                <a:schemeClr val="accent1"/>
              </a:solidFill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anchor="ctr">
              <a:spAutoFit/>
            </a:bodyPr>
            <a:lstStyle/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endParaRPr sz="24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~</a:t>
              </a:r>
              <a:r>
                <a:rPr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sz="2400" b="1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sz="2400" b="1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  <a:r>
                <a:rPr sz="24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  <a:r>
                <a:rPr sz="24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sz="2400" b="1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sz="24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sz="24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ADE6859-B136-B842-AB4B-FA016895BDA3}"/>
                </a:ext>
              </a:extLst>
            </p:cNvPr>
            <p:cNvSpPr txBox="1"/>
            <p:nvPr/>
          </p:nvSpPr>
          <p:spPr>
            <a:xfrm>
              <a:off x="826208" y="3409007"/>
              <a:ext cx="107112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Bitwise</a:t>
              </a:r>
            </a:p>
            <a:p>
              <a:r>
                <a:rPr lang="en-US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NOT</a:t>
              </a: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96EE3CFA-0603-6E4A-85AD-4760EA76FADC}"/>
              </a:ext>
            </a:extLst>
          </p:cNvPr>
          <p:cNvSpPr txBox="1"/>
          <p:nvPr/>
        </p:nvSpPr>
        <p:spPr>
          <a:xfrm>
            <a:off x="1071846" y="-117479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D6A54F8-791B-DC49-BC3C-D9517061BEB6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979286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0" grpId="0"/>
      <p:bldP spid="11" grpId="0"/>
      <p:bldP spid="13" grpId="0"/>
      <p:bldP spid="14" grpId="0"/>
      <p:bldP spid="3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D9BD7B9-3441-B04C-8F22-4DB91BFE47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3" y="553010"/>
            <a:ext cx="10230772" cy="455603"/>
          </a:xfrm>
        </p:spPr>
        <p:txBody>
          <a:bodyPr/>
          <a:lstStyle/>
          <a:p>
            <a:r>
              <a:rPr lang="en-US" dirty="0"/>
              <a:t>Example: </a:t>
            </a:r>
            <a:br>
              <a:rPr lang="en-US" dirty="0"/>
            </a:br>
            <a:r>
              <a:rPr lang="en-US" dirty="0"/>
              <a:t>Block scope (local) static storage duration variables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EE08F9-F9A1-BA4F-9199-A376D37B67E2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4D15A48-16C5-4946-3AFE-03E483A5D017}"/>
              </a:ext>
            </a:extLst>
          </p:cNvPr>
          <p:cNvSpPr txBox="1"/>
          <p:nvPr/>
        </p:nvSpPr>
        <p:spPr>
          <a:xfrm>
            <a:off x="794381" y="1194660"/>
            <a:ext cx="9643945" cy="507831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stdio.h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stdlib.h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#define MAX 5</a:t>
            </a:r>
          </a:p>
          <a:p>
            <a:endParaRPr lang="en-US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foo(void)</a:t>
            </a:r>
            <a:endParaRPr lang="en-US" i="1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endParaRPr lang="en-US" i="1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s;</a:t>
            </a:r>
            <a:r>
              <a:rPr lang="en-US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//static storage duration, </a:t>
            </a:r>
            <a:r>
              <a:rPr lang="en-US" b="1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set to 0 at program start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return s += 1;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endParaRPr lang="en-US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main(void)</a:t>
            </a:r>
            <a:endParaRPr lang="en-US" sz="1800" i="1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1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for (int </a:t>
            </a:r>
            <a:r>
              <a:rPr lang="en-US" sz="18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0; </a:t>
            </a:r>
            <a:r>
              <a:rPr lang="en-US" sz="18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 MAX; </a:t>
            </a:r>
            <a:r>
              <a:rPr lang="en-US" sz="18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++)</a:t>
            </a:r>
          </a:p>
          <a:p>
            <a:r>
              <a:rPr lang="en-US" sz="1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("%d ", foo());</a:t>
            </a:r>
          </a:p>
          <a:p>
            <a:r>
              <a:rPr lang="en-US" sz="1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("\n");</a:t>
            </a:r>
          </a:p>
          <a:p>
            <a:r>
              <a:rPr lang="en-US" sz="1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return EXIT_SUCCESS;</a:t>
            </a:r>
          </a:p>
          <a:p>
            <a:r>
              <a:rPr lang="en-US" sz="1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endParaRPr lang="en-US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AFA78341-E638-DA45-AE8E-035C91C60A83}"/>
              </a:ext>
            </a:extLst>
          </p:cNvPr>
          <p:cNvSpPr txBox="1">
            <a:spLocks/>
          </p:cNvSpPr>
          <p:nvPr/>
        </p:nvSpPr>
        <p:spPr>
          <a:xfrm>
            <a:off x="8090154" y="5035058"/>
            <a:ext cx="1846079" cy="145472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% ./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a.out</a:t>
            </a:r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1 2 3 4 5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%</a:t>
            </a:r>
          </a:p>
        </p:txBody>
      </p:sp>
    </p:spTree>
    <p:extLst>
      <p:ext uri="{BB962C8B-B14F-4D97-AF65-F5344CB8AC3E}">
        <p14:creationId xmlns:p14="http://schemas.microsoft.com/office/powerpoint/2010/main" val="886034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7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E960F-E153-BC4E-92A0-E2C597B3FE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739" y="236789"/>
            <a:ext cx="10515600" cy="381731"/>
          </a:xfrm>
        </p:spPr>
        <p:txBody>
          <a:bodyPr/>
          <a:lstStyle/>
          <a:p>
            <a:r>
              <a:rPr lang="en-US" dirty="0"/>
              <a:t>Bitwise Not (vs Boolean Not)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829F31ED-4932-F04F-BC67-17FC2AD31B5E}"/>
              </a:ext>
            </a:extLst>
          </p:cNvPr>
          <p:cNvGraphicFramePr>
            <a:graphicFrameLocks noGrp="1"/>
          </p:cNvGraphicFramePr>
          <p:nvPr/>
        </p:nvGraphicFramePr>
        <p:xfrm>
          <a:off x="5946530" y="319794"/>
          <a:ext cx="2657111" cy="14335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1022">
                  <a:extLst>
                    <a:ext uri="{9D8B030D-6E8A-4147-A177-3AD203B41FA5}">
                      <a16:colId xmlns:a16="http://schemas.microsoft.com/office/drawing/2014/main" val="3511017045"/>
                    </a:ext>
                  </a:extLst>
                </a:gridCol>
                <a:gridCol w="1596089">
                  <a:extLst>
                    <a:ext uri="{9D8B030D-6E8A-4147-A177-3AD203B41FA5}">
                      <a16:colId xmlns:a16="http://schemas.microsoft.com/office/drawing/2014/main" val="972478886"/>
                    </a:ext>
                  </a:extLst>
                </a:gridCol>
              </a:tblGrid>
              <a:tr h="519108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~a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2881795"/>
                  </a:ext>
                </a:extLst>
              </a:tr>
              <a:tr h="39246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8923016"/>
                  </a:ext>
                </a:extLst>
              </a:tr>
              <a:tr h="39246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6352361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DF453FD8-CF3E-4F4E-A0AE-635064E505B7}"/>
              </a:ext>
            </a:extLst>
          </p:cNvPr>
          <p:cNvSpPr/>
          <p:nvPr/>
        </p:nvSpPr>
        <p:spPr>
          <a:xfrm>
            <a:off x="2715179" y="826196"/>
            <a:ext cx="2903360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>
            <a:spAutoFit/>
          </a:bodyPr>
          <a:lstStyle/>
          <a:p>
            <a:pPr marL="0" indent="0" algn="ctr">
              <a:buNone/>
            </a:pPr>
            <a:r>
              <a:rPr lang="en-US" sz="24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 C</a:t>
            </a:r>
          </a:p>
          <a:p>
            <a:pPr marL="0" indent="0" algn="ctr">
              <a:buNone/>
            </a:pPr>
            <a:r>
              <a:rPr lang="en-US" sz="24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output = ~a;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6EE3CFA-0603-6E4A-85AD-4760EA76FADC}"/>
              </a:ext>
            </a:extLst>
          </p:cNvPr>
          <p:cNvSpPr txBox="1"/>
          <p:nvPr/>
        </p:nvSpPr>
        <p:spPr>
          <a:xfrm>
            <a:off x="1071846" y="-117479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D6A54F8-791B-DC49-BC3C-D9517061BEB6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3" name="Content Placeholder 1">
            <a:extLst>
              <a:ext uri="{FF2B5EF4-FFF2-40B4-BE49-F238E27FC236}">
                <a16:creationId xmlns:a16="http://schemas.microsoft.com/office/drawing/2014/main" id="{B5AD994C-DE5C-40F7-FC0B-FA508E7C81B2}"/>
              </a:ext>
            </a:extLst>
          </p:cNvPr>
          <p:cNvSpPr txBox="1">
            <a:spLocks/>
          </p:cNvSpPr>
          <p:nvPr/>
        </p:nvSpPr>
        <p:spPr>
          <a:xfrm>
            <a:off x="1164211" y="4502216"/>
            <a:ext cx="9815159" cy="4574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Boolean operators 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act on the entire value not the individual bits</a:t>
            </a:r>
          </a:p>
        </p:txBody>
      </p:sp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ACCED94F-1A47-96BA-DC5B-981E156A0CB6}"/>
              </a:ext>
            </a:extLst>
          </p:cNvPr>
          <p:cNvGraphicFramePr>
            <a:graphicFrameLocks noGrp="1"/>
          </p:cNvGraphicFramePr>
          <p:nvPr/>
        </p:nvGraphicFramePr>
        <p:xfrm>
          <a:off x="1549117" y="3493261"/>
          <a:ext cx="8377382" cy="837904"/>
        </p:xfrm>
        <a:graphic>
          <a:graphicData uri="http://schemas.openxmlformats.org/drawingml/2006/table">
            <a:tbl>
              <a:tblPr firstRow="1" firstCol="1" lastRow="1" lastCol="1" bandRow="1" bandCol="1"/>
              <a:tblGrid>
                <a:gridCol w="22813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749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203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00698">
                  <a:extLst>
                    <a:ext uri="{9D8B030D-6E8A-4147-A177-3AD203B41FA5}">
                      <a16:colId xmlns:a16="http://schemas.microsoft.com/office/drawing/2014/main" val="2674773951"/>
                    </a:ext>
                  </a:extLst>
                </a:gridCol>
              </a:tblGrid>
              <a:tr h="26527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Arial"/>
                          <a:cs typeface="Calibri"/>
                        </a:rPr>
                        <a:t>Meaning</a:t>
                      </a:r>
                      <a:endParaRPr lang="en-US" sz="2200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8759" marB="875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Operator</a:t>
                      </a:r>
                      <a:endParaRPr lang="en-US" sz="2200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8759" marB="875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Operator </a:t>
                      </a:r>
                      <a:endParaRPr lang="en-US" sz="2200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8759" marB="875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Meaning </a:t>
                      </a:r>
                      <a:endParaRPr lang="en-US" sz="2200" dirty="0">
                        <a:solidFill>
                          <a:schemeClr val="bg1"/>
                        </a:solidFill>
                        <a:effectLst/>
                        <a:latin typeface="+mn-lt"/>
                        <a:ea typeface="Arial"/>
                        <a:cs typeface="Times New Roman"/>
                      </a:endParaRPr>
                    </a:p>
                  </a:txBody>
                  <a:tcPr marL="71950" marR="71950" marT="8759" marB="875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40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Boolean NOT</a:t>
                      </a:r>
                      <a:endParaRPr lang="en-US" sz="2200" b="0" i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!b</a:t>
                      </a:r>
                      <a:endParaRPr lang="en-US" sz="2200" b="0" i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~b</a:t>
                      </a:r>
                      <a:endParaRPr lang="en-US" sz="2200" b="0" i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Bitwise NOT</a:t>
                      </a: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7534099"/>
                  </a:ext>
                </a:extLst>
              </a:tr>
            </a:tbl>
          </a:graphicData>
        </a:graphic>
      </p:graphicFrame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ADE8C9C1-0FFE-E8F5-2F27-610FD858DC30}"/>
              </a:ext>
            </a:extLst>
          </p:cNvPr>
          <p:cNvGraphicFramePr>
            <a:graphicFrameLocks noGrp="1"/>
          </p:cNvGraphicFramePr>
          <p:nvPr/>
        </p:nvGraphicFramePr>
        <p:xfrm>
          <a:off x="2069237" y="1960978"/>
          <a:ext cx="7754586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5662">
                  <a:extLst>
                    <a:ext uri="{9D8B030D-6E8A-4147-A177-3AD203B41FA5}">
                      <a16:colId xmlns:a16="http://schemas.microsoft.com/office/drawing/2014/main" val="1499634112"/>
                    </a:ext>
                  </a:extLst>
                </a:gridCol>
                <a:gridCol w="63889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2621"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Bitwise Not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C89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621"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number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0101 1010 0101 1010 1111 0000 1001 0110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621"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~number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1010 0101 1010 0101 0000 1111 0110 1001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8619494"/>
                  </a:ext>
                </a:extLst>
              </a:tr>
            </a:tbl>
          </a:graphicData>
        </a:graphic>
      </p:graphicFrame>
      <p:graphicFrame>
        <p:nvGraphicFramePr>
          <p:cNvPr id="36" name="Table 35">
            <a:extLst>
              <a:ext uri="{FF2B5EF4-FFF2-40B4-BE49-F238E27FC236}">
                <a16:creationId xmlns:a16="http://schemas.microsoft.com/office/drawing/2014/main" id="{D166A869-B4FC-CFDA-3654-6BD96EF0D36D}"/>
              </a:ext>
            </a:extLst>
          </p:cNvPr>
          <p:cNvGraphicFramePr>
            <a:graphicFrameLocks noGrp="1"/>
          </p:cNvGraphicFramePr>
          <p:nvPr/>
        </p:nvGraphicFramePr>
        <p:xfrm>
          <a:off x="1279385" y="5134271"/>
          <a:ext cx="9252394" cy="15417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6449">
                  <a:extLst>
                    <a:ext uri="{9D8B030D-6E8A-4147-A177-3AD203B41FA5}">
                      <a16:colId xmlns:a16="http://schemas.microsoft.com/office/drawing/2014/main" val="1133527851"/>
                    </a:ext>
                  </a:extLst>
                </a:gridCol>
                <a:gridCol w="16018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641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13917">
                <a:tc>
                  <a:txBody>
                    <a:bodyPr/>
                    <a:lstStyle/>
                    <a:p>
                      <a:pPr algn="ctr"/>
                      <a:r>
                        <a:rPr lang="en-US" sz="22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Type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Operation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C89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3917"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bitwise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~0x01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1111 1111 1111 1111 1111 1111 1111 1110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3917"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Boolean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!0x01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0000 0000 0000 0000 0000 0000 0000 0000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38" name="Group 37">
            <a:extLst>
              <a:ext uri="{FF2B5EF4-FFF2-40B4-BE49-F238E27FC236}">
                <a16:creationId xmlns:a16="http://schemas.microsoft.com/office/drawing/2014/main" id="{342D2FCD-97BE-A5EB-C2D0-99F3F389BDD1}"/>
              </a:ext>
            </a:extLst>
          </p:cNvPr>
          <p:cNvGrpSpPr/>
          <p:nvPr/>
        </p:nvGrpSpPr>
        <p:grpSpPr>
          <a:xfrm>
            <a:off x="9332601" y="156259"/>
            <a:ext cx="1467068" cy="1597043"/>
            <a:chOff x="446267" y="3841563"/>
            <a:chExt cx="1467068" cy="1597043"/>
          </a:xfrm>
        </p:grpSpPr>
        <p:sp>
          <p:nvSpPr>
            <p:cNvPr id="39" name="~ 1100…">
              <a:extLst>
                <a:ext uri="{FF2B5EF4-FFF2-40B4-BE49-F238E27FC236}">
                  <a16:creationId xmlns:a16="http://schemas.microsoft.com/office/drawing/2014/main" id="{E0886689-CDAA-AB33-BA65-7932F1B9166F}"/>
                </a:ext>
              </a:extLst>
            </p:cNvPr>
            <p:cNvSpPr txBox="1"/>
            <p:nvPr/>
          </p:nvSpPr>
          <p:spPr>
            <a:xfrm>
              <a:off x="494002" y="4228018"/>
              <a:ext cx="1371598" cy="1210588"/>
            </a:xfrm>
            <a:prstGeom prst="rect">
              <a:avLst/>
            </a:prstGeom>
            <a:ln w="63500">
              <a:solidFill>
                <a:schemeClr val="accent1"/>
              </a:solidFill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anchor="ctr">
              <a:spAutoFit/>
            </a:bodyPr>
            <a:lstStyle/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dirty="0">
                  <a:solidFill>
                    <a:srgbClr val="FF0000"/>
                  </a:solidFill>
                </a:rPr>
                <a:t>~</a:t>
              </a:r>
              <a:r>
                <a:rPr sz="2400" dirty="0"/>
                <a:t> </a:t>
              </a:r>
              <a:r>
                <a:rPr sz="2400" dirty="0">
                  <a:solidFill>
                    <a:srgbClr val="F37440"/>
                  </a:solidFill>
                </a:rPr>
                <a:t>1</a:t>
              </a:r>
              <a:r>
                <a:rPr sz="2400" dirty="0">
                  <a:solidFill>
                    <a:schemeClr val="accent1"/>
                  </a:solidFill>
                </a:rPr>
                <a:t>1</a:t>
              </a:r>
              <a:r>
                <a:rPr sz="2400" dirty="0">
                  <a:solidFill>
                    <a:srgbClr val="00B050"/>
                  </a:solidFill>
                </a:rPr>
                <a:t>0</a:t>
              </a:r>
              <a:r>
                <a:rPr sz="2400" dirty="0">
                  <a:solidFill>
                    <a:srgbClr val="FF0000"/>
                  </a:solidFill>
                </a:rPr>
                <a:t>0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dirty="0"/>
                <a:t>  </a:t>
              </a:r>
              <a:r>
                <a:rPr sz="2400" dirty="0">
                  <a:solidFill>
                    <a:srgbClr val="F37440"/>
                  </a:solidFill>
                </a:rPr>
                <a:t>-</a:t>
              </a:r>
              <a:r>
                <a:rPr sz="2400" dirty="0">
                  <a:solidFill>
                    <a:schemeClr val="accent1"/>
                  </a:solidFill>
                </a:rPr>
                <a:t>-</a:t>
              </a:r>
              <a:r>
                <a:rPr sz="2400" dirty="0">
                  <a:solidFill>
                    <a:srgbClr val="00B050"/>
                  </a:solidFill>
                </a:rPr>
                <a:t>-</a:t>
              </a:r>
              <a:r>
                <a:rPr sz="2400" dirty="0">
                  <a:solidFill>
                    <a:srgbClr val="FF0000"/>
                  </a:solidFill>
                </a:rPr>
                <a:t>-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dirty="0"/>
                <a:t>  </a:t>
              </a:r>
              <a:r>
                <a:rPr sz="2400" dirty="0">
                  <a:solidFill>
                    <a:srgbClr val="F37440"/>
                  </a:solidFill>
                </a:rPr>
                <a:t>0</a:t>
              </a:r>
              <a:r>
                <a:rPr sz="2400" dirty="0">
                  <a:solidFill>
                    <a:schemeClr val="accent1"/>
                  </a:solidFill>
                </a:rPr>
                <a:t>0</a:t>
              </a:r>
              <a:r>
                <a:rPr sz="2400" dirty="0">
                  <a:solidFill>
                    <a:srgbClr val="00B050"/>
                  </a:solidFill>
                </a:rPr>
                <a:t>1</a:t>
              </a:r>
              <a:r>
                <a:rPr sz="2400" dirty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C8E4E60-FCA2-614C-F64F-A48BA3FCB222}"/>
                </a:ext>
              </a:extLst>
            </p:cNvPr>
            <p:cNvSpPr txBox="1"/>
            <p:nvPr/>
          </p:nvSpPr>
          <p:spPr>
            <a:xfrm>
              <a:off x="446267" y="3841563"/>
              <a:ext cx="14670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Bitwise NOT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04842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B8CBA84-1E26-CB4C-98CF-5F6C6FF84ED6}"/>
              </a:ext>
            </a:extLst>
          </p:cNvPr>
          <p:cNvSpPr/>
          <p:nvPr/>
        </p:nvSpPr>
        <p:spPr>
          <a:xfrm>
            <a:off x="368688" y="814410"/>
            <a:ext cx="7491055" cy="271279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EC43241F-E0E6-B27C-B439-BCFC3576609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316943" y="2996097"/>
            <a:ext cx="3819335" cy="673515"/>
          </a:xfrm>
        </p:spPr>
        <p:txBody>
          <a:bodyPr/>
          <a:lstStyle/>
          <a:p>
            <a:r>
              <a:rPr lang="en-US" sz="2400" dirty="0"/>
              <a:t>A </a:t>
            </a:r>
            <a:r>
              <a:rPr lang="en-US" sz="2400" b="1" dirty="0">
                <a:solidFill>
                  <a:srgbClr val="0070C0"/>
                </a:solidFill>
              </a:rPr>
              <a:t>bitwise NOT </a:t>
            </a:r>
            <a:r>
              <a:rPr lang="en-US" sz="2400" dirty="0"/>
              <a:t>operation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546DEBE-41EE-0849-A5D7-0919F47F5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6" y="79997"/>
            <a:ext cx="11431201" cy="715294"/>
          </a:xfrm>
        </p:spPr>
        <p:txBody>
          <a:bodyPr/>
          <a:lstStyle/>
          <a:p>
            <a:r>
              <a:rPr lang="en-US" dirty="0"/>
              <a:t>MVN (not)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F536E2-9EEC-AF41-92B0-57674F47B4E8}"/>
              </a:ext>
            </a:extLst>
          </p:cNvPr>
          <p:cNvSpPr txBox="1"/>
          <p:nvPr/>
        </p:nvSpPr>
        <p:spPr>
          <a:xfrm>
            <a:off x="505866" y="940177"/>
            <a:ext cx="3481315" cy="28854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solidFill>
                  <a:srgbClr val="0070C0"/>
                </a:solidFill>
                <a:latin typeface="Consolas"/>
                <a:ea typeface="Calibri"/>
                <a:cs typeface="Calibri"/>
              </a:rPr>
              <a:t>mvn</a:t>
            </a:r>
            <a:r>
              <a:rPr lang="en-US" sz="2400" b="1" dirty="0">
                <a:solidFill>
                  <a:srgbClr val="0070C0"/>
                </a:solidFill>
                <a:latin typeface="Consolas"/>
                <a:ea typeface="Calibri"/>
                <a:cs typeface="Calibri"/>
              </a:rPr>
              <a:t>	r0, r1</a:t>
            </a:r>
            <a:endParaRPr lang="en-US" sz="2400" b="1" dirty="0">
              <a:solidFill>
                <a:srgbClr val="0070C0"/>
              </a:solidFill>
              <a:latin typeface="Arial"/>
              <a:ea typeface="Arial"/>
              <a:cs typeface="Calibri"/>
            </a:endParaRPr>
          </a:p>
          <a:p>
            <a:endParaRPr lang="en-US" dirty="0"/>
          </a:p>
          <a:p>
            <a:endParaRPr lang="en-US" dirty="0"/>
          </a:p>
          <a:p>
            <a:pPr>
              <a:lnSpc>
                <a:spcPct val="115000"/>
              </a:lnSpc>
              <a:tabLst>
                <a:tab pos="342900" algn="l"/>
                <a:tab pos="1600200" algn="l"/>
              </a:tabLst>
            </a:pPr>
            <a:r>
              <a:rPr lang="en-US" dirty="0">
                <a:solidFill>
                  <a:srgbClr val="000000"/>
                </a:solidFill>
                <a:latin typeface="Consolas"/>
                <a:ea typeface="Calibri"/>
                <a:cs typeface="Calibri"/>
              </a:rPr>
              <a:t>// Copies all 32 bits </a:t>
            </a:r>
          </a:p>
          <a:p>
            <a:pPr>
              <a:lnSpc>
                <a:spcPct val="115000"/>
              </a:lnSpc>
              <a:tabLst>
                <a:tab pos="342900" algn="l"/>
                <a:tab pos="1600200" algn="l"/>
              </a:tabLst>
            </a:pPr>
            <a:r>
              <a:rPr lang="en-US" dirty="0">
                <a:solidFill>
                  <a:srgbClr val="000000"/>
                </a:solidFill>
                <a:latin typeface="Consolas"/>
                <a:ea typeface="Calibri"/>
                <a:cs typeface="Calibri"/>
              </a:rPr>
              <a:t>// of the value held </a:t>
            </a:r>
          </a:p>
          <a:p>
            <a:pPr>
              <a:lnSpc>
                <a:spcPct val="115000"/>
              </a:lnSpc>
              <a:tabLst>
                <a:tab pos="342900" algn="l"/>
                <a:tab pos="1600200" algn="l"/>
              </a:tabLst>
            </a:pPr>
            <a:r>
              <a:rPr lang="en-US" dirty="0">
                <a:solidFill>
                  <a:srgbClr val="000000"/>
                </a:solidFill>
                <a:latin typeface="Consolas"/>
                <a:ea typeface="Calibri"/>
                <a:cs typeface="Calibri"/>
              </a:rPr>
              <a:t>// in register r1 into</a:t>
            </a:r>
          </a:p>
          <a:p>
            <a:pPr>
              <a:lnSpc>
                <a:spcPct val="115000"/>
              </a:lnSpc>
              <a:tabLst>
                <a:tab pos="342900" algn="l"/>
                <a:tab pos="1600200" algn="l"/>
              </a:tabLst>
            </a:pPr>
            <a:r>
              <a:rPr lang="en-US" dirty="0">
                <a:solidFill>
                  <a:srgbClr val="000000"/>
                </a:solidFill>
                <a:latin typeface="Consolas"/>
                <a:ea typeface="Calibri"/>
                <a:cs typeface="Calibri"/>
              </a:rPr>
              <a:t>// the register r0</a:t>
            </a:r>
          </a:p>
          <a:p>
            <a:pPr>
              <a:lnSpc>
                <a:spcPct val="115000"/>
              </a:lnSpc>
              <a:tabLst>
                <a:tab pos="342900" algn="l"/>
                <a:tab pos="1600200" algn="l"/>
              </a:tabLst>
            </a:pPr>
            <a:r>
              <a:rPr lang="en-US" dirty="0">
                <a:solidFill>
                  <a:srgbClr val="000000"/>
                </a:solidFill>
                <a:latin typeface="Consolas"/>
                <a:ea typeface="Arial"/>
                <a:cs typeface="Calibri"/>
              </a:rPr>
              <a:t>// then does a bitwise NOT</a:t>
            </a:r>
            <a:endParaRPr lang="en-US" dirty="0">
              <a:solidFill>
                <a:srgbClr val="000000"/>
              </a:solidFill>
              <a:latin typeface="Arial"/>
              <a:ea typeface="Arial"/>
              <a:cs typeface="Calibri"/>
            </a:endParaRPr>
          </a:p>
          <a:p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AEBA90A-8AB4-AC47-B31A-2897D784A621}"/>
              </a:ext>
            </a:extLst>
          </p:cNvPr>
          <p:cNvGrpSpPr/>
          <p:nvPr/>
        </p:nvGrpSpPr>
        <p:grpSpPr>
          <a:xfrm>
            <a:off x="4315867" y="940177"/>
            <a:ext cx="3185716" cy="2392678"/>
            <a:chOff x="4571444" y="2209800"/>
            <a:chExt cx="3185716" cy="2392678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411193E-CA21-8D4C-9F18-5B309B67C483}"/>
                </a:ext>
              </a:extLst>
            </p:cNvPr>
            <p:cNvSpPr/>
            <p:nvPr/>
          </p:nvSpPr>
          <p:spPr>
            <a:xfrm>
              <a:off x="4571445" y="3980926"/>
              <a:ext cx="3185715" cy="62155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5000"/>
                </a:lnSpc>
              </a:pPr>
              <a:r>
                <a:rPr lang="en-US" sz="2800" dirty="0">
                  <a:solidFill>
                    <a:srgbClr val="000000"/>
                  </a:solidFill>
                  <a:ea typeface="Arial"/>
                </a:rPr>
                <a:t>register r0</a:t>
              </a:r>
              <a:endParaRPr lang="en-US" sz="2800" dirty="0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7" name="Down Arrow 6">
              <a:extLst>
                <a:ext uri="{FF2B5EF4-FFF2-40B4-BE49-F238E27FC236}">
                  <a16:creationId xmlns:a16="http://schemas.microsoft.com/office/drawing/2014/main" id="{D0B55AD1-BB85-2D4F-BDCB-FDCC41EF5897}"/>
                </a:ext>
              </a:extLst>
            </p:cNvPr>
            <p:cNvSpPr/>
            <p:nvPr/>
          </p:nvSpPr>
          <p:spPr>
            <a:xfrm>
              <a:off x="5834351" y="3032895"/>
              <a:ext cx="689377" cy="791321"/>
            </a:xfrm>
            <a:prstGeom prst="downArrow">
              <a:avLst/>
            </a:prstGeom>
            <a:solidFill>
              <a:srgbClr val="0070C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440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395A527-0B7E-0D48-81AE-38D45AC08C16}"/>
                </a:ext>
              </a:extLst>
            </p:cNvPr>
            <p:cNvSpPr/>
            <p:nvPr/>
          </p:nvSpPr>
          <p:spPr>
            <a:xfrm>
              <a:off x="4571444" y="2209800"/>
              <a:ext cx="3185715" cy="62155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800" dirty="0">
                  <a:solidFill>
                    <a:srgbClr val="000000"/>
                  </a:solidFill>
                  <a:ea typeface="Arial"/>
                </a:rPr>
                <a:t>r</a:t>
              </a:r>
              <a:r>
                <a:rPr lang="en-US" sz="2800" dirty="0">
                  <a:solidFill>
                    <a:srgbClr val="000000"/>
                  </a:solidFill>
                  <a:effectLst/>
                  <a:ea typeface="Arial"/>
                </a:rPr>
                <a:t>egister r1</a:t>
              </a:r>
              <a:endParaRPr lang="en-US" sz="2800" dirty="0">
                <a:solidFill>
                  <a:srgbClr val="000000"/>
                </a:solidFill>
                <a:effectLst/>
                <a:latin typeface="Arial"/>
                <a:ea typeface="Arial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E6208CEF-C54B-BC47-95ED-C5599AA8D928}"/>
              </a:ext>
            </a:extLst>
          </p:cNvPr>
          <p:cNvGrpSpPr/>
          <p:nvPr/>
        </p:nvGrpSpPr>
        <p:grpSpPr>
          <a:xfrm>
            <a:off x="351272" y="3925774"/>
            <a:ext cx="7491054" cy="2712797"/>
            <a:chOff x="1878857" y="3915017"/>
            <a:chExt cx="7491054" cy="2712797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9B03B77-5323-3644-9A7B-53C315F4212C}"/>
                </a:ext>
              </a:extLst>
            </p:cNvPr>
            <p:cNvSpPr/>
            <p:nvPr/>
          </p:nvSpPr>
          <p:spPr>
            <a:xfrm>
              <a:off x="1878857" y="3915017"/>
              <a:ext cx="7491054" cy="271279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639D159-6349-BD47-92CB-AC27D4B9D142}"/>
                </a:ext>
              </a:extLst>
            </p:cNvPr>
            <p:cNvSpPr txBox="1"/>
            <p:nvPr/>
          </p:nvSpPr>
          <p:spPr>
            <a:xfrm>
              <a:off x="2016033" y="4040785"/>
              <a:ext cx="4072919" cy="24006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err="1">
                  <a:solidFill>
                    <a:srgbClr val="0070C0"/>
                  </a:solidFill>
                  <a:latin typeface="Consolas"/>
                  <a:ea typeface="Calibri"/>
                  <a:cs typeface="Calibri"/>
                </a:rPr>
                <a:t>mvn</a:t>
              </a:r>
              <a:r>
                <a:rPr lang="en-US" sz="2400" b="1" dirty="0">
                  <a:solidFill>
                    <a:srgbClr val="0070C0"/>
                  </a:solidFill>
                  <a:latin typeface="Consolas"/>
                  <a:ea typeface="Calibri"/>
                  <a:cs typeface="Calibri"/>
                </a:rPr>
                <a:t>	r0, 12</a:t>
              </a:r>
              <a:endParaRPr lang="en-US" sz="2400" b="1" dirty="0">
                <a:solidFill>
                  <a:srgbClr val="0070C0"/>
                </a:solidFill>
                <a:latin typeface="Arial"/>
                <a:ea typeface="Arial"/>
                <a:cs typeface="Calibri"/>
              </a:endParaRPr>
            </a:p>
            <a:p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endPara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// Expands an imm8 value 0x0c</a:t>
              </a:r>
            </a:p>
            <a:p>
              <a:r>
                <a:rPr lang="en-US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// stored in the instruction</a:t>
              </a:r>
            </a:p>
            <a:p>
              <a:r>
                <a:rPr lang="en-US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// into a register then does</a:t>
              </a:r>
            </a:p>
            <a:p>
              <a:r>
                <a:rPr lang="en-US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// a bitwise NOT</a:t>
              </a:r>
            </a:p>
            <a:p>
              <a:endParaRPr lang="en-US" dirty="0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C521DE06-56CB-3F43-B1C6-A16EBA89F8F8}"/>
                </a:ext>
              </a:extLst>
            </p:cNvPr>
            <p:cNvGrpSpPr/>
            <p:nvPr/>
          </p:nvGrpSpPr>
          <p:grpSpPr>
            <a:xfrm>
              <a:off x="5826035" y="4040785"/>
              <a:ext cx="3185716" cy="2392678"/>
              <a:chOff x="4571444" y="2209800"/>
              <a:chExt cx="3185716" cy="2392678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61907046-941F-0D49-B220-94CDFB08C2BF}"/>
                  </a:ext>
                </a:extLst>
              </p:cNvPr>
              <p:cNvSpPr/>
              <p:nvPr/>
            </p:nvSpPr>
            <p:spPr>
              <a:xfrm>
                <a:off x="4571445" y="3980926"/>
                <a:ext cx="3185715" cy="62155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5000"/>
                  </a:lnSpc>
                </a:pPr>
                <a:r>
                  <a:rPr lang="en-US" sz="2800" dirty="0">
                    <a:solidFill>
                      <a:srgbClr val="000000"/>
                    </a:solidFill>
                    <a:latin typeface="Consolas" panose="020B0609020204030204" pitchFamily="49" charset="0"/>
                    <a:ea typeface="Arial"/>
                    <a:cs typeface="Consolas" panose="020B0609020204030204" pitchFamily="49" charset="0"/>
                  </a:rPr>
                  <a:t>0xffff fff3</a:t>
                </a:r>
              </a:p>
            </p:txBody>
          </p:sp>
          <p:sp>
            <p:nvSpPr>
              <p:cNvPr id="14" name="Down Arrow 13">
                <a:extLst>
                  <a:ext uri="{FF2B5EF4-FFF2-40B4-BE49-F238E27FC236}">
                    <a16:creationId xmlns:a16="http://schemas.microsoft.com/office/drawing/2014/main" id="{03CD754C-ABE2-8948-A78E-C710E132F4B4}"/>
                  </a:ext>
                </a:extLst>
              </p:cNvPr>
              <p:cNvSpPr/>
              <p:nvPr/>
            </p:nvSpPr>
            <p:spPr>
              <a:xfrm>
                <a:off x="5834351" y="3032895"/>
                <a:ext cx="689377" cy="791321"/>
              </a:xfrm>
              <a:prstGeom prst="downArrow">
                <a:avLst/>
              </a:prstGeom>
              <a:solidFill>
                <a:srgbClr val="0070C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4400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0000066D-7CC9-E041-BBED-006256DD8C5E}"/>
                  </a:ext>
                </a:extLst>
              </p:cNvPr>
              <p:cNvSpPr/>
              <p:nvPr/>
            </p:nvSpPr>
            <p:spPr>
              <a:xfrm>
                <a:off x="4571444" y="2209800"/>
                <a:ext cx="3185715" cy="62155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800" dirty="0">
                    <a:solidFill>
                      <a:srgbClr val="000000"/>
                    </a:solidFill>
                    <a:latin typeface="Consolas" panose="020B0609020204030204" pitchFamily="49" charset="0"/>
                    <a:ea typeface="Arial"/>
                    <a:cs typeface="Consolas" panose="020B0609020204030204" pitchFamily="49" charset="0"/>
                  </a:rPr>
                  <a:t>0x0c</a:t>
                </a:r>
                <a:endParaRPr lang="en-US" sz="280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Arial"/>
                  <a:cs typeface="Consolas" panose="020B0609020204030204" pitchFamily="49" charset="0"/>
                </a:endParaRPr>
              </a:p>
            </p:txBody>
          </p:sp>
        </p:grp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04A228C4-6F5B-F145-ADBD-B50CDCBE83D2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1D4E784-FE42-9843-1029-A43A87F4D4CE}"/>
              </a:ext>
            </a:extLst>
          </p:cNvPr>
          <p:cNvGrpSpPr/>
          <p:nvPr/>
        </p:nvGrpSpPr>
        <p:grpSpPr>
          <a:xfrm>
            <a:off x="9163636" y="1107691"/>
            <a:ext cx="1467068" cy="1597043"/>
            <a:chOff x="446267" y="3841563"/>
            <a:chExt cx="1467068" cy="1597043"/>
          </a:xfrm>
        </p:grpSpPr>
        <p:sp>
          <p:nvSpPr>
            <p:cNvPr id="18" name="~ 1100…">
              <a:extLst>
                <a:ext uri="{FF2B5EF4-FFF2-40B4-BE49-F238E27FC236}">
                  <a16:creationId xmlns:a16="http://schemas.microsoft.com/office/drawing/2014/main" id="{AD122C4B-E68C-1E07-28B9-2169A8EC1B3F}"/>
                </a:ext>
              </a:extLst>
            </p:cNvPr>
            <p:cNvSpPr txBox="1"/>
            <p:nvPr/>
          </p:nvSpPr>
          <p:spPr>
            <a:xfrm>
              <a:off x="494002" y="4228018"/>
              <a:ext cx="1371598" cy="1210588"/>
            </a:xfrm>
            <a:prstGeom prst="rect">
              <a:avLst/>
            </a:prstGeom>
            <a:ln w="63500">
              <a:solidFill>
                <a:schemeClr val="accent1"/>
              </a:solidFill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anchor="ctr">
              <a:spAutoFit/>
            </a:bodyPr>
            <a:lstStyle/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dirty="0">
                  <a:solidFill>
                    <a:srgbClr val="FF0000"/>
                  </a:solidFill>
                </a:rPr>
                <a:t>~</a:t>
              </a:r>
              <a:r>
                <a:rPr sz="2400" dirty="0"/>
                <a:t> </a:t>
              </a:r>
              <a:r>
                <a:rPr sz="2400" dirty="0">
                  <a:solidFill>
                    <a:srgbClr val="F37440"/>
                  </a:solidFill>
                </a:rPr>
                <a:t>1</a:t>
              </a:r>
              <a:r>
                <a:rPr sz="2400" dirty="0">
                  <a:solidFill>
                    <a:schemeClr val="accent1"/>
                  </a:solidFill>
                </a:rPr>
                <a:t>1</a:t>
              </a:r>
              <a:r>
                <a:rPr sz="2400" dirty="0">
                  <a:solidFill>
                    <a:srgbClr val="00B050"/>
                  </a:solidFill>
                </a:rPr>
                <a:t>0</a:t>
              </a:r>
              <a:r>
                <a:rPr sz="2400" dirty="0">
                  <a:solidFill>
                    <a:srgbClr val="FF0000"/>
                  </a:solidFill>
                </a:rPr>
                <a:t>0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dirty="0"/>
                <a:t>  </a:t>
              </a:r>
              <a:r>
                <a:rPr sz="2400" dirty="0">
                  <a:solidFill>
                    <a:srgbClr val="F37440"/>
                  </a:solidFill>
                </a:rPr>
                <a:t>-</a:t>
              </a:r>
              <a:r>
                <a:rPr sz="2400" dirty="0">
                  <a:solidFill>
                    <a:schemeClr val="accent1"/>
                  </a:solidFill>
                </a:rPr>
                <a:t>-</a:t>
              </a:r>
              <a:r>
                <a:rPr sz="2400" dirty="0">
                  <a:solidFill>
                    <a:srgbClr val="00B050"/>
                  </a:solidFill>
                </a:rPr>
                <a:t>-</a:t>
              </a:r>
              <a:r>
                <a:rPr sz="2400" dirty="0">
                  <a:solidFill>
                    <a:srgbClr val="FF0000"/>
                  </a:solidFill>
                </a:rPr>
                <a:t>-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dirty="0"/>
                <a:t>  </a:t>
              </a:r>
              <a:r>
                <a:rPr sz="2400" dirty="0">
                  <a:solidFill>
                    <a:srgbClr val="F37440"/>
                  </a:solidFill>
                </a:rPr>
                <a:t>0</a:t>
              </a:r>
              <a:r>
                <a:rPr sz="2400" dirty="0">
                  <a:solidFill>
                    <a:schemeClr val="accent1"/>
                  </a:solidFill>
                </a:rPr>
                <a:t>0</a:t>
              </a:r>
              <a:r>
                <a:rPr sz="2400" dirty="0">
                  <a:solidFill>
                    <a:srgbClr val="00B050"/>
                  </a:solidFill>
                </a:rPr>
                <a:t>1</a:t>
              </a:r>
              <a:r>
                <a:rPr sz="2400" dirty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97FCCEF-71F7-F2D2-E71B-7D18E01A4F06}"/>
                </a:ext>
              </a:extLst>
            </p:cNvPr>
            <p:cNvSpPr txBox="1"/>
            <p:nvPr/>
          </p:nvSpPr>
          <p:spPr>
            <a:xfrm>
              <a:off x="446267" y="3841563"/>
              <a:ext cx="14670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Bitwise NOT</a:t>
              </a: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687031E3-A5D0-D582-F65B-D79544E6DC4E}"/>
              </a:ext>
            </a:extLst>
          </p:cNvPr>
          <p:cNvSpPr txBox="1"/>
          <p:nvPr/>
        </p:nvSpPr>
        <p:spPr>
          <a:xfrm>
            <a:off x="2700169" y="5948778"/>
            <a:ext cx="159828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ea typeface="Arial"/>
              </a:rPr>
              <a:t>register r0 </a:t>
            </a:r>
            <a:endParaRPr lang="en-US" sz="24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DFA5C8E-EEC0-8B6E-7A77-0F5183F96CE1}"/>
              </a:ext>
            </a:extLst>
          </p:cNvPr>
          <p:cNvSpPr txBox="1"/>
          <p:nvPr/>
        </p:nvSpPr>
        <p:spPr>
          <a:xfrm>
            <a:off x="8833607" y="6082265"/>
            <a:ext cx="2223237" cy="55630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marL="0" marR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  <a:ea typeface="Arial"/>
                <a:cs typeface="Consolas" panose="020B0609020204030204" pitchFamily="49" charset="0"/>
              </a:rPr>
              <a:t>0xfffffff3</a:t>
            </a:r>
            <a:endParaRPr lang="en-US" sz="2800" dirty="0">
              <a:solidFill>
                <a:srgbClr val="000000"/>
              </a:solidFill>
              <a:effectLst/>
              <a:latin typeface="Consolas" panose="020B0609020204030204" pitchFamily="49" charset="0"/>
              <a:ea typeface="Arial"/>
              <a:cs typeface="Consolas" panose="020B0609020204030204" pitchFamily="49" charset="0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CFB78FA7-C075-C103-95FB-D06FE2771E37}"/>
              </a:ext>
            </a:extLst>
          </p:cNvPr>
          <p:cNvGrpSpPr/>
          <p:nvPr/>
        </p:nvGrpSpPr>
        <p:grpSpPr>
          <a:xfrm>
            <a:off x="8769924" y="3755616"/>
            <a:ext cx="2286920" cy="959615"/>
            <a:chOff x="9686925" y="3811318"/>
            <a:chExt cx="2286920" cy="959615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2D7E283-EE8A-F672-0FC5-A48F7B390385}"/>
                </a:ext>
              </a:extLst>
            </p:cNvPr>
            <p:cNvSpPr txBox="1"/>
            <p:nvPr/>
          </p:nvSpPr>
          <p:spPr>
            <a:xfrm>
              <a:off x="9686925" y="3811318"/>
              <a:ext cx="2286920" cy="5563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>
              <a:spAutoFit/>
            </a:bodyPr>
            <a:lstStyle/>
            <a:p>
              <a:pPr marL="0" marR="0" algn="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800" dirty="0">
                  <a:solidFill>
                    <a:srgbClr val="000000"/>
                  </a:solidFill>
                  <a:latin typeface="Consolas" panose="020B0609020204030204" pitchFamily="49" charset="0"/>
                  <a:ea typeface="Arial"/>
                  <a:cs typeface="Consolas" panose="020B0609020204030204" pitchFamily="49" charset="0"/>
                </a:rPr>
                <a:t>0x      0c</a:t>
              </a:r>
              <a:endParaRPr lang="en-US" sz="2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rial"/>
                <a:cs typeface="Consolas" panose="020B0609020204030204" pitchFamily="49" charset="0"/>
              </a:endParaRPr>
            </a:p>
          </p:txBody>
        </p:sp>
        <p:sp>
          <p:nvSpPr>
            <p:cNvPr id="21" name="Down Arrow 20">
              <a:extLst>
                <a:ext uri="{FF2B5EF4-FFF2-40B4-BE49-F238E27FC236}">
                  <a16:creationId xmlns:a16="http://schemas.microsoft.com/office/drawing/2014/main" id="{25FF6B3F-15AF-F0AD-437E-D5C31C216519}"/>
                </a:ext>
              </a:extLst>
            </p:cNvPr>
            <p:cNvSpPr/>
            <p:nvPr/>
          </p:nvSpPr>
          <p:spPr>
            <a:xfrm>
              <a:off x="9884627" y="4493885"/>
              <a:ext cx="329440" cy="277048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C5A5A7E4-22D1-68BA-290C-7412ECDE2285}"/>
              </a:ext>
            </a:extLst>
          </p:cNvPr>
          <p:cNvSpPr txBox="1"/>
          <p:nvPr/>
        </p:nvSpPr>
        <p:spPr>
          <a:xfrm>
            <a:off x="9354664" y="4405211"/>
            <a:ext cx="20521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2C895B"/>
                </a:solidFill>
              </a:rPr>
              <a:t>imm8 expansion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F4BDFAC-57AD-0106-07EF-54D5FF44A421}"/>
              </a:ext>
            </a:extLst>
          </p:cNvPr>
          <p:cNvGrpSpPr/>
          <p:nvPr/>
        </p:nvGrpSpPr>
        <p:grpSpPr>
          <a:xfrm>
            <a:off x="8769924" y="4919080"/>
            <a:ext cx="2286920" cy="1051491"/>
            <a:chOff x="9686925" y="4974782"/>
            <a:chExt cx="2286920" cy="1051491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67AE62D-FDFD-A454-FA16-AD70FCEBE980}"/>
                </a:ext>
              </a:extLst>
            </p:cNvPr>
            <p:cNvSpPr txBox="1"/>
            <p:nvPr/>
          </p:nvSpPr>
          <p:spPr>
            <a:xfrm>
              <a:off x="9686925" y="4974782"/>
              <a:ext cx="2286920" cy="5563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>
              <a:spAutoFit/>
            </a:bodyPr>
            <a:lstStyle/>
            <a:p>
              <a:pPr marL="0" marR="0" algn="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800" dirty="0">
                  <a:solidFill>
                    <a:srgbClr val="000000"/>
                  </a:solidFill>
                  <a:latin typeface="Consolas" panose="020B0609020204030204" pitchFamily="49" charset="0"/>
                  <a:ea typeface="Arial"/>
                  <a:cs typeface="Consolas" panose="020B0609020204030204" pitchFamily="49" charset="0"/>
                </a:rPr>
                <a:t>0x0000000c</a:t>
              </a:r>
              <a:endParaRPr lang="en-US" sz="2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rial"/>
                <a:cs typeface="Consolas" panose="020B0609020204030204" pitchFamily="49" charset="0"/>
              </a:endParaRPr>
            </a:p>
          </p:txBody>
        </p:sp>
        <p:sp>
          <p:nvSpPr>
            <p:cNvPr id="27" name="Down Arrow 26">
              <a:extLst>
                <a:ext uri="{FF2B5EF4-FFF2-40B4-BE49-F238E27FC236}">
                  <a16:creationId xmlns:a16="http://schemas.microsoft.com/office/drawing/2014/main" id="{76514CC6-7112-9A66-EE4C-0B827BF12284}"/>
                </a:ext>
              </a:extLst>
            </p:cNvPr>
            <p:cNvSpPr/>
            <p:nvPr/>
          </p:nvSpPr>
          <p:spPr>
            <a:xfrm>
              <a:off x="9862940" y="5718447"/>
              <a:ext cx="329440" cy="277048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5D3868F-7373-F4C4-C679-1379380BEE46}"/>
                </a:ext>
              </a:extLst>
            </p:cNvPr>
            <p:cNvSpPr txBox="1"/>
            <p:nvPr/>
          </p:nvSpPr>
          <p:spPr>
            <a:xfrm>
              <a:off x="10246399" y="5626163"/>
              <a:ext cx="139653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2C895B"/>
                  </a:solidFill>
                </a:rPr>
                <a:t>bitwise not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65320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5" grpId="0"/>
      <p:bldP spid="26" grpId="0" animBg="1"/>
      <p:bldP spid="28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 79">
            <a:extLst>
              <a:ext uri="{FF2B5EF4-FFF2-40B4-BE49-F238E27FC236}">
                <a16:creationId xmlns:a16="http://schemas.microsoft.com/office/drawing/2014/main" id="{52D2CD2C-9999-394D-B70B-335033E561CB}"/>
              </a:ext>
            </a:extLst>
          </p:cNvPr>
          <p:cNvSpPr/>
          <p:nvPr/>
        </p:nvSpPr>
        <p:spPr>
          <a:xfrm>
            <a:off x="492614" y="4634740"/>
            <a:ext cx="11393834" cy="209856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2AA10A-AB1F-B546-9B6B-97FC5E802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950" y="16542"/>
            <a:ext cx="11490647" cy="471530"/>
          </a:xfrm>
        </p:spPr>
        <p:txBody>
          <a:bodyPr/>
          <a:lstStyle/>
          <a:p>
            <a:r>
              <a:rPr lang="en-US" dirty="0" err="1"/>
              <a:t>mvn</a:t>
            </a:r>
            <a:r>
              <a:rPr lang="en-US" dirty="0"/>
              <a:t> – Copies NOT (~)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C1E05044-F953-7042-853D-93433271F9E0}"/>
              </a:ext>
            </a:extLst>
          </p:cNvPr>
          <p:cNvGrpSpPr/>
          <p:nvPr/>
        </p:nvGrpSpPr>
        <p:grpSpPr>
          <a:xfrm>
            <a:off x="652140" y="457200"/>
            <a:ext cx="5623154" cy="1343783"/>
            <a:chOff x="652140" y="457200"/>
            <a:chExt cx="5623154" cy="1343783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A85ABFDE-EAC1-F941-B61A-7D8AF47CEC34}"/>
                </a:ext>
              </a:extLst>
            </p:cNvPr>
            <p:cNvSpPr/>
            <p:nvPr/>
          </p:nvSpPr>
          <p:spPr>
            <a:xfrm>
              <a:off x="652140" y="457200"/>
              <a:ext cx="5623154" cy="134378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177DDD6B-EE14-F747-9FF9-7E8CE1FC8EFB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309099" y="888760"/>
              <a:ext cx="1" cy="441121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850E088-9CDB-4547-A782-49F588B48A98}"/>
                </a:ext>
              </a:extLst>
            </p:cNvPr>
            <p:cNvSpPr txBox="1"/>
            <p:nvPr/>
          </p:nvSpPr>
          <p:spPr>
            <a:xfrm>
              <a:off x="3206730" y="1320976"/>
              <a:ext cx="2954655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constant (immediate value)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158B6E8C-2976-B345-958D-CBF66EA42667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2936215" y="956090"/>
              <a:ext cx="1" cy="372879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9352A26-01EE-004E-84C4-BDBF0C0D8F95}"/>
                </a:ext>
              </a:extLst>
            </p:cNvPr>
            <p:cNvSpPr txBox="1"/>
            <p:nvPr/>
          </p:nvSpPr>
          <p:spPr>
            <a:xfrm>
              <a:off x="896983" y="1320976"/>
              <a:ext cx="2143666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destination register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3A468E0-2C76-DE4A-91F7-6605D32F7CE9}"/>
                </a:ext>
              </a:extLst>
            </p:cNvPr>
            <p:cNvSpPr txBox="1"/>
            <p:nvPr/>
          </p:nvSpPr>
          <p:spPr>
            <a:xfrm>
              <a:off x="1373089" y="572258"/>
              <a:ext cx="1282198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err="1">
                  <a:solidFill>
                    <a:schemeClr val="tx2"/>
                  </a:solidFill>
                </a:rPr>
                <a:t>mvn</a:t>
              </a:r>
              <a:endParaRPr lang="en-US" sz="2000" b="1" dirty="0">
                <a:solidFill>
                  <a:schemeClr val="tx2"/>
                </a:solidFill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AB3A3F90-CA1C-2E4A-B696-E8A797608D55}"/>
                </a:ext>
              </a:extLst>
            </p:cNvPr>
            <p:cNvSpPr txBox="1"/>
            <p:nvPr/>
          </p:nvSpPr>
          <p:spPr>
            <a:xfrm>
              <a:off x="2655287" y="574937"/>
              <a:ext cx="605812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Rd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945279E7-7543-AE47-800F-05D73501E324}"/>
              </a:ext>
            </a:extLst>
          </p:cNvPr>
          <p:cNvGrpSpPr/>
          <p:nvPr/>
        </p:nvGrpSpPr>
        <p:grpSpPr>
          <a:xfrm>
            <a:off x="6497128" y="457200"/>
            <a:ext cx="4623718" cy="1343783"/>
            <a:chOff x="6497128" y="457200"/>
            <a:chExt cx="4623718" cy="1343783"/>
          </a:xfrm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26DF96B2-D5E9-2146-8314-80D1E23E242C}"/>
                </a:ext>
              </a:extLst>
            </p:cNvPr>
            <p:cNvSpPr/>
            <p:nvPr/>
          </p:nvSpPr>
          <p:spPr>
            <a:xfrm>
              <a:off x="6497128" y="457200"/>
              <a:ext cx="4623718" cy="134378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EE825442-09D2-0044-9EDB-9B709FA6ECF4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9373121" y="926853"/>
              <a:ext cx="1" cy="372879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F5FEA4A-90E4-0042-852B-B3BC53E9572D}"/>
                </a:ext>
              </a:extLst>
            </p:cNvPr>
            <p:cNvSpPr txBox="1"/>
            <p:nvPr/>
          </p:nvSpPr>
          <p:spPr>
            <a:xfrm>
              <a:off x="9255176" y="1320976"/>
              <a:ext cx="1710725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source register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2AAD60B0-0413-EB41-A400-C0E7BDD74DF7}"/>
                </a:ext>
              </a:extLst>
            </p:cNvPr>
            <p:cNvSpPr txBox="1"/>
            <p:nvPr/>
          </p:nvSpPr>
          <p:spPr>
            <a:xfrm>
              <a:off x="7231794" y="556831"/>
              <a:ext cx="1282198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err="1">
                  <a:solidFill>
                    <a:schemeClr val="tx2"/>
                  </a:solidFill>
                </a:rPr>
                <a:t>mvn</a:t>
              </a:r>
              <a:endParaRPr lang="en-US" sz="2000" b="1" dirty="0">
                <a:solidFill>
                  <a:schemeClr val="tx2"/>
                </a:solidFill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DBF4EC75-68F8-394B-B258-3F26518D0981}"/>
                </a:ext>
              </a:extLst>
            </p:cNvPr>
            <p:cNvSpPr txBox="1"/>
            <p:nvPr/>
          </p:nvSpPr>
          <p:spPr>
            <a:xfrm>
              <a:off x="8513992" y="559510"/>
              <a:ext cx="605812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Rd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2C3AF782-FBD7-E740-B429-5D62D4018F98}"/>
                </a:ext>
              </a:extLst>
            </p:cNvPr>
            <p:cNvSpPr txBox="1"/>
            <p:nvPr/>
          </p:nvSpPr>
          <p:spPr>
            <a:xfrm>
              <a:off x="9119804" y="559510"/>
              <a:ext cx="598241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tx2"/>
                  </a:solidFill>
                </a:rPr>
                <a:t>Rm</a:t>
              </a:r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94036E2E-8E88-9341-A5E2-CF9506613863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8839122" y="948097"/>
              <a:ext cx="1" cy="372879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F64E42D2-9D8E-4C45-973F-0FC510F71BDF}"/>
                </a:ext>
              </a:extLst>
            </p:cNvPr>
            <p:cNvSpPr txBox="1"/>
            <p:nvPr/>
          </p:nvSpPr>
          <p:spPr>
            <a:xfrm>
              <a:off x="6740433" y="1312983"/>
              <a:ext cx="2203123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destination register</a:t>
              </a:r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004166-69B8-C54C-89AD-C39CD6155C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3855" y="3277509"/>
            <a:ext cx="11155060" cy="3221574"/>
          </a:xfrm>
        </p:spPr>
        <p:txBody>
          <a:bodyPr anchor="ctr"/>
          <a:lstStyle/>
          <a:p>
            <a:pPr marL="0" indent="0">
              <a:buNone/>
            </a:pPr>
            <a:r>
              <a:rPr lang="en-US" sz="1800" b="1" dirty="0">
                <a:solidFill>
                  <a:srgbClr val="0070C0"/>
                </a:solidFill>
              </a:rPr>
              <a:t>bitwise NOT </a:t>
            </a:r>
            <a:r>
              <a:rPr lang="en-US" sz="1800" dirty="0"/>
              <a:t>operation. Immediate (constant) version copies to 32-bit register, then does a bitwise NOT</a:t>
            </a:r>
          </a:p>
          <a:p>
            <a:pPr marL="0" indent="0">
              <a:buNone/>
            </a:pPr>
            <a:endParaRPr lang="en-US" sz="1050" b="1" dirty="0">
              <a:solidFill>
                <a:schemeClr val="accent5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000" b="1" dirty="0">
              <a:solidFill>
                <a:schemeClr val="accent5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000" b="1" dirty="0">
              <a:solidFill>
                <a:schemeClr val="accent5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mvn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r1, 4		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x = ~4</a:t>
            </a:r>
          </a:p>
          <a:p>
            <a:pPr marL="0" indent="0">
              <a:buNone/>
            </a:pP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mvn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r1, r5	   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x = ~y in C</a:t>
            </a:r>
          </a:p>
          <a:p>
            <a:pPr marL="0" indent="0">
              <a:buNone/>
            </a:pPr>
            <a:endParaRPr lang="en-US" sz="2000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mvn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r1, 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   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x = -1</a:t>
            </a:r>
          </a:p>
        </p:txBody>
      </p:sp>
      <p:graphicFrame>
        <p:nvGraphicFramePr>
          <p:cNvPr id="42" name="Table 15">
            <a:extLst>
              <a:ext uri="{FF2B5EF4-FFF2-40B4-BE49-F238E27FC236}">
                <a16:creationId xmlns:a16="http://schemas.microsoft.com/office/drawing/2014/main" id="{B0E215A4-FF83-5740-9D9C-3B5EC3051FEB}"/>
              </a:ext>
            </a:extLst>
          </p:cNvPr>
          <p:cNvGraphicFramePr>
            <a:graphicFrameLocks noGrp="1"/>
          </p:cNvGraphicFramePr>
          <p:nvPr/>
        </p:nvGraphicFramePr>
        <p:xfrm>
          <a:off x="1776023" y="3420473"/>
          <a:ext cx="7485515" cy="113186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02162">
                  <a:extLst>
                    <a:ext uri="{9D8B030D-6E8A-4147-A177-3AD203B41FA5}">
                      <a16:colId xmlns:a16="http://schemas.microsoft.com/office/drawing/2014/main" val="2653099830"/>
                    </a:ext>
                  </a:extLst>
                </a:gridCol>
                <a:gridCol w="2212314">
                  <a:extLst>
                    <a:ext uri="{9D8B030D-6E8A-4147-A177-3AD203B41FA5}">
                      <a16:colId xmlns:a16="http://schemas.microsoft.com/office/drawing/2014/main" val="2568178779"/>
                    </a:ext>
                  </a:extLst>
                </a:gridCol>
                <a:gridCol w="2172820">
                  <a:extLst>
                    <a:ext uri="{9D8B030D-6E8A-4147-A177-3AD203B41FA5}">
                      <a16:colId xmlns:a16="http://schemas.microsoft.com/office/drawing/2014/main" val="1438770197"/>
                    </a:ext>
                  </a:extLst>
                </a:gridCol>
                <a:gridCol w="1998219">
                  <a:extLst>
                    <a:ext uri="{9D8B030D-6E8A-4147-A177-3AD203B41FA5}">
                      <a16:colId xmlns:a16="http://schemas.microsoft.com/office/drawing/2014/main" val="2882377401"/>
                    </a:ext>
                  </a:extLst>
                </a:gridCol>
              </a:tblGrid>
              <a:tr h="400348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2"/>
                          </a:solidFill>
                        </a:rPr>
                        <a:t>imm8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2"/>
                          </a:solidFill>
                        </a:rPr>
                        <a:t>extended imm8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2"/>
                          </a:solidFill>
                        </a:rPr>
                        <a:t>inverted imm8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2"/>
                          </a:solidFill>
                        </a:rPr>
                        <a:t>signed base 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8993983"/>
                  </a:ext>
                </a:extLst>
              </a:tr>
              <a:tr h="329394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0x</a:t>
                      </a:r>
                      <a:r>
                        <a:rPr lang="en-US" sz="1800" b="1" dirty="0">
                          <a:solidFill>
                            <a:srgbClr val="FF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0x00 00 00 </a:t>
                      </a:r>
                      <a:r>
                        <a:rPr lang="en-US" sz="1800" b="1" dirty="0">
                          <a:solidFill>
                            <a:srgbClr val="FF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0xff ff ff </a:t>
                      </a:r>
                      <a:r>
                        <a:rPr lang="en-US" sz="1800" b="1" dirty="0">
                          <a:solidFill>
                            <a:srgbClr val="FF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ff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2"/>
                          </a:solidFill>
                        </a:rPr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46185242"/>
                  </a:ext>
                </a:extLst>
              </a:tr>
              <a:tr h="329394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0x</a:t>
                      </a:r>
                      <a:r>
                        <a:rPr lang="en-US" sz="1800" b="1" dirty="0">
                          <a:solidFill>
                            <a:srgbClr val="FF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ff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0x00 00 00 </a:t>
                      </a:r>
                      <a:r>
                        <a:rPr lang="en-US" sz="1800" b="1" dirty="0">
                          <a:solidFill>
                            <a:srgbClr val="FF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ff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0xff ff ff </a:t>
                      </a:r>
                      <a:r>
                        <a:rPr lang="en-US" sz="1800" b="1" dirty="0">
                          <a:solidFill>
                            <a:srgbClr val="FF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2"/>
                          </a:solidFill>
                        </a:rPr>
                        <a:t>-256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0121219"/>
                  </a:ext>
                </a:extLst>
              </a:tr>
            </a:tbl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E6A70E5D-8D7E-8B4D-84C6-223E38A327CD}"/>
              </a:ext>
            </a:extLst>
          </p:cNvPr>
          <p:cNvGrpSpPr/>
          <p:nvPr/>
        </p:nvGrpSpPr>
        <p:grpSpPr>
          <a:xfrm>
            <a:off x="5523976" y="4576513"/>
            <a:ext cx="6025502" cy="773085"/>
            <a:chOff x="6053484" y="5048922"/>
            <a:chExt cx="6025502" cy="773085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837BB6B3-1B53-A74F-ADF9-7458B3965885}"/>
                </a:ext>
              </a:extLst>
            </p:cNvPr>
            <p:cNvGrpSpPr/>
            <p:nvPr/>
          </p:nvGrpSpPr>
          <p:grpSpPr>
            <a:xfrm>
              <a:off x="6053484" y="5124897"/>
              <a:ext cx="6025502" cy="697110"/>
              <a:chOff x="5686529" y="4065165"/>
              <a:chExt cx="6025502" cy="697110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9EE40141-E31D-7340-ACBB-ED3C3CB28160}"/>
                  </a:ext>
                </a:extLst>
              </p:cNvPr>
              <p:cNvGrpSpPr/>
              <p:nvPr/>
            </p:nvGrpSpPr>
            <p:grpSpPr>
              <a:xfrm>
                <a:off x="5686529" y="4065165"/>
                <a:ext cx="6025502" cy="697110"/>
                <a:chOff x="5803232" y="4037721"/>
                <a:chExt cx="6025502" cy="697110"/>
              </a:xfrm>
            </p:grpSpPr>
            <p:grpSp>
              <p:nvGrpSpPr>
                <p:cNvPr id="51" name="Group 50">
                  <a:extLst>
                    <a:ext uri="{FF2B5EF4-FFF2-40B4-BE49-F238E27FC236}">
                      <a16:creationId xmlns:a16="http://schemas.microsoft.com/office/drawing/2014/main" id="{3D005E64-6A14-934C-B545-8C003761F468}"/>
                    </a:ext>
                  </a:extLst>
                </p:cNvPr>
                <p:cNvGrpSpPr/>
                <p:nvPr/>
              </p:nvGrpSpPr>
              <p:grpSpPr>
                <a:xfrm>
                  <a:off x="5803232" y="4037721"/>
                  <a:ext cx="6025502" cy="697110"/>
                  <a:chOff x="4575210" y="3335112"/>
                  <a:chExt cx="6025502" cy="697110"/>
                </a:xfrm>
              </p:grpSpPr>
              <p:sp>
                <p:nvSpPr>
                  <p:cNvPr id="65" name="TextBox 64">
                    <a:extLst>
                      <a:ext uri="{FF2B5EF4-FFF2-40B4-BE49-F238E27FC236}">
                        <a16:creationId xmlns:a16="http://schemas.microsoft.com/office/drawing/2014/main" id="{90688F95-0151-BD4B-806F-0F359BF54B16}"/>
                      </a:ext>
                    </a:extLst>
                  </p:cNvPr>
                  <p:cNvSpPr txBox="1"/>
                  <p:nvPr/>
                </p:nvSpPr>
                <p:spPr>
                  <a:xfrm>
                    <a:off x="5012008" y="3632112"/>
                    <a:ext cx="1700227" cy="400110"/>
                  </a:xfrm>
                  <a:prstGeom prst="rect">
                    <a:avLst/>
                  </a:prstGeom>
                  <a:solidFill>
                    <a:schemeClr val="accent3"/>
                  </a:solidFill>
                  <a:ln>
                    <a:solidFill>
                      <a:schemeClr val="accent6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2000" b="1" dirty="0">
                        <a:solidFill>
                          <a:schemeClr val="bg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rPr>
                      <a:t>0xfffffffb</a:t>
                    </a:r>
                  </a:p>
                </p:txBody>
              </p:sp>
              <p:sp>
                <p:nvSpPr>
                  <p:cNvPr id="66" name="TextBox 65">
                    <a:extLst>
                      <a:ext uri="{FF2B5EF4-FFF2-40B4-BE49-F238E27FC236}">
                        <a16:creationId xmlns:a16="http://schemas.microsoft.com/office/drawing/2014/main" id="{A85D35CC-C529-D443-B369-515C739E4E99}"/>
                      </a:ext>
                    </a:extLst>
                  </p:cNvPr>
                  <p:cNvSpPr txBox="1"/>
                  <p:nvPr/>
                </p:nvSpPr>
                <p:spPr>
                  <a:xfrm>
                    <a:off x="4575210" y="3609028"/>
                    <a:ext cx="412292" cy="4001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000" dirty="0"/>
                      <a:t>r1</a:t>
                    </a:r>
                  </a:p>
                </p:txBody>
              </p:sp>
              <p:sp>
                <p:nvSpPr>
                  <p:cNvPr id="67" name="TextBox 66">
                    <a:extLst>
                      <a:ext uri="{FF2B5EF4-FFF2-40B4-BE49-F238E27FC236}">
                        <a16:creationId xmlns:a16="http://schemas.microsoft.com/office/drawing/2014/main" id="{81F137A0-F7B8-3544-B5B3-1475D6BCEAFC}"/>
                      </a:ext>
                    </a:extLst>
                  </p:cNvPr>
                  <p:cNvSpPr txBox="1"/>
                  <p:nvPr/>
                </p:nvSpPr>
                <p:spPr>
                  <a:xfrm>
                    <a:off x="9992853" y="3532636"/>
                    <a:ext cx="607859" cy="4001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00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rPr>
                      <a:t>0x4</a:t>
                    </a:r>
                  </a:p>
                </p:txBody>
              </p:sp>
              <p:sp>
                <p:nvSpPr>
                  <p:cNvPr id="68" name="TextBox 67">
                    <a:extLst>
                      <a:ext uri="{FF2B5EF4-FFF2-40B4-BE49-F238E27FC236}">
                        <a16:creationId xmlns:a16="http://schemas.microsoft.com/office/drawing/2014/main" id="{B7734C0F-3D3E-F043-B86B-E63F86CED18F}"/>
                      </a:ext>
                    </a:extLst>
                  </p:cNvPr>
                  <p:cNvSpPr txBox="1"/>
                  <p:nvPr/>
                </p:nvSpPr>
                <p:spPr>
                  <a:xfrm>
                    <a:off x="5122569" y="3335112"/>
                    <a:ext cx="1456529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r"/>
                    <a:r>
                      <a:rPr lang="en-US" sz="1600" dirty="0"/>
                      <a:t>invert the bits</a:t>
                    </a:r>
                  </a:p>
                </p:txBody>
              </p:sp>
              <p:cxnSp>
                <p:nvCxnSpPr>
                  <p:cNvPr id="69" name="Straight Arrow Connector 68">
                    <a:extLst>
                      <a:ext uri="{FF2B5EF4-FFF2-40B4-BE49-F238E27FC236}">
                        <a16:creationId xmlns:a16="http://schemas.microsoft.com/office/drawing/2014/main" id="{C3445386-39DB-3C41-A4D0-FBAACA52EBA2}"/>
                      </a:ext>
                    </a:extLst>
                  </p:cNvPr>
                  <p:cNvCxnSpPr>
                    <a:cxnSpLocks/>
                    <a:endCxn id="65" idx="3"/>
                  </p:cNvCxnSpPr>
                  <p:nvPr/>
                </p:nvCxnSpPr>
                <p:spPr bwMode="auto">
                  <a:xfrm flipH="1">
                    <a:off x="6712235" y="3832167"/>
                    <a:ext cx="531007" cy="0"/>
                  </a:xfrm>
                  <a:prstGeom prst="straightConnector1">
                    <a:avLst/>
                  </a:prstGeom>
                  <a:noFill/>
                  <a:ln w="63500" cap="flat" cmpd="sng" algn="ctr">
                    <a:solidFill>
                      <a:srgbClr val="FF0000"/>
                    </a:solidFill>
                    <a:prstDash val="solid"/>
                    <a:round/>
                    <a:headEnd type="none" w="med" len="med"/>
                    <a:tailEnd type="triangle"/>
                  </a:ln>
                  <a:effectLst/>
                </p:spPr>
              </p:cxnSp>
            </p:grpSp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1E403EE0-5DC1-4D4C-9169-0E3C66EDFF41}"/>
                    </a:ext>
                  </a:extLst>
                </p:cNvPr>
                <p:cNvSpPr txBox="1"/>
                <p:nvPr/>
              </p:nvSpPr>
              <p:spPr>
                <a:xfrm>
                  <a:off x="8502103" y="4315689"/>
                  <a:ext cx="2057723" cy="400110"/>
                </a:xfrm>
                <a:prstGeom prst="rect">
                  <a:avLst/>
                </a:prstGeom>
                <a:solidFill>
                  <a:srgbClr val="00B0F0"/>
                </a:solidFill>
                <a:ln>
                  <a:solidFill>
                    <a:schemeClr val="accent6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b="1" dirty="0">
                      <a:solidFill>
                        <a:schemeClr val="bg1"/>
                      </a:solidFill>
                      <a:latin typeface="Consolas" panose="020B0609020204030204" pitchFamily="49" charset="0"/>
                      <a:cs typeface="Consolas" panose="020B0609020204030204" pitchFamily="49" charset="0"/>
                    </a:rPr>
                    <a:t>0x00000004</a:t>
                  </a:r>
                </a:p>
              </p:txBody>
            </p:sp>
          </p:grpSp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073E8485-F1E8-7149-A2C7-21E407F3306B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10442215" y="4509892"/>
                <a:ext cx="559482" cy="6231"/>
              </a:xfrm>
              <a:prstGeom prst="straightConnector1">
                <a:avLst/>
              </a:prstGeom>
              <a:noFill/>
              <a:ln w="635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</p:grp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FBB1D5FA-DDF4-4248-ADF2-17DF666EC640}"/>
                </a:ext>
              </a:extLst>
            </p:cNvPr>
            <p:cNvSpPr txBox="1"/>
            <p:nvPr/>
          </p:nvSpPr>
          <p:spPr>
            <a:xfrm>
              <a:off x="8205097" y="5048922"/>
              <a:ext cx="293550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600" dirty="0"/>
                <a:t>copy into 32 bits zero extend</a:t>
              </a:r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B2A88890-0F1F-364B-8A26-2B2A5232205A}"/>
              </a:ext>
            </a:extLst>
          </p:cNvPr>
          <p:cNvGrpSpPr/>
          <p:nvPr/>
        </p:nvGrpSpPr>
        <p:grpSpPr>
          <a:xfrm>
            <a:off x="5567004" y="5491510"/>
            <a:ext cx="5286037" cy="445110"/>
            <a:chOff x="6568756" y="2618678"/>
            <a:chExt cx="5286037" cy="445110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E665343B-0DCA-E847-8C11-41CBC21DFF1E}"/>
                </a:ext>
              </a:extLst>
            </p:cNvPr>
            <p:cNvSpPr txBox="1"/>
            <p:nvPr/>
          </p:nvSpPr>
          <p:spPr>
            <a:xfrm>
              <a:off x="9193760" y="2663678"/>
              <a:ext cx="2160720" cy="400110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0xaaaaaaaa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48B8E502-3927-2C4D-AD6A-0F734C86135C}"/>
                </a:ext>
              </a:extLst>
            </p:cNvPr>
            <p:cNvSpPr txBox="1"/>
            <p:nvPr/>
          </p:nvSpPr>
          <p:spPr>
            <a:xfrm>
              <a:off x="6981048" y="2678908"/>
              <a:ext cx="1654453" cy="369332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0x55555555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74AB7BD4-CE7D-AF46-A880-52F03575EB04}"/>
                </a:ext>
              </a:extLst>
            </p:cNvPr>
            <p:cNvSpPr txBox="1"/>
            <p:nvPr/>
          </p:nvSpPr>
          <p:spPr>
            <a:xfrm>
              <a:off x="11387999" y="2618678"/>
              <a:ext cx="46679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r5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588029B5-6BB8-9349-9CEE-8D4C39E6A295}"/>
                </a:ext>
              </a:extLst>
            </p:cNvPr>
            <p:cNvSpPr txBox="1"/>
            <p:nvPr/>
          </p:nvSpPr>
          <p:spPr>
            <a:xfrm>
              <a:off x="6568756" y="2663678"/>
              <a:ext cx="41229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r1</a:t>
              </a:r>
            </a:p>
          </p:txBody>
        </p: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38D1A453-C405-DD4D-ABDB-F653B3336919}"/>
                </a:ext>
              </a:extLst>
            </p:cNvPr>
            <p:cNvCxnSpPr>
              <a:cxnSpLocks/>
              <a:stCxn id="72" idx="1"/>
            </p:cNvCxnSpPr>
            <p:nvPr/>
          </p:nvCxnSpPr>
          <p:spPr bwMode="auto">
            <a:xfrm flipH="1">
              <a:off x="8633470" y="2863733"/>
              <a:ext cx="560290" cy="0"/>
            </a:xfrm>
            <a:prstGeom prst="straightConnector1">
              <a:avLst/>
            </a:prstGeom>
            <a:noFill/>
            <a:ln w="635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C70D2830-5211-8644-969C-E94C225B4B9F}"/>
              </a:ext>
            </a:extLst>
          </p:cNvPr>
          <p:cNvSpPr txBox="1"/>
          <p:nvPr/>
        </p:nvSpPr>
        <p:spPr>
          <a:xfrm>
            <a:off x="3261099" y="572258"/>
            <a:ext cx="668773" cy="4001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0"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rot4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E5A8CD77-F3F8-1C40-9DD0-436A74294A75}"/>
              </a:ext>
            </a:extLst>
          </p:cNvPr>
          <p:cNvSpPr txBox="1"/>
          <p:nvPr/>
        </p:nvSpPr>
        <p:spPr>
          <a:xfrm>
            <a:off x="3933199" y="572258"/>
            <a:ext cx="853119" cy="4001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0"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imm8</a:t>
            </a: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A396F3F6-F766-E042-91B2-074DF57D5ACD}"/>
              </a:ext>
            </a:extLst>
          </p:cNvPr>
          <p:cNvGrpSpPr/>
          <p:nvPr/>
        </p:nvGrpSpPr>
        <p:grpSpPr>
          <a:xfrm>
            <a:off x="8943556" y="1843986"/>
            <a:ext cx="2883478" cy="1210588"/>
            <a:chOff x="494002" y="4228018"/>
            <a:chExt cx="2883478" cy="1210588"/>
          </a:xfrm>
        </p:grpSpPr>
        <p:sp>
          <p:nvSpPr>
            <p:cNvPr id="79" name="~ 1100…">
              <a:extLst>
                <a:ext uri="{FF2B5EF4-FFF2-40B4-BE49-F238E27FC236}">
                  <a16:creationId xmlns:a16="http://schemas.microsoft.com/office/drawing/2014/main" id="{1E30A9AA-11B8-EC43-AFC2-845AC237E361}"/>
                </a:ext>
              </a:extLst>
            </p:cNvPr>
            <p:cNvSpPr txBox="1"/>
            <p:nvPr/>
          </p:nvSpPr>
          <p:spPr>
            <a:xfrm>
              <a:off x="494002" y="4228018"/>
              <a:ext cx="1371598" cy="1210588"/>
            </a:xfrm>
            <a:prstGeom prst="rect">
              <a:avLst/>
            </a:prstGeom>
            <a:ln w="63500">
              <a:solidFill>
                <a:schemeClr val="accent1"/>
              </a:solidFill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anchor="ctr">
              <a:spAutoFit/>
            </a:bodyPr>
            <a:lstStyle/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dirty="0">
                  <a:solidFill>
                    <a:srgbClr val="FF0000"/>
                  </a:solidFill>
                </a:rPr>
                <a:t>~</a:t>
              </a:r>
              <a:r>
                <a:rPr sz="2400" dirty="0"/>
                <a:t> </a:t>
              </a:r>
              <a:r>
                <a:rPr sz="2400" dirty="0">
                  <a:solidFill>
                    <a:srgbClr val="F37440"/>
                  </a:solidFill>
                </a:rPr>
                <a:t>1</a:t>
              </a:r>
              <a:r>
                <a:rPr sz="2400" dirty="0">
                  <a:solidFill>
                    <a:schemeClr val="accent1"/>
                  </a:solidFill>
                </a:rPr>
                <a:t>1</a:t>
              </a:r>
              <a:r>
                <a:rPr sz="2400" dirty="0">
                  <a:solidFill>
                    <a:srgbClr val="00B050"/>
                  </a:solidFill>
                </a:rPr>
                <a:t>0</a:t>
              </a:r>
              <a:r>
                <a:rPr sz="2400" dirty="0">
                  <a:solidFill>
                    <a:srgbClr val="FF0000"/>
                  </a:solidFill>
                </a:rPr>
                <a:t>0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dirty="0"/>
                <a:t>  </a:t>
              </a:r>
              <a:r>
                <a:rPr sz="2400" dirty="0">
                  <a:solidFill>
                    <a:srgbClr val="F37440"/>
                  </a:solidFill>
                </a:rPr>
                <a:t>-</a:t>
              </a:r>
              <a:r>
                <a:rPr sz="2400" dirty="0">
                  <a:solidFill>
                    <a:schemeClr val="accent1"/>
                  </a:solidFill>
                </a:rPr>
                <a:t>-</a:t>
              </a:r>
              <a:r>
                <a:rPr sz="2400" dirty="0">
                  <a:solidFill>
                    <a:srgbClr val="00B050"/>
                  </a:solidFill>
                </a:rPr>
                <a:t>-</a:t>
              </a:r>
              <a:r>
                <a:rPr sz="2400" dirty="0">
                  <a:solidFill>
                    <a:srgbClr val="FF0000"/>
                  </a:solidFill>
                </a:rPr>
                <a:t>-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dirty="0"/>
                <a:t>  </a:t>
              </a:r>
              <a:r>
                <a:rPr sz="2400" dirty="0">
                  <a:solidFill>
                    <a:srgbClr val="F37440"/>
                  </a:solidFill>
                </a:rPr>
                <a:t>0</a:t>
              </a:r>
              <a:r>
                <a:rPr sz="2400" dirty="0">
                  <a:solidFill>
                    <a:schemeClr val="accent1"/>
                  </a:solidFill>
                </a:rPr>
                <a:t>0</a:t>
              </a:r>
              <a:r>
                <a:rPr sz="2400" dirty="0">
                  <a:solidFill>
                    <a:srgbClr val="00B050"/>
                  </a:solidFill>
                </a:rPr>
                <a:t>1</a:t>
              </a:r>
              <a:r>
                <a:rPr sz="2400" dirty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A8F0D1B4-114B-1E44-899C-28131D8789C2}"/>
                </a:ext>
              </a:extLst>
            </p:cNvPr>
            <p:cNvSpPr txBox="1"/>
            <p:nvPr/>
          </p:nvSpPr>
          <p:spPr>
            <a:xfrm>
              <a:off x="1910412" y="4648645"/>
              <a:ext cx="14670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Bitwise NOT</a:t>
              </a:r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0CDA2F1A-3ABE-5047-8105-2E281B08C64D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D754C03-A9A1-8247-B178-886AB886D74B}"/>
              </a:ext>
            </a:extLst>
          </p:cNvPr>
          <p:cNvGrpSpPr/>
          <p:nvPr/>
        </p:nvGrpSpPr>
        <p:grpSpPr>
          <a:xfrm>
            <a:off x="1347022" y="2010308"/>
            <a:ext cx="6674069" cy="877945"/>
            <a:chOff x="550070" y="2086444"/>
            <a:chExt cx="6674069" cy="877945"/>
          </a:xfrm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2E9B6E8E-CC66-4344-BC97-B973B085EAA4}"/>
                </a:ext>
              </a:extLst>
            </p:cNvPr>
            <p:cNvSpPr/>
            <p:nvPr/>
          </p:nvSpPr>
          <p:spPr>
            <a:xfrm>
              <a:off x="550070" y="2086444"/>
              <a:ext cx="6674069" cy="87794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103D84B4-4076-A647-BED2-B97DF785D440}"/>
                </a:ext>
              </a:extLst>
            </p:cNvPr>
            <p:cNvSpPr txBox="1"/>
            <p:nvPr/>
          </p:nvSpPr>
          <p:spPr>
            <a:xfrm>
              <a:off x="752496" y="2103338"/>
              <a:ext cx="647164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err="1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mvn</a:t>
              </a:r>
              <a:r>
                <a:rPr lang="en-US" sz="24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24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Rd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 sz="24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constant 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24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// Rd = constant</a:t>
              </a:r>
              <a:endParaRPr lang="en-US" sz="24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400" dirty="0" err="1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mvn</a:t>
              </a:r>
              <a:r>
                <a:rPr lang="en-US" sz="24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24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Rd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,  </a:t>
              </a:r>
              <a:r>
                <a:rPr lang="en-US" sz="24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Rm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        </a:t>
              </a:r>
              <a:r>
                <a:rPr lang="en-US" sz="24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// Rd = Rm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7E8B168A-6DD2-C8C7-9E99-209B035E813D}"/>
              </a:ext>
            </a:extLst>
          </p:cNvPr>
          <p:cNvGrpSpPr/>
          <p:nvPr/>
        </p:nvGrpSpPr>
        <p:grpSpPr>
          <a:xfrm>
            <a:off x="5564973" y="6250702"/>
            <a:ext cx="3456613" cy="411121"/>
            <a:chOff x="6568756" y="2652667"/>
            <a:chExt cx="3456613" cy="411121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CE6A54D9-EFC1-73F1-8925-CFBF2E29A336}"/>
                </a:ext>
              </a:extLst>
            </p:cNvPr>
            <p:cNvSpPr txBox="1"/>
            <p:nvPr/>
          </p:nvSpPr>
          <p:spPr>
            <a:xfrm>
              <a:off x="9047793" y="2652667"/>
              <a:ext cx="977576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466A9C48-B5F6-FF90-5FBC-E87D897B9401}"/>
                </a:ext>
              </a:extLst>
            </p:cNvPr>
            <p:cNvSpPr txBox="1"/>
            <p:nvPr/>
          </p:nvSpPr>
          <p:spPr>
            <a:xfrm>
              <a:off x="6981048" y="2678908"/>
              <a:ext cx="1654453" cy="369332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0xffffffff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EA25FA10-6820-30B5-DDE4-85C785CDF096}"/>
                </a:ext>
              </a:extLst>
            </p:cNvPr>
            <p:cNvSpPr txBox="1"/>
            <p:nvPr/>
          </p:nvSpPr>
          <p:spPr>
            <a:xfrm>
              <a:off x="6568756" y="2663678"/>
              <a:ext cx="41229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r1</a:t>
              </a:r>
            </a:p>
          </p:txBody>
        </p: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30D60F41-170F-935C-B051-B32B8F6EC55E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8635501" y="2822375"/>
              <a:ext cx="560290" cy="10263"/>
            </a:xfrm>
            <a:prstGeom prst="straightConnector1">
              <a:avLst/>
            </a:prstGeom>
            <a:noFill/>
            <a:ln w="635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323495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 animBg="1"/>
      <p:bldP spid="3" grpId="0" uiExpand="1" build="p"/>
      <p:bldP spid="54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2AA10A-AB1F-B546-9B6B-97FC5E802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537" y="-2628"/>
            <a:ext cx="10515600" cy="603658"/>
          </a:xfrm>
        </p:spPr>
        <p:txBody>
          <a:bodyPr/>
          <a:lstStyle/>
          <a:p>
            <a:r>
              <a:rPr lang="en-US" dirty="0"/>
              <a:t>Bitwise Instructions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004166-69B8-C54C-89AD-C39CD6155C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9145" y="2091189"/>
            <a:ext cx="11313710" cy="1052837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20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&lt;op&gt;</a:t>
            </a:r>
            <a:r>
              <a:rPr lang="en-US" sz="2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Rd,  </a:t>
            </a:r>
            <a:r>
              <a:rPr lang="en-US" sz="2000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Rn, </a:t>
            </a:r>
            <a:r>
              <a:rPr lang="en-US" sz="2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constant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2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Rd = Rn &lt;op&gt; constant</a:t>
            </a:r>
          </a:p>
          <a:p>
            <a:pPr marL="0" indent="0">
              <a:buNone/>
            </a:pPr>
            <a:r>
              <a:rPr lang="en-US" sz="20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&lt;op&gt;</a:t>
            </a:r>
            <a:r>
              <a:rPr lang="en-US" sz="2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Rd,  </a:t>
            </a:r>
            <a:r>
              <a:rPr lang="en-US" sz="2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Rn</a:t>
            </a:r>
            <a:r>
              <a:rPr lang="en-US" sz="2000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 Rm        </a:t>
            </a:r>
            <a:r>
              <a:rPr lang="en-US" sz="2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Rd = Rn &lt;op&gt; Rm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55CEAD13-71C7-AA41-9B17-0E5E3E063C52}"/>
              </a:ext>
            </a:extLst>
          </p:cNvPr>
          <p:cNvGrpSpPr/>
          <p:nvPr/>
        </p:nvGrpSpPr>
        <p:grpSpPr>
          <a:xfrm>
            <a:off x="464451" y="536088"/>
            <a:ext cx="5582408" cy="1343783"/>
            <a:chOff x="209950" y="457200"/>
            <a:chExt cx="5582408" cy="1343783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5371D108-E0AA-0848-860F-3E75D9FA65DD}"/>
                </a:ext>
              </a:extLst>
            </p:cNvPr>
            <p:cNvSpPr/>
            <p:nvPr/>
          </p:nvSpPr>
          <p:spPr>
            <a:xfrm>
              <a:off x="209950" y="457200"/>
              <a:ext cx="5582408" cy="134378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4FD77C54-05A5-744F-B9E9-544A67D5507B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232984" y="931054"/>
              <a:ext cx="1" cy="441121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FD21C892-7937-924F-9559-BD68A83B95F7}"/>
                </a:ext>
              </a:extLst>
            </p:cNvPr>
            <p:cNvSpPr txBox="1"/>
            <p:nvPr/>
          </p:nvSpPr>
          <p:spPr>
            <a:xfrm>
              <a:off x="3538876" y="1300444"/>
              <a:ext cx="2210862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Operand 2 constant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B30B3D10-8B0D-8C41-A468-927BBDA30790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943482" y="982801"/>
              <a:ext cx="1" cy="372879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288FF6F6-4164-9A49-938D-A39E1A29C46C}"/>
                </a:ext>
              </a:extLst>
            </p:cNvPr>
            <p:cNvSpPr txBox="1"/>
            <p:nvPr/>
          </p:nvSpPr>
          <p:spPr>
            <a:xfrm>
              <a:off x="863352" y="1300444"/>
              <a:ext cx="1298885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destination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BDE5BF2C-2629-C744-8B0D-78CF7823E491}"/>
                </a:ext>
              </a:extLst>
            </p:cNvPr>
            <p:cNvSpPr txBox="1"/>
            <p:nvPr/>
          </p:nvSpPr>
          <p:spPr>
            <a:xfrm>
              <a:off x="397336" y="572258"/>
              <a:ext cx="1282198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&lt;op&gt;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BBB1A992-B4E5-E342-BDA8-AE16EC2AE411}"/>
                </a:ext>
              </a:extLst>
            </p:cNvPr>
            <p:cNvSpPr txBox="1"/>
            <p:nvPr/>
          </p:nvSpPr>
          <p:spPr>
            <a:xfrm>
              <a:off x="1679533" y="576753"/>
              <a:ext cx="836233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Rd</a:t>
              </a:r>
            </a:p>
          </p:txBody>
        </p: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68C29FCD-938B-0642-8FE2-EA468EC551AE}"/>
              </a:ext>
            </a:extLst>
          </p:cNvPr>
          <p:cNvSpPr txBox="1"/>
          <p:nvPr/>
        </p:nvSpPr>
        <p:spPr>
          <a:xfrm>
            <a:off x="3599335" y="657338"/>
            <a:ext cx="668773" cy="4001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0"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rot4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AF681031-AD30-C54D-AB8A-D78530964807}"/>
              </a:ext>
            </a:extLst>
          </p:cNvPr>
          <p:cNvSpPr txBox="1"/>
          <p:nvPr/>
        </p:nvSpPr>
        <p:spPr>
          <a:xfrm>
            <a:off x="4263729" y="658478"/>
            <a:ext cx="853119" cy="4001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0"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imm8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DC38710-D173-7840-8FBC-EDD4F1537E3C}"/>
              </a:ext>
            </a:extLst>
          </p:cNvPr>
          <p:cNvSpPr txBox="1"/>
          <p:nvPr/>
        </p:nvSpPr>
        <p:spPr>
          <a:xfrm>
            <a:off x="2770267" y="657365"/>
            <a:ext cx="838325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tx2"/>
                </a:solidFill>
              </a:rPr>
              <a:t>Rn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F26798A9-E40D-DF4F-AEB5-3FE580F41AF2}"/>
              </a:ext>
            </a:extLst>
          </p:cNvPr>
          <p:cNvCxnSpPr>
            <a:cxnSpLocks/>
          </p:cNvCxnSpPr>
          <p:nvPr/>
        </p:nvCxnSpPr>
        <p:spPr bwMode="auto">
          <a:xfrm flipV="1">
            <a:off x="3183055" y="1017055"/>
            <a:ext cx="1" cy="372879"/>
          </a:xfrm>
          <a:prstGeom prst="straightConnector1">
            <a:avLst/>
          </a:prstGeom>
          <a:noFill/>
          <a:ln w="635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8ED82A35-85C8-DA4D-A85A-A8032624032B}"/>
              </a:ext>
            </a:extLst>
          </p:cNvPr>
          <p:cNvSpPr txBox="1"/>
          <p:nvPr/>
        </p:nvSpPr>
        <p:spPr>
          <a:xfrm>
            <a:off x="2491784" y="1384683"/>
            <a:ext cx="1251233" cy="369332"/>
          </a:xfrm>
          <a:prstGeom prst="rect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operand 1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0FE2860-2B2E-1C4F-8DFB-94A06BBE31DB}"/>
              </a:ext>
            </a:extLst>
          </p:cNvPr>
          <p:cNvGrpSpPr/>
          <p:nvPr/>
        </p:nvGrpSpPr>
        <p:grpSpPr>
          <a:xfrm>
            <a:off x="6773349" y="536088"/>
            <a:ext cx="5017598" cy="1343783"/>
            <a:chOff x="6773349" y="536088"/>
            <a:chExt cx="5017598" cy="1343783"/>
          </a:xfrm>
        </p:grpSpPr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587E1456-CE19-8E44-ACF0-B63B5158D0D6}"/>
                </a:ext>
              </a:extLst>
            </p:cNvPr>
            <p:cNvGrpSpPr/>
            <p:nvPr/>
          </p:nvGrpSpPr>
          <p:grpSpPr>
            <a:xfrm>
              <a:off x="6773349" y="536088"/>
              <a:ext cx="5017598" cy="1343783"/>
              <a:chOff x="209950" y="457200"/>
              <a:chExt cx="5017598" cy="1343783"/>
            </a:xfrm>
          </p:grpSpPr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CD915F3D-A940-384A-A89D-829A31AC5808}"/>
                  </a:ext>
                </a:extLst>
              </p:cNvPr>
              <p:cNvSpPr/>
              <p:nvPr/>
            </p:nvSpPr>
            <p:spPr>
              <a:xfrm>
                <a:off x="209950" y="457200"/>
                <a:ext cx="5017598" cy="1343783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5" name="Straight Arrow Connector 64">
                <a:extLst>
                  <a:ext uri="{FF2B5EF4-FFF2-40B4-BE49-F238E27FC236}">
                    <a16:creationId xmlns:a16="http://schemas.microsoft.com/office/drawing/2014/main" id="{5B1537C3-4AD2-DB4B-B388-5BB863A507F9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3818087" y="935537"/>
                <a:ext cx="1" cy="441121"/>
              </a:xfrm>
              <a:prstGeom prst="straightConnector1">
                <a:avLst/>
              </a:prstGeom>
              <a:noFill/>
              <a:ln w="6350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7F961CBE-8960-5B44-ACB5-9462B10CC03B}"/>
                  </a:ext>
                </a:extLst>
              </p:cNvPr>
              <p:cNvSpPr txBox="1"/>
              <p:nvPr/>
            </p:nvSpPr>
            <p:spPr>
              <a:xfrm>
                <a:off x="3639858" y="1300600"/>
                <a:ext cx="1274708" cy="36933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</a:rPr>
                  <a:t>Operand 2</a:t>
                </a:r>
              </a:p>
            </p:txBody>
          </p:sp>
          <p:cxnSp>
            <p:nvCxnSpPr>
              <p:cNvPr id="67" name="Straight Arrow Connector 66">
                <a:extLst>
                  <a:ext uri="{FF2B5EF4-FFF2-40B4-BE49-F238E27FC236}">
                    <a16:creationId xmlns:a16="http://schemas.microsoft.com/office/drawing/2014/main" id="{657EA164-2CEB-B847-B347-7CE556623136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1943482" y="982801"/>
                <a:ext cx="1" cy="372879"/>
              </a:xfrm>
              <a:prstGeom prst="straightConnector1">
                <a:avLst/>
              </a:prstGeom>
              <a:noFill/>
              <a:ln w="6350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F0C85C6A-7348-3B4F-BCCE-3CBC799DDF3B}"/>
                  </a:ext>
                </a:extLst>
              </p:cNvPr>
              <p:cNvSpPr txBox="1"/>
              <p:nvPr/>
            </p:nvSpPr>
            <p:spPr>
              <a:xfrm>
                <a:off x="896131" y="1304928"/>
                <a:ext cx="1332001" cy="36933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</a:rPr>
                  <a:t>destination</a:t>
                </a:r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A281571F-F8F0-6E47-A4C7-F02C9176B2C1}"/>
                  </a:ext>
                </a:extLst>
              </p:cNvPr>
              <p:cNvSpPr txBox="1"/>
              <p:nvPr/>
            </p:nvSpPr>
            <p:spPr>
              <a:xfrm>
                <a:off x="397336" y="572258"/>
                <a:ext cx="1282198" cy="400110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tx2"/>
                    </a:solidFill>
                  </a:rPr>
                  <a:t>&lt;op&gt;</a:t>
                </a:r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771EE205-B4DF-974F-9A33-AC5140B67A7F}"/>
                  </a:ext>
                </a:extLst>
              </p:cNvPr>
              <p:cNvSpPr txBox="1"/>
              <p:nvPr/>
            </p:nvSpPr>
            <p:spPr>
              <a:xfrm>
                <a:off x="1679533" y="576753"/>
                <a:ext cx="836233" cy="400110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tx2"/>
                    </a:solidFill>
                  </a:rPr>
                  <a:t>Rd</a:t>
                </a:r>
              </a:p>
            </p:txBody>
          </p:sp>
        </p:grp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405E515E-D899-B54A-8D61-4735C4F44E08}"/>
                </a:ext>
              </a:extLst>
            </p:cNvPr>
            <p:cNvSpPr txBox="1"/>
            <p:nvPr/>
          </p:nvSpPr>
          <p:spPr>
            <a:xfrm>
              <a:off x="9079165" y="657365"/>
              <a:ext cx="838325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Rn</a:t>
              </a:r>
            </a:p>
          </p:txBody>
        </p: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15FE4A25-6005-DA48-A8D5-9E29D5B21A5A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9502573" y="1042895"/>
              <a:ext cx="1" cy="372879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BE305E5F-DCFF-5B4A-A468-FA0B8D0F85E9}"/>
                </a:ext>
              </a:extLst>
            </p:cNvPr>
            <p:cNvSpPr txBox="1"/>
            <p:nvPr/>
          </p:nvSpPr>
          <p:spPr>
            <a:xfrm>
              <a:off x="8892252" y="1388758"/>
              <a:ext cx="1251233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operand 1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07C04821-8F93-574E-B53E-475A9DD5091E}"/>
                </a:ext>
              </a:extLst>
            </p:cNvPr>
            <p:cNvSpPr txBox="1"/>
            <p:nvPr/>
          </p:nvSpPr>
          <p:spPr>
            <a:xfrm>
              <a:off x="9921672" y="666425"/>
              <a:ext cx="834347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Rm</a:t>
              </a:r>
            </a:p>
          </p:txBody>
        </p:sp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id="{7A3246FE-7D9B-8545-A186-80C065D41A8F}"/>
              </a:ext>
            </a:extLst>
          </p:cNvPr>
          <p:cNvSpPr txBox="1"/>
          <p:nvPr/>
        </p:nvSpPr>
        <p:spPr>
          <a:xfrm>
            <a:off x="8270246" y="2192824"/>
            <a:ext cx="3420815" cy="646331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Bytes</a:t>
            </a:r>
            <a:r>
              <a:rPr lang="en-US" dirty="0"/>
              <a:t>: 0 &lt;= </a:t>
            </a:r>
            <a:r>
              <a:rPr lang="en-US" dirty="0">
                <a:solidFill>
                  <a:srgbClr val="0070C0"/>
                </a:solidFill>
              </a:rPr>
              <a:t>imm8</a:t>
            </a:r>
            <a:r>
              <a:rPr lang="en-US" dirty="0"/>
              <a:t> </a:t>
            </a:r>
            <a:r>
              <a:rPr lang="en-US" dirty="0">
                <a:solidFill>
                  <a:schemeClr val="tx2"/>
                </a:solidFill>
              </a:rPr>
              <a:t>&lt;= 255  + values from "rotating" rot 4 bits</a:t>
            </a:r>
          </a:p>
        </p:txBody>
      </p:sp>
      <p:graphicFrame>
        <p:nvGraphicFramePr>
          <p:cNvPr id="32" name="Table 31">
            <a:extLst>
              <a:ext uri="{FF2B5EF4-FFF2-40B4-BE49-F238E27FC236}">
                <a16:creationId xmlns:a16="http://schemas.microsoft.com/office/drawing/2014/main" id="{90F4B079-DBE0-EB41-99A2-832495C34E9E}"/>
              </a:ext>
            </a:extLst>
          </p:cNvPr>
          <p:cNvGraphicFramePr>
            <a:graphicFrameLocks noGrp="1"/>
          </p:cNvGraphicFramePr>
          <p:nvPr/>
        </p:nvGraphicFramePr>
        <p:xfrm>
          <a:off x="211331" y="3957362"/>
          <a:ext cx="11479730" cy="2364613"/>
        </p:xfrm>
        <a:graphic>
          <a:graphicData uri="http://schemas.openxmlformats.org/drawingml/2006/table">
            <a:tbl>
              <a:tblPr firstRow="1" firstCol="1" lastRow="1" lastCol="1" bandRow="1" bandCol="1"/>
              <a:tblGrid>
                <a:gridCol w="58152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55469">
                  <a:extLst>
                    <a:ext uri="{9D8B030D-6E8A-4147-A177-3AD203B41FA5}">
                      <a16:colId xmlns:a16="http://schemas.microsoft.com/office/drawing/2014/main" val="1138042311"/>
                    </a:ext>
                  </a:extLst>
                </a:gridCol>
                <a:gridCol w="23774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315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1706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800" b="1" i="1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Times New Roman"/>
                          <a:cs typeface="Calibri"/>
                        </a:rPr>
                        <a:t>Bitwise &lt;op&gt; description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+mn-lt"/>
                        <a:ea typeface="Arial"/>
                      </a:endParaRPr>
                    </a:p>
                  </a:txBody>
                  <a:tcPr marL="73025" marR="73025" marT="8890" marB="889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Arial"/>
                        </a:rPr>
                        <a:t>C Syntax</a:t>
                      </a:r>
                    </a:p>
                  </a:txBody>
                  <a:tcPr marL="73025" marR="73025" marT="8890" marB="889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800" b="1" i="1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Times New Roman"/>
                          <a:cs typeface="Calibri"/>
                        </a:rPr>
                        <a:t>Arm &lt;op&gt; Syntax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800" b="1" i="1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Arial"/>
                          <a:cs typeface="Calibri"/>
                        </a:rPr>
                        <a:t>Op2: either register or constant value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+mn-lt"/>
                        <a:ea typeface="Arial"/>
                      </a:endParaRPr>
                    </a:p>
                  </a:txBody>
                  <a:tcPr marL="73025" marR="73025" marT="8890" marB="889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1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Times New Roman"/>
                          <a:cs typeface="Calibri"/>
                        </a:rPr>
                        <a:t>Operation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+mn-lt"/>
                        <a:ea typeface="Arial"/>
                      </a:endParaRPr>
                    </a:p>
                  </a:txBody>
                  <a:tcPr marL="73025" marR="73025" marT="8890" marB="889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00050" algn="l"/>
                        </a:tabLs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/>
                          <a:cs typeface="Calibri"/>
                        </a:rPr>
                        <a:t>Bitwise </a:t>
                      </a:r>
                      <a:r>
                        <a:rPr lang="en-US" sz="1800" b="1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Times New Roman"/>
                          <a:cs typeface="Calibri"/>
                        </a:rPr>
                        <a:t>AND</a:t>
                      </a:r>
                      <a:endParaRPr lang="en-US" sz="1800" b="1" dirty="0">
                        <a:solidFill>
                          <a:srgbClr val="0070C0"/>
                        </a:solidFill>
                        <a:effectLst/>
                        <a:latin typeface="+mn-lt"/>
                        <a:ea typeface="Arial"/>
                      </a:endParaRPr>
                    </a:p>
                  </a:txBody>
                  <a:tcPr marL="73025" marR="73025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57225" algn="l"/>
                        </a:tabLst>
                      </a:pP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a &amp; b</a:t>
                      </a:r>
                    </a:p>
                  </a:txBody>
                  <a:tcPr marL="73025" marR="73025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57225" algn="l"/>
                        </a:tabLst>
                      </a:pPr>
                      <a:r>
                        <a:rPr lang="en-US" sz="1800" b="0" i="0" dirty="0">
                          <a:solidFill>
                            <a:srgbClr val="0070C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and</a:t>
                      </a:r>
                      <a:r>
                        <a:rPr lang="en-US" sz="1800" b="0" i="0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	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</a:t>
                      </a:r>
                      <a:r>
                        <a:rPr lang="en-US" sz="1800" b="0" i="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R</a:t>
                      </a:r>
                      <a:r>
                        <a:rPr lang="en-US" sz="1800" b="0" i="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n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Op2</a:t>
                      </a:r>
                      <a:endParaRPr lang="en-US" sz="1800" b="0" i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73025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</a:t>
                      </a:r>
                      <a:r>
                        <a:rPr lang="en-US" sz="1800" b="0" i="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  <a:sym typeface="Wingdings"/>
                        </a:rPr>
                        <a:t>=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R</a:t>
                      </a:r>
                      <a:r>
                        <a:rPr lang="en-US" sz="1800" b="0" i="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n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&amp; Op2</a:t>
                      </a:r>
                      <a:endParaRPr lang="en-US" sz="1800" b="0" i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73025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00050" algn="l"/>
                        </a:tabLs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/>
                          <a:cs typeface="Calibri"/>
                        </a:rPr>
                        <a:t>Bitwise </a:t>
                      </a:r>
                      <a:r>
                        <a:rPr lang="en-US" sz="1800" b="1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Times New Roman"/>
                          <a:cs typeface="Calibri"/>
                        </a:rPr>
                        <a:t>OR</a:t>
                      </a:r>
                      <a:endParaRPr lang="en-US" sz="1800" b="1" dirty="0">
                        <a:solidFill>
                          <a:srgbClr val="0070C0"/>
                        </a:solidFill>
                        <a:effectLst/>
                        <a:latin typeface="+mn-lt"/>
                        <a:ea typeface="Arial"/>
                      </a:endParaRPr>
                    </a:p>
                  </a:txBody>
                  <a:tcPr marL="73025" marR="73025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57225" algn="l"/>
                        </a:tabLst>
                      </a:pP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a | b</a:t>
                      </a:r>
                    </a:p>
                  </a:txBody>
                  <a:tcPr marL="73025" marR="73025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57225" algn="l"/>
                        </a:tabLst>
                      </a:pPr>
                      <a:r>
                        <a:rPr lang="en-US" sz="1800" b="0" i="0" dirty="0" err="1">
                          <a:solidFill>
                            <a:srgbClr val="0070C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orr</a:t>
                      </a:r>
                      <a:r>
                        <a:rPr lang="en-US" sz="1800" b="0" i="0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	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</a:t>
                      </a:r>
                      <a:r>
                        <a:rPr lang="en-US" sz="1800" b="0" i="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R</a:t>
                      </a:r>
                      <a:r>
                        <a:rPr lang="en-US" sz="1800" b="0" i="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n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Op2</a:t>
                      </a:r>
                      <a:endParaRPr lang="en-US" sz="1800" b="0" i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73025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</a:t>
                      </a:r>
                      <a:r>
                        <a:rPr lang="en-US" sz="1800" b="0" i="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  <a:sym typeface="Wingdings"/>
                        </a:rPr>
                        <a:t>=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R</a:t>
                      </a:r>
                      <a:r>
                        <a:rPr lang="en-US" sz="1800" b="0" i="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n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| Op2</a:t>
                      </a:r>
                      <a:endParaRPr lang="en-US" sz="1800" b="0" i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73025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00050" algn="l"/>
                        </a:tabLs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/>
                          <a:cs typeface="Calibri"/>
                        </a:rPr>
                        <a:t>Exclusive </a:t>
                      </a:r>
                      <a:r>
                        <a:rPr lang="en-US" sz="1800" b="1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Times New Roman"/>
                          <a:cs typeface="Calibri"/>
                        </a:rPr>
                        <a:t>OR</a:t>
                      </a:r>
                      <a:endParaRPr lang="en-US" sz="1800" b="1" dirty="0">
                        <a:solidFill>
                          <a:srgbClr val="0070C0"/>
                        </a:solidFill>
                        <a:effectLst/>
                        <a:latin typeface="+mn-lt"/>
                        <a:ea typeface="Arial"/>
                      </a:endParaRPr>
                    </a:p>
                  </a:txBody>
                  <a:tcPr marL="73025" marR="73025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57225" algn="l"/>
                        </a:tabLst>
                      </a:pP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a ^ b</a:t>
                      </a:r>
                    </a:p>
                  </a:txBody>
                  <a:tcPr marL="73025" marR="73025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57225" algn="l"/>
                        </a:tabLst>
                      </a:pPr>
                      <a:r>
                        <a:rPr lang="en-US" sz="1800" b="0" i="0" dirty="0" err="1">
                          <a:solidFill>
                            <a:srgbClr val="0070C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eor</a:t>
                      </a:r>
                      <a:r>
                        <a:rPr lang="en-US" sz="1800" b="0" i="0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	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</a:t>
                      </a:r>
                      <a:r>
                        <a:rPr lang="en-US" sz="1800" b="0" i="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R</a:t>
                      </a:r>
                      <a:r>
                        <a:rPr lang="en-US" sz="1800" b="0" i="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n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Op2</a:t>
                      </a:r>
                      <a:endParaRPr lang="en-US" sz="1800" b="0" i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73025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</a:t>
                      </a:r>
                      <a:r>
                        <a:rPr lang="en-US" sz="1800" b="0" i="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  <a:sym typeface="Wingdings"/>
                        </a:rPr>
                        <a:t>=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R</a:t>
                      </a:r>
                      <a:r>
                        <a:rPr lang="en-US" sz="1800" b="0" i="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n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^ Op2</a:t>
                      </a:r>
                      <a:endParaRPr lang="en-US" sz="1800" b="0" i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73025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964943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4DB"/>
                          </a:highlight>
                          <a:latin typeface="Arial" panose="020B0604020202020204" pitchFamily="34" charset="0"/>
                        </a:rPr>
                        <a:t>Bitwise </a:t>
                      </a:r>
                      <a:r>
                        <a:rPr lang="en-US" sz="1600" b="1" i="0" u="none" strike="noStrike">
                          <a:solidFill>
                            <a:srgbClr val="0000FF"/>
                          </a:solidFill>
                          <a:effectLst/>
                          <a:highlight>
                            <a:srgbClr val="FFF4DB"/>
                          </a:highlight>
                          <a:latin typeface="Arial" panose="020B0604020202020204" pitchFamily="34" charset="0"/>
                        </a:rPr>
                        <a:t>NOT</a:t>
                      </a:r>
                      <a:endParaRPr lang="en-US" sz="2800">
                        <a:effectLst/>
                        <a:highlight>
                          <a:srgbClr val="FFF4DB"/>
                        </a:highlight>
                      </a:endParaRP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4DB"/>
                          </a:highlight>
                          <a:latin typeface="Consolas" panose="020B0609020204030204" pitchFamily="49" charset="0"/>
                        </a:rPr>
                        <a:t>a = ~b</a:t>
                      </a:r>
                      <a:endParaRPr lang="en-US" sz="2800">
                        <a:effectLst/>
                        <a:highlight>
                          <a:srgbClr val="FFF4DB"/>
                        </a:highlight>
                      </a:endParaRP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70C0"/>
                          </a:solidFill>
                          <a:effectLst/>
                          <a:highlight>
                            <a:srgbClr val="FFF4DB"/>
                          </a:highlight>
                          <a:latin typeface="Consolas" panose="020B0609020204030204" pitchFamily="49" charset="0"/>
                        </a:rPr>
                        <a:t>mvn</a:t>
                      </a:r>
                      <a:r>
                        <a:rPr lang="en-US" sz="1600" b="0" i="0" u="none" strike="noStrike">
                          <a:solidFill>
                            <a:srgbClr val="FF0000"/>
                          </a:solidFill>
                          <a:effectLst/>
                          <a:highlight>
                            <a:srgbClr val="FFF4DB"/>
                          </a:highlight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4DB"/>
                          </a:highlight>
                          <a:latin typeface="Consolas" panose="020B0609020204030204" pitchFamily="49" charset="0"/>
                        </a:rPr>
                        <a:t>R</a:t>
                      </a:r>
                      <a:r>
                        <a:rPr lang="en-US" sz="1600" b="0" i="0" u="none" strike="noStrike" baseline="-25000">
                          <a:solidFill>
                            <a:srgbClr val="000000"/>
                          </a:solidFill>
                          <a:effectLst/>
                          <a:highlight>
                            <a:srgbClr val="FFF4DB"/>
                          </a:highlight>
                          <a:latin typeface="Consolas" panose="020B0609020204030204" pitchFamily="49" charset="0"/>
                        </a:rPr>
                        <a:t>d</a:t>
                      </a: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4DB"/>
                          </a:highlight>
                          <a:latin typeface="Consolas" panose="020B0609020204030204" pitchFamily="49" charset="0"/>
                        </a:rPr>
                        <a:t>, R</a:t>
                      </a:r>
                      <a:r>
                        <a:rPr lang="en-US" sz="1600" b="0" i="0" u="none" strike="noStrike" baseline="-25000">
                          <a:solidFill>
                            <a:srgbClr val="000000"/>
                          </a:solidFill>
                          <a:effectLst/>
                          <a:highlight>
                            <a:srgbClr val="FFF4DB"/>
                          </a:highlight>
                          <a:latin typeface="Consolas" panose="020B0609020204030204" pitchFamily="49" charset="0"/>
                        </a:rPr>
                        <a:t>n</a:t>
                      </a:r>
                      <a:endParaRPr lang="en-US" sz="2800">
                        <a:effectLst/>
                        <a:highlight>
                          <a:srgbClr val="FFF4DB"/>
                        </a:highlight>
                      </a:endParaRP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4DB"/>
                          </a:highlight>
                          <a:latin typeface="Consolas" panose="020B0609020204030204" pitchFamily="49" charset="0"/>
                        </a:rPr>
                        <a:t>R</a:t>
                      </a:r>
                      <a:r>
                        <a:rPr lang="en-US" sz="1600" b="0" i="0" u="none" strike="noStrike" baseline="-25000" dirty="0">
                          <a:solidFill>
                            <a:srgbClr val="000000"/>
                          </a:solidFill>
                          <a:effectLst/>
                          <a:highlight>
                            <a:srgbClr val="FFF4DB"/>
                          </a:highlight>
                          <a:latin typeface="Consolas" panose="020B0609020204030204" pitchFamily="49" charset="0"/>
                        </a:rPr>
                        <a:t>d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4DB"/>
                          </a:highlight>
                          <a:latin typeface="Consolas" panose="020B0609020204030204" pitchFamily="49" charset="0"/>
                        </a:rPr>
                        <a:t> = ~R</a:t>
                      </a:r>
                      <a:r>
                        <a:rPr lang="en-US" sz="1600" b="0" i="0" u="none" strike="noStrike" baseline="-25000" dirty="0">
                          <a:solidFill>
                            <a:srgbClr val="000000"/>
                          </a:solidFill>
                          <a:effectLst/>
                          <a:highlight>
                            <a:srgbClr val="FFF4DB"/>
                          </a:highlight>
                          <a:latin typeface="Consolas" panose="020B0609020204030204" pitchFamily="49" charset="0"/>
                        </a:rPr>
                        <a:t>n</a:t>
                      </a:r>
                      <a:endParaRPr lang="en-US" sz="2800" dirty="0">
                        <a:effectLst/>
                        <a:highlight>
                          <a:srgbClr val="FFF4DB"/>
                        </a:highlight>
                      </a:endParaRP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127492"/>
                  </a:ext>
                </a:extLst>
              </a:tr>
            </a:tbl>
          </a:graphicData>
        </a:graphic>
      </p:graphicFrame>
      <p:sp>
        <p:nvSpPr>
          <p:cNvPr id="31" name="TextBox 30">
            <a:extLst>
              <a:ext uri="{FF2B5EF4-FFF2-40B4-BE49-F238E27FC236}">
                <a16:creationId xmlns:a16="http://schemas.microsoft.com/office/drawing/2014/main" id="{6C8383E3-AECF-7745-A0C0-5DEBAEEE4E73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051360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76" grpId="0" animBg="1"/>
      <p:bldP spid="31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1912945-4DA8-2241-9983-3B4C73F4FDD9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777922" y="2656069"/>
            <a:ext cx="8481843" cy="3713056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dirty="0"/>
              <a:t>Boolean operators </a:t>
            </a:r>
            <a:r>
              <a:rPr lang="en-US" b="1" dirty="0">
                <a:solidFill>
                  <a:srgbClr val="0070C0"/>
                </a:solidFill>
              </a:rPr>
              <a:t>act on the entire value not the individual bits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b="1" dirty="0">
                <a:solidFill>
                  <a:srgbClr val="0070C0"/>
                </a:solidFill>
              </a:rPr>
              <a:t>bitwise &amp;        </a:t>
            </a:r>
            <a:r>
              <a:rPr lang="en-US" b="1" dirty="0">
                <a:solidFill>
                  <a:srgbClr val="7030A0"/>
                </a:solidFill>
              </a:rPr>
              <a:t>versus      </a:t>
            </a:r>
            <a:r>
              <a:rPr lang="en-US" b="1" dirty="0">
                <a:solidFill>
                  <a:srgbClr val="0070C0"/>
                </a:solidFill>
              </a:rPr>
              <a:t> Boolean &amp;&amp;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b="1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0x10 &amp;   0x01 = 0x00 (bitwise)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0x10 &amp;&amp;  0x01 = 0x01 (Boolean)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b="1" dirty="0">
                <a:solidFill>
                  <a:srgbClr val="0070C0"/>
                </a:solidFill>
                <a:cs typeface="Courier New" panose="02070309020205020404" pitchFamily="49" charset="0"/>
              </a:rPr>
              <a:t>bitwise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~   </a:t>
            </a:r>
            <a:r>
              <a:rPr lang="en-US" b="1" dirty="0">
                <a:solidFill>
                  <a:srgbClr val="7030A0"/>
                </a:solidFill>
                <a:cs typeface="Courier New" panose="02070309020205020404" pitchFamily="49" charset="0"/>
              </a:rPr>
              <a:t>versus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Boolean !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b="1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~0x01 = 0xfffffffe (bitwise)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!0x01 = 0x0 (Boolean)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!0xff = 0x0 (Boolean)</a:t>
            </a:r>
          </a:p>
          <a:p>
            <a:pPr marL="0" indent="0">
              <a:buNone/>
            </a:pPr>
            <a:endParaRPr lang="en-US" b="1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153683-553A-A54D-8D06-10ED28E0F0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Bitwise versus C Boolean Operators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80ECF5A-EFE8-4D4E-8238-18330D2A1D88}"/>
              </a:ext>
            </a:extLst>
          </p:cNvPr>
          <p:cNvGraphicFramePr>
            <a:graphicFrameLocks noGrp="1"/>
          </p:cNvGraphicFramePr>
          <p:nvPr/>
        </p:nvGraphicFramePr>
        <p:xfrm>
          <a:off x="1690798" y="1165253"/>
          <a:ext cx="8377382" cy="1316499"/>
        </p:xfrm>
        <a:graphic>
          <a:graphicData uri="http://schemas.openxmlformats.org/drawingml/2006/table">
            <a:tbl>
              <a:tblPr firstRow="1" firstCol="1" lastRow="1" lastCol="1" bandRow="1" bandCol="1"/>
              <a:tblGrid>
                <a:gridCol w="18641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320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7883">
                  <a:extLst>
                    <a:ext uri="{9D8B030D-6E8A-4147-A177-3AD203B41FA5}">
                      <a16:colId xmlns:a16="http://schemas.microsoft.com/office/drawing/2014/main" val="3772163998"/>
                    </a:ext>
                  </a:extLst>
                </a:gridCol>
                <a:gridCol w="24816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61651">
                  <a:extLst>
                    <a:ext uri="{9D8B030D-6E8A-4147-A177-3AD203B41FA5}">
                      <a16:colId xmlns:a16="http://schemas.microsoft.com/office/drawing/2014/main" val="2674773951"/>
                    </a:ext>
                  </a:extLst>
                </a:gridCol>
              </a:tblGrid>
              <a:tr h="26527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Arial"/>
                          <a:cs typeface="Calibri"/>
                        </a:rPr>
                        <a:t>Meaning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8759" marB="875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Operator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8759" marB="87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8759" marB="87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Operator 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8759" marB="875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Meaning 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+mn-lt"/>
                        <a:ea typeface="Arial"/>
                        <a:cs typeface="Times New Roman"/>
                      </a:endParaRPr>
                    </a:p>
                  </a:txBody>
                  <a:tcPr marL="71950" marR="71950" marT="8759" marB="875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40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Times New Roman"/>
                          <a:cs typeface="Courier New" panose="02070309020205020404" pitchFamily="49" charset="0"/>
                        </a:rPr>
                        <a:t>Boolean AND</a:t>
                      </a:r>
                      <a:endParaRPr lang="en-US" sz="1800" b="1" i="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Arial"/>
                        <a:cs typeface="Courier New" panose="02070309020205020404" pitchFamily="49" charset="0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Times New Roman"/>
                          <a:cs typeface="Courier New" panose="02070309020205020404" pitchFamily="49" charset="0"/>
                        </a:rPr>
                        <a:t>a &amp;&amp; b</a:t>
                      </a:r>
                      <a:endParaRPr lang="en-US" sz="1800" b="1" i="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Arial"/>
                        <a:cs typeface="Courier New" panose="02070309020205020404" pitchFamily="49" charset="0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b="1" i="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Arial"/>
                        <a:cs typeface="Courier New" panose="02070309020205020404" pitchFamily="49" charset="0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Times New Roman"/>
                          <a:cs typeface="Courier New" panose="02070309020205020404" pitchFamily="49" charset="0"/>
                        </a:rPr>
                        <a:t>a &amp; b</a:t>
                      </a:r>
                      <a:endParaRPr lang="en-US" sz="1800" b="1" i="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Arial"/>
                        <a:cs typeface="Courier New" panose="02070309020205020404" pitchFamily="49" charset="0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Arial"/>
                          <a:cs typeface="Courier New" panose="02070309020205020404" pitchFamily="49" charset="0"/>
                        </a:rPr>
                        <a:t>Bitwise AND</a:t>
                      </a: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40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Times New Roman"/>
                          <a:cs typeface="Courier New" panose="02070309020205020404" pitchFamily="49" charset="0"/>
                        </a:rPr>
                        <a:t>Boolean OR</a:t>
                      </a:r>
                      <a:endParaRPr lang="en-US" sz="1800" b="1" i="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Arial"/>
                        <a:cs typeface="Courier New" panose="02070309020205020404" pitchFamily="49" charset="0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Times New Roman"/>
                          <a:cs typeface="Courier New" panose="02070309020205020404" pitchFamily="49" charset="0"/>
                        </a:rPr>
                        <a:t>a || b</a:t>
                      </a:r>
                      <a:endParaRPr lang="en-US" sz="1800" b="1" i="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Arial"/>
                        <a:cs typeface="Courier New" panose="02070309020205020404" pitchFamily="49" charset="0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b="1" i="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Arial"/>
                        <a:cs typeface="Courier New" panose="02070309020205020404" pitchFamily="49" charset="0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Times New Roman"/>
                          <a:cs typeface="Courier New" panose="02070309020205020404" pitchFamily="49" charset="0"/>
                        </a:rPr>
                        <a:t>a | b</a:t>
                      </a:r>
                      <a:endParaRPr lang="en-US" sz="1800" b="1" i="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Arial"/>
                        <a:cs typeface="Courier New" panose="02070309020205020404" pitchFamily="49" charset="0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Arial"/>
                          <a:cs typeface="Courier New" panose="02070309020205020404" pitchFamily="49" charset="0"/>
                        </a:rPr>
                        <a:t>Bitwise OR</a:t>
                      </a: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40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Times New Roman"/>
                          <a:cs typeface="Courier New" panose="02070309020205020404" pitchFamily="49" charset="0"/>
                        </a:rPr>
                        <a:t>Boolean NOT</a:t>
                      </a:r>
                      <a:endParaRPr lang="en-US" sz="1800" b="1" i="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Arial"/>
                        <a:cs typeface="Courier New" panose="02070309020205020404" pitchFamily="49" charset="0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Times New Roman"/>
                          <a:cs typeface="Courier New" panose="02070309020205020404" pitchFamily="49" charset="0"/>
                        </a:rPr>
                        <a:t>!b</a:t>
                      </a:r>
                      <a:endParaRPr lang="en-US" sz="1800" b="1" i="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Arial"/>
                        <a:cs typeface="Courier New" panose="02070309020205020404" pitchFamily="49" charset="0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b="1" i="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Arial"/>
                        <a:cs typeface="Courier New" panose="02070309020205020404" pitchFamily="49" charset="0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Times New Roman"/>
                          <a:cs typeface="Courier New" panose="02070309020205020404" pitchFamily="49" charset="0"/>
                        </a:rPr>
                        <a:t>~b</a:t>
                      </a:r>
                      <a:endParaRPr lang="en-US" sz="1800" b="1" i="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Arial"/>
                        <a:cs typeface="Courier New" panose="02070309020205020404" pitchFamily="49" charset="0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Arial"/>
                          <a:cs typeface="Courier New" panose="02070309020205020404" pitchFamily="49" charset="0"/>
                        </a:rPr>
                        <a:t>Bitwise NOT</a:t>
                      </a: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7534099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D697150-021F-554C-A2A6-5993110CD797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17B6EF-D37E-C6CF-D2AE-B114921ED7B7}"/>
              </a:ext>
            </a:extLst>
          </p:cNvPr>
          <p:cNvSpPr txBox="1"/>
          <p:nvPr/>
        </p:nvSpPr>
        <p:spPr>
          <a:xfrm>
            <a:off x="2428563" y="795921"/>
            <a:ext cx="2121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Boolean Operators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BDDE63E-FE1F-5A06-2F88-D77C582A931F}"/>
              </a:ext>
            </a:extLst>
          </p:cNvPr>
          <p:cNvSpPr txBox="1"/>
          <p:nvPr/>
        </p:nvSpPr>
        <p:spPr>
          <a:xfrm>
            <a:off x="6525830" y="795291"/>
            <a:ext cx="2005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Bitwise Operators</a:t>
            </a:r>
          </a:p>
        </p:txBody>
      </p:sp>
    </p:spTree>
    <p:extLst>
      <p:ext uri="{BB962C8B-B14F-4D97-AF65-F5344CB8AC3E}">
        <p14:creationId xmlns:p14="http://schemas.microsoft.com/office/powerpoint/2010/main" val="3742867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5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C5D18-CE63-D448-90DD-C6D5ABE2E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556564"/>
          </a:xfrm>
        </p:spPr>
        <p:txBody>
          <a:bodyPr/>
          <a:lstStyle/>
          <a:p>
            <a:r>
              <a:rPr lang="en-US" dirty="0"/>
              <a:t>The act (operation) of </a:t>
            </a:r>
            <a:r>
              <a:rPr lang="en-US" i="1" dirty="0">
                <a:solidFill>
                  <a:schemeClr val="accent3"/>
                </a:solidFill>
              </a:rPr>
              <a:t>Masking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9249E87-0AB4-8C4B-96B4-E0747E3219A1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536969" y="682285"/>
            <a:ext cx="8828506" cy="5593009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fontAlgn="base"/>
            <a:endParaRPr lang="en-US" sz="1400" dirty="0">
              <a:solidFill>
                <a:srgbClr val="0070C0"/>
              </a:solidFill>
            </a:endParaRPr>
          </a:p>
          <a:p>
            <a:pPr fontAlgn="base"/>
            <a:endParaRPr lang="en-US" sz="2000" dirty="0">
              <a:solidFill>
                <a:srgbClr val="0070C0"/>
              </a:solidFill>
            </a:endParaRPr>
          </a:p>
          <a:p>
            <a:pPr fontAlgn="base"/>
            <a:endParaRPr lang="en-US" sz="2000" dirty="0">
              <a:solidFill>
                <a:srgbClr val="0070C0"/>
              </a:solidFill>
            </a:endParaRPr>
          </a:p>
          <a:p>
            <a:pPr fontAlgn="base"/>
            <a:endParaRPr lang="en-US" sz="2000" dirty="0">
              <a:solidFill>
                <a:srgbClr val="0070C0"/>
              </a:solidFill>
            </a:endParaRPr>
          </a:p>
          <a:p>
            <a:pPr marL="0" indent="0" fontAlgn="base">
              <a:buNone/>
            </a:pPr>
            <a:endParaRPr lang="en-US" sz="2800" dirty="0">
              <a:solidFill>
                <a:srgbClr val="0070C0"/>
              </a:solidFill>
            </a:endParaRPr>
          </a:p>
          <a:p>
            <a:pPr fontAlgn="base"/>
            <a:endParaRPr lang="en-US" sz="2000" dirty="0">
              <a:solidFill>
                <a:srgbClr val="0070C0"/>
              </a:solidFill>
            </a:endParaRPr>
          </a:p>
          <a:p>
            <a:pPr fontAlgn="base"/>
            <a:r>
              <a:rPr lang="en-US" sz="2000" dirty="0">
                <a:solidFill>
                  <a:srgbClr val="0070C0"/>
                </a:solidFill>
              </a:rPr>
              <a:t>Bit masks access/modify specific bits in memory</a:t>
            </a:r>
          </a:p>
          <a:p>
            <a:pPr fontAlgn="base"/>
            <a:r>
              <a:rPr lang="en-US" sz="2000" dirty="0">
                <a:solidFill>
                  <a:srgbClr val="0070C0"/>
                </a:solidFill>
              </a:rPr>
              <a:t>Masking</a:t>
            </a:r>
            <a:r>
              <a:rPr lang="en-US" sz="2000" dirty="0"/>
              <a:t> act of </a:t>
            </a:r>
            <a:r>
              <a:rPr lang="en-US" sz="2000" dirty="0">
                <a:solidFill>
                  <a:srgbClr val="0070C0"/>
                </a:solidFill>
              </a:rPr>
              <a:t>applying a mask to a value with a specific op:</a:t>
            </a:r>
          </a:p>
          <a:p>
            <a:pPr fontAlgn="base"/>
            <a:r>
              <a:rPr lang="en-US" sz="20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orr</a:t>
            </a:r>
            <a:r>
              <a:rPr lang="en-US" sz="20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2000" dirty="0">
                <a:solidFill>
                  <a:schemeClr val="tx2"/>
                </a:solidFill>
                <a:cs typeface="Consolas" panose="020B0609020204030204" pitchFamily="49" charset="0"/>
              </a:rPr>
              <a:t>0 passes bit unchanged, 1 sets bit to 1   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(a = b | c; // in C)</a:t>
            </a:r>
          </a:p>
          <a:p>
            <a:pPr fontAlgn="base"/>
            <a:r>
              <a:rPr lang="en-US" sz="20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eor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2000" dirty="0">
                <a:solidFill>
                  <a:schemeClr val="tx2"/>
                </a:solidFill>
                <a:cs typeface="Consolas" panose="020B0609020204030204" pitchFamily="49" charset="0"/>
              </a:rPr>
              <a:t>0 passes bit unchanged, 1 inverts the bit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(a = b ^ c; // in C)</a:t>
            </a:r>
            <a:endParaRPr lang="en-US" sz="2000" dirty="0">
              <a:solidFill>
                <a:schemeClr val="tx2"/>
              </a:solidFill>
              <a:cs typeface="Consolas" panose="020B0609020204030204" pitchFamily="49" charset="0"/>
            </a:endParaRPr>
          </a:p>
          <a:p>
            <a:pPr fontAlgn="base"/>
            <a:r>
              <a:rPr lang="en-US" sz="20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and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chemeClr val="tx2"/>
                </a:solidFill>
                <a:cs typeface="Consolas" panose="020B0609020204030204" pitchFamily="49" charset="0"/>
              </a:rPr>
              <a:t>0 clears the bit, 1 passes bit unchanged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(a = b &amp; c; // in C)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CC60E0A-8543-AD48-8965-5A4D66FACFE8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671603D4-DC5C-EF40-8CE4-A6810AD190B8}"/>
              </a:ext>
            </a:extLst>
          </p:cNvPr>
          <p:cNvGraphicFramePr>
            <a:graphicFrameLocks noGrp="1"/>
          </p:cNvGraphicFramePr>
          <p:nvPr/>
        </p:nvGraphicFramePr>
        <p:xfrm>
          <a:off x="1303505" y="961380"/>
          <a:ext cx="7129979" cy="2554430"/>
        </p:xfrm>
        <a:graphic>
          <a:graphicData uri="http://schemas.openxmlformats.org/drawingml/2006/table">
            <a:tbl>
              <a:tblPr firstRow="1" firstCol="1" bandRow="1"/>
              <a:tblGrid>
                <a:gridCol w="1346093">
                  <a:extLst>
                    <a:ext uri="{9D8B030D-6E8A-4147-A177-3AD203B41FA5}">
                      <a16:colId xmlns:a16="http://schemas.microsoft.com/office/drawing/2014/main" val="2452404202"/>
                    </a:ext>
                  </a:extLst>
                </a:gridCol>
                <a:gridCol w="720812">
                  <a:extLst>
                    <a:ext uri="{9D8B030D-6E8A-4147-A177-3AD203B41FA5}">
                      <a16:colId xmlns:a16="http://schemas.microsoft.com/office/drawing/2014/main" val="3565367705"/>
                    </a:ext>
                  </a:extLst>
                </a:gridCol>
                <a:gridCol w="722555">
                  <a:extLst>
                    <a:ext uri="{9D8B030D-6E8A-4147-A177-3AD203B41FA5}">
                      <a16:colId xmlns:a16="http://schemas.microsoft.com/office/drawing/2014/main" val="2951595851"/>
                    </a:ext>
                  </a:extLst>
                </a:gridCol>
                <a:gridCol w="720812">
                  <a:extLst>
                    <a:ext uri="{9D8B030D-6E8A-4147-A177-3AD203B41FA5}">
                      <a16:colId xmlns:a16="http://schemas.microsoft.com/office/drawing/2014/main" val="2646633516"/>
                    </a:ext>
                  </a:extLst>
                </a:gridCol>
                <a:gridCol w="724288">
                  <a:extLst>
                    <a:ext uri="{9D8B030D-6E8A-4147-A177-3AD203B41FA5}">
                      <a16:colId xmlns:a16="http://schemas.microsoft.com/office/drawing/2014/main" val="2030632157"/>
                    </a:ext>
                  </a:extLst>
                </a:gridCol>
                <a:gridCol w="724288">
                  <a:extLst>
                    <a:ext uri="{9D8B030D-6E8A-4147-A177-3AD203B41FA5}">
                      <a16:colId xmlns:a16="http://schemas.microsoft.com/office/drawing/2014/main" val="194243522"/>
                    </a:ext>
                  </a:extLst>
                </a:gridCol>
                <a:gridCol w="722555">
                  <a:extLst>
                    <a:ext uri="{9D8B030D-6E8A-4147-A177-3AD203B41FA5}">
                      <a16:colId xmlns:a16="http://schemas.microsoft.com/office/drawing/2014/main" val="1165046985"/>
                    </a:ext>
                  </a:extLst>
                </a:gridCol>
                <a:gridCol w="724288">
                  <a:extLst>
                    <a:ext uri="{9D8B030D-6E8A-4147-A177-3AD203B41FA5}">
                      <a16:colId xmlns:a16="http://schemas.microsoft.com/office/drawing/2014/main" val="901581374"/>
                    </a:ext>
                  </a:extLst>
                </a:gridCol>
                <a:gridCol w="724288">
                  <a:extLst>
                    <a:ext uri="{9D8B030D-6E8A-4147-A177-3AD203B41FA5}">
                      <a16:colId xmlns:a16="http://schemas.microsoft.com/office/drawing/2014/main" val="213463203"/>
                    </a:ext>
                  </a:extLst>
                </a:gridCol>
              </a:tblGrid>
              <a:tr h="51088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 =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1800" baseline="-25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1800" baseline="-25000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1800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8099583"/>
                  </a:ext>
                </a:extLst>
              </a:tr>
              <a:tr h="51088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&lt;op&gt;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&lt;op&gt;</a:t>
                      </a: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&lt;op&gt;</a:t>
                      </a: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&lt;op&gt;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&lt;op&gt;</a:t>
                      </a: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&lt;op&gt;</a:t>
                      </a: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&lt;op&gt;</a:t>
                      </a: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&lt;op&gt;</a:t>
                      </a: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67401634"/>
                  </a:ext>
                </a:extLst>
              </a:tr>
              <a:tr h="51088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 =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1800" baseline="-25000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1800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6807101"/>
                  </a:ext>
                </a:extLst>
              </a:tr>
              <a:tr h="51088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54069400"/>
                  </a:ext>
                </a:extLst>
              </a:tr>
              <a:tr h="51088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result =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1800" baseline="-25000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1800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65742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81327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C5D18-CE63-D448-90DD-C6D5ABE2E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556564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Mask on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56E95729-41A5-234F-A993-769915239C45}"/>
              </a:ext>
            </a:extLst>
          </p:cNvPr>
          <p:cNvSpPr txBox="1">
            <a:spLocks/>
          </p:cNvSpPr>
          <p:nvPr/>
        </p:nvSpPr>
        <p:spPr>
          <a:xfrm>
            <a:off x="889226" y="749167"/>
            <a:ext cx="5695839" cy="240909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cs typeface="Courier New" panose="02070309020205020404" pitchFamily="49" charset="0"/>
              </a:rPr>
              <a:t>force bits to 1 "</a:t>
            </a:r>
            <a:r>
              <a:rPr lang="en-US" sz="2200" b="1" dirty="0">
                <a:solidFill>
                  <a:srgbClr val="0070C0"/>
                </a:solidFill>
                <a:cs typeface="Courier New" panose="02070309020205020404" pitchFamily="49" charset="0"/>
              </a:rPr>
              <a:t>mask on</a:t>
            </a:r>
            <a:r>
              <a:rPr lang="en-US" sz="2200" dirty="0">
                <a:solidFill>
                  <a:srgbClr val="0070C0"/>
                </a:solidFill>
                <a:cs typeface="Courier New" panose="02070309020205020404" pitchFamily="49" charset="0"/>
              </a:rPr>
              <a:t>" </a:t>
            </a:r>
            <a:r>
              <a:rPr lang="en-US" sz="2200" dirty="0">
                <a:cs typeface="Courier New" panose="02070309020205020404" pitchFamily="49" charset="0"/>
              </a:rPr>
              <a:t>operation</a:t>
            </a:r>
          </a:p>
          <a:p>
            <a:pPr lvl="1"/>
            <a:r>
              <a:rPr lang="en-US" sz="2200" dirty="0">
                <a:cs typeface="Consolas" panose="020B0609020204030204" pitchFamily="49" charset="0"/>
              </a:rPr>
              <a:t>1 to </a:t>
            </a:r>
            <a:r>
              <a:rPr lang="en-US" sz="2200" b="1" dirty="0">
                <a:solidFill>
                  <a:srgbClr val="0070C0"/>
                </a:solidFill>
                <a:cs typeface="Consolas" panose="020B0609020204030204" pitchFamily="49" charset="0"/>
              </a:rPr>
              <a:t>set a bit to 1</a:t>
            </a:r>
          </a:p>
          <a:p>
            <a:pPr lvl="1"/>
            <a:r>
              <a:rPr lang="en-US" sz="2200" dirty="0">
                <a:solidFill>
                  <a:srgbClr val="0070C0"/>
                </a:solidFill>
                <a:cs typeface="Consolas" panose="020B0609020204030204" pitchFamily="49" charset="0"/>
              </a:rPr>
              <a:t>0 to let a </a:t>
            </a:r>
            <a:r>
              <a:rPr lang="en-US" sz="2200" b="1" dirty="0">
                <a:solidFill>
                  <a:srgbClr val="0070C0"/>
                </a:solidFill>
                <a:cs typeface="Consolas" panose="020B0609020204030204" pitchFamily="49" charset="0"/>
              </a:rPr>
              <a:t>bit through unchanged</a:t>
            </a:r>
            <a:endParaRPr lang="en-US" sz="2200" dirty="0"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2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orr</a:t>
            </a: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r1, r2, r3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= r2 | r3; // in C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CC60E0A-8543-AD48-8965-5A4D66FACFE8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9C529F70-C506-B9CA-8DFC-9FFE6E56F7CB}"/>
              </a:ext>
            </a:extLst>
          </p:cNvPr>
          <p:cNvGrpSpPr/>
          <p:nvPr/>
        </p:nvGrpSpPr>
        <p:grpSpPr>
          <a:xfrm>
            <a:off x="1327265" y="3429000"/>
            <a:ext cx="4546061" cy="2978746"/>
            <a:chOff x="6781012" y="-95712"/>
            <a:chExt cx="4546061" cy="2978746"/>
          </a:xfrm>
        </p:grpSpPr>
        <p:sp>
          <p:nvSpPr>
            <p:cNvPr id="15" name="Content Placeholder 2">
              <a:extLst>
                <a:ext uri="{FF2B5EF4-FFF2-40B4-BE49-F238E27FC236}">
                  <a16:creationId xmlns:a16="http://schemas.microsoft.com/office/drawing/2014/main" id="{A25DE10F-1350-48D2-087F-7DF0F1B88BF6}"/>
                </a:ext>
              </a:extLst>
            </p:cNvPr>
            <p:cNvSpPr txBox="1">
              <a:spLocks/>
            </p:cNvSpPr>
            <p:nvPr/>
          </p:nvSpPr>
          <p:spPr>
            <a:xfrm>
              <a:off x="6781012" y="-95712"/>
              <a:ext cx="4546061" cy="297874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234950" indent="-23495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tabLst/>
                <a:defRPr sz="2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1pPr>
              <a:lvl2pPr marL="577850" indent="-223838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4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2pPr>
              <a:lvl3pPr marL="914400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0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3pPr>
              <a:lvl4pPr marL="1260475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4pPr>
              <a:lvl5pPr marL="1603375" indent="-222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000" dirty="0">
                  <a:cs typeface="Courier New" panose="02070309020205020404" pitchFamily="49" charset="0"/>
                </a:rPr>
                <a:t>Example: force lower 16 bits to 1 </a:t>
              </a:r>
            </a:p>
            <a:p>
              <a:pPr marL="0" indent="0"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DATA: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r2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0xab ab </a:t>
              </a: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ab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77</a:t>
              </a:r>
            </a:p>
            <a:p>
              <a:pPr marL="0" indent="0">
                <a:buNone/>
              </a:pPr>
              <a:r>
                <a:rPr lang="en-US" sz="2000" dirty="0" err="1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orr</a:t>
              </a:r>
              <a:endPara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0" indent="0"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MASK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 r3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0x00 00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ff</a:t>
              </a: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ff </a:t>
              </a:r>
              <a:endParaRPr lang="en-US" sz="20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0" indent="0">
                <a:buNone/>
              </a:pPr>
              <a:endPara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0" indent="0"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RSLT: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0xab ab </a:t>
              </a:r>
              <a:r>
                <a:rPr lang="en-US" sz="2000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ff ff</a:t>
              </a: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01E9C3D7-9276-BEE2-75E2-CB2EEF37D84B}"/>
                </a:ext>
              </a:extLst>
            </p:cNvPr>
            <p:cNvCxnSpPr/>
            <p:nvPr/>
          </p:nvCxnSpPr>
          <p:spPr>
            <a:xfrm>
              <a:off x="9309370" y="1765571"/>
              <a:ext cx="0" cy="690663"/>
            </a:xfrm>
            <a:prstGeom prst="straightConnector1">
              <a:avLst/>
            </a:prstGeom>
            <a:ln w="3175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0A6444E8-802F-8109-6F51-C80D11DC969C}"/>
                </a:ext>
              </a:extLst>
            </p:cNvPr>
            <p:cNvCxnSpPr/>
            <p:nvPr/>
          </p:nvCxnSpPr>
          <p:spPr>
            <a:xfrm>
              <a:off x="9685505" y="1736389"/>
              <a:ext cx="0" cy="690663"/>
            </a:xfrm>
            <a:prstGeom prst="straightConnector1">
              <a:avLst/>
            </a:prstGeom>
            <a:ln w="3175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400550C3-FD70-7D6F-3F42-F22CE0595D49}"/>
                </a:ext>
              </a:extLst>
            </p:cNvPr>
            <p:cNvCxnSpPr/>
            <p:nvPr/>
          </p:nvCxnSpPr>
          <p:spPr>
            <a:xfrm>
              <a:off x="9309370" y="789497"/>
              <a:ext cx="0" cy="690663"/>
            </a:xfrm>
            <a:prstGeom prst="straightConnector1">
              <a:avLst/>
            </a:prstGeom>
            <a:ln w="3175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0132698B-2EFA-4411-D60F-1AD44CE00E97}"/>
                </a:ext>
              </a:extLst>
            </p:cNvPr>
            <p:cNvCxnSpPr/>
            <p:nvPr/>
          </p:nvCxnSpPr>
          <p:spPr>
            <a:xfrm>
              <a:off x="9685505" y="760315"/>
              <a:ext cx="0" cy="690663"/>
            </a:xfrm>
            <a:prstGeom prst="straightConnector1">
              <a:avLst/>
            </a:prstGeom>
            <a:ln w="3175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6D014DC-2806-2F52-0D9E-42D6C6037002}"/>
                </a:ext>
              </a:extLst>
            </p:cNvPr>
            <p:cNvSpPr txBox="1"/>
            <p:nvPr/>
          </p:nvSpPr>
          <p:spPr>
            <a:xfrm>
              <a:off x="9685505" y="1861609"/>
              <a:ext cx="14542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forces to a 1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DB77468-FE6E-F9FD-377A-98BED5D95EE0}"/>
                </a:ext>
              </a:extLst>
            </p:cNvPr>
            <p:cNvCxnSpPr/>
            <p:nvPr/>
          </p:nvCxnSpPr>
          <p:spPr>
            <a:xfrm>
              <a:off x="8430271" y="1778476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7A167A5C-B50D-DD43-E9F8-CF6F12BD6DAA}"/>
                </a:ext>
              </a:extLst>
            </p:cNvPr>
            <p:cNvCxnSpPr/>
            <p:nvPr/>
          </p:nvCxnSpPr>
          <p:spPr>
            <a:xfrm>
              <a:off x="8806406" y="1749294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C44F0E29-3333-BE83-4450-BBE381C419EC}"/>
                </a:ext>
              </a:extLst>
            </p:cNvPr>
            <p:cNvCxnSpPr/>
            <p:nvPr/>
          </p:nvCxnSpPr>
          <p:spPr>
            <a:xfrm>
              <a:off x="8430271" y="802402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665811B7-9483-20DA-8925-F1AE8B7005B4}"/>
                </a:ext>
              </a:extLst>
            </p:cNvPr>
            <p:cNvCxnSpPr/>
            <p:nvPr/>
          </p:nvCxnSpPr>
          <p:spPr>
            <a:xfrm>
              <a:off x="8806406" y="773220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07E8ED5-7BDC-5A03-BCE2-156A23420366}"/>
                </a:ext>
              </a:extLst>
            </p:cNvPr>
            <p:cNvSpPr txBox="1"/>
            <p:nvPr/>
          </p:nvSpPr>
          <p:spPr>
            <a:xfrm>
              <a:off x="6976026" y="1909959"/>
              <a:ext cx="13260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unchanged</a:t>
              </a:r>
            </a:p>
          </p:txBody>
        </p:sp>
      </p:grp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1D8B337-8F64-9D8A-033E-DD76B8696E46}"/>
              </a:ext>
            </a:extLst>
          </p:cNvPr>
          <p:cNvSpPr txBox="1">
            <a:spLocks/>
          </p:cNvSpPr>
          <p:nvPr/>
        </p:nvSpPr>
        <p:spPr>
          <a:xfrm>
            <a:off x="7225703" y="3546188"/>
            <a:ext cx="3979545" cy="26008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cs typeface="Courier New" panose="02070309020205020404" pitchFamily="49" charset="0"/>
              </a:rPr>
              <a:t>Example: force </a:t>
            </a:r>
            <a:r>
              <a:rPr lang="en-US" sz="2000" dirty="0">
                <a:solidFill>
                  <a:schemeClr val="accent1"/>
                </a:solidFill>
                <a:cs typeface="Courier New" panose="02070309020205020404" pitchFamily="49" charset="0"/>
              </a:rPr>
              <a:t>lower 8 bits to 1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DATA: 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0xab ab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77</a:t>
            </a:r>
          </a:p>
          <a:p>
            <a:pPr marL="0" indent="0">
              <a:buNone/>
            </a:pPr>
            <a:r>
              <a:rPr lang="en-US" sz="20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orr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r1   r2, 0xff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= r2 | 0xff; // in C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RSLT: 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0xab ab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ff</a:t>
            </a:r>
          </a:p>
        </p:txBody>
      </p:sp>
    </p:spTree>
    <p:extLst>
      <p:ext uri="{BB962C8B-B14F-4D97-AF65-F5344CB8AC3E}">
        <p14:creationId xmlns:p14="http://schemas.microsoft.com/office/powerpoint/2010/main" val="1535458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C5D18-CE63-D448-90DD-C6D5ABE2E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556564"/>
          </a:xfrm>
        </p:spPr>
        <p:txBody>
          <a:bodyPr/>
          <a:lstStyle/>
          <a:p>
            <a:r>
              <a:rPr lang="en-US" dirty="0">
                <a:solidFill>
                  <a:srgbClr val="00B050"/>
                </a:solidFill>
              </a:rPr>
              <a:t>Mask off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CC60E0A-8543-AD48-8965-5A4D66FACFE8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90DDE32B-B88D-A8CA-C99F-2F3C717B9B62}"/>
              </a:ext>
            </a:extLst>
          </p:cNvPr>
          <p:cNvSpPr txBox="1">
            <a:spLocks/>
          </p:cNvSpPr>
          <p:nvPr/>
        </p:nvSpPr>
        <p:spPr>
          <a:xfrm>
            <a:off x="505421" y="817016"/>
            <a:ext cx="5905599" cy="233708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cs typeface="Courier New" panose="02070309020205020404" pitchFamily="49" charset="0"/>
              </a:rPr>
              <a:t>force bits to 0 "</a:t>
            </a:r>
            <a:r>
              <a:rPr lang="en-US" sz="2200" b="1" dirty="0">
                <a:solidFill>
                  <a:srgbClr val="0070C0"/>
                </a:solidFill>
                <a:cs typeface="Courier New" panose="02070309020205020404" pitchFamily="49" charset="0"/>
              </a:rPr>
              <a:t>mask off</a:t>
            </a:r>
            <a:r>
              <a:rPr lang="en-US" sz="2200" dirty="0">
                <a:solidFill>
                  <a:srgbClr val="0070C0"/>
                </a:solidFill>
                <a:cs typeface="Courier New" panose="02070309020205020404" pitchFamily="49" charset="0"/>
              </a:rPr>
              <a:t>" </a:t>
            </a:r>
            <a:r>
              <a:rPr lang="en-US" sz="2200" dirty="0">
                <a:cs typeface="Courier New" panose="02070309020205020404" pitchFamily="49" charset="0"/>
              </a:rPr>
              <a:t>operation</a:t>
            </a:r>
          </a:p>
          <a:p>
            <a:pPr lvl="1"/>
            <a:r>
              <a:rPr lang="en-US" sz="2200" dirty="0">
                <a:cs typeface="Consolas" panose="020B0609020204030204" pitchFamily="49" charset="0"/>
              </a:rPr>
              <a:t>0 to </a:t>
            </a:r>
            <a:r>
              <a:rPr lang="en-US" sz="2200" b="1" dirty="0">
                <a:solidFill>
                  <a:srgbClr val="0070C0"/>
                </a:solidFill>
                <a:cs typeface="Consolas" panose="020B0609020204030204" pitchFamily="49" charset="0"/>
              </a:rPr>
              <a:t>set a bit to 0       </a:t>
            </a:r>
            <a:r>
              <a:rPr lang="en-US" sz="2200" dirty="0">
                <a:solidFill>
                  <a:srgbClr val="0070C0"/>
                </a:solidFill>
                <a:cs typeface="Consolas" panose="020B0609020204030204" pitchFamily="49" charset="0"/>
              </a:rPr>
              <a:t>("clears the bit")</a:t>
            </a:r>
          </a:p>
          <a:p>
            <a:pPr lvl="1"/>
            <a:r>
              <a:rPr lang="en-US" sz="2200" dirty="0">
                <a:solidFill>
                  <a:srgbClr val="0070C0"/>
                </a:solidFill>
                <a:cs typeface="Consolas" panose="020B0609020204030204" pitchFamily="49" charset="0"/>
              </a:rPr>
              <a:t>1 to let a </a:t>
            </a:r>
            <a:r>
              <a:rPr lang="en-US" sz="2200" b="1" dirty="0">
                <a:solidFill>
                  <a:srgbClr val="0070C0"/>
                </a:solidFill>
                <a:cs typeface="Consolas" panose="020B0609020204030204" pitchFamily="49" charset="0"/>
              </a:rPr>
              <a:t>bit through unchanged</a:t>
            </a:r>
            <a:endParaRPr lang="en-US" sz="2200" dirty="0"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and</a:t>
            </a: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r1, r2, r3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= r2 &amp; r3; // in C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AABC1DFA-9D8C-8879-D213-8F93CC6D0ED5}"/>
              </a:ext>
            </a:extLst>
          </p:cNvPr>
          <p:cNvGrpSpPr/>
          <p:nvPr/>
        </p:nvGrpSpPr>
        <p:grpSpPr>
          <a:xfrm>
            <a:off x="505421" y="3363092"/>
            <a:ext cx="4501232" cy="3034805"/>
            <a:chOff x="6355122" y="3689443"/>
            <a:chExt cx="4501232" cy="3034805"/>
          </a:xfrm>
        </p:grpSpPr>
        <p:sp>
          <p:nvSpPr>
            <p:cNvPr id="27" name="Content Placeholder 2">
              <a:extLst>
                <a:ext uri="{FF2B5EF4-FFF2-40B4-BE49-F238E27FC236}">
                  <a16:creationId xmlns:a16="http://schemas.microsoft.com/office/drawing/2014/main" id="{C3025578-CEAD-1E7D-D4FF-78DB54A53B32}"/>
                </a:ext>
              </a:extLst>
            </p:cNvPr>
            <p:cNvSpPr txBox="1">
              <a:spLocks/>
            </p:cNvSpPr>
            <p:nvPr/>
          </p:nvSpPr>
          <p:spPr>
            <a:xfrm>
              <a:off x="6355122" y="3689443"/>
              <a:ext cx="4501232" cy="303480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234950" indent="-23495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tabLst/>
                <a:defRPr sz="2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1pPr>
              <a:lvl2pPr marL="577850" indent="-223838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4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2pPr>
              <a:lvl3pPr marL="914400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0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3pPr>
              <a:lvl4pPr marL="1260475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4pPr>
              <a:lvl5pPr marL="1603375" indent="-222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2000" dirty="0">
                  <a:cs typeface="Courier New" panose="02070309020205020404" pitchFamily="49" charset="0"/>
                </a:rPr>
                <a:t>Example: force lower 8 bits to 0 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DATA: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r2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0xab ab ab </a:t>
              </a: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77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and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MASK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 r3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0xff ff ff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 </a:t>
              </a:r>
            </a:p>
            <a:p>
              <a:pPr marL="0" indent="0">
                <a:buFont typeface="Arial" panose="020B0604020202020204" pitchFamily="34" charset="0"/>
                <a:buNone/>
              </a:pPr>
              <a:endParaRPr lang="en-US" sz="20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0" indent="0"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RSLT: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0xab ab ab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FB571692-613B-7F68-DA69-B351C6B67BAB}"/>
                </a:ext>
              </a:extLst>
            </p:cNvPr>
            <p:cNvCxnSpPr/>
            <p:nvPr/>
          </p:nvCxnSpPr>
          <p:spPr>
            <a:xfrm>
              <a:off x="8933235" y="5560863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DF1FDA4E-CE18-831C-2898-5DB239056985}"/>
                </a:ext>
              </a:extLst>
            </p:cNvPr>
            <p:cNvCxnSpPr/>
            <p:nvPr/>
          </p:nvCxnSpPr>
          <p:spPr>
            <a:xfrm>
              <a:off x="9309370" y="5531681"/>
              <a:ext cx="0" cy="690663"/>
            </a:xfrm>
            <a:prstGeom prst="straightConnector1">
              <a:avLst/>
            </a:prstGeom>
            <a:ln w="3175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76FE4449-918B-2C6C-FBE1-D68D62B2D7A5}"/>
                </a:ext>
              </a:extLst>
            </p:cNvPr>
            <p:cNvCxnSpPr/>
            <p:nvPr/>
          </p:nvCxnSpPr>
          <p:spPr>
            <a:xfrm>
              <a:off x="8933235" y="4584789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490B71C7-6F05-609B-93AF-9D44C18D7E4A}"/>
                </a:ext>
              </a:extLst>
            </p:cNvPr>
            <p:cNvCxnSpPr/>
            <p:nvPr/>
          </p:nvCxnSpPr>
          <p:spPr>
            <a:xfrm>
              <a:off x="9309370" y="4555607"/>
              <a:ext cx="0" cy="690663"/>
            </a:xfrm>
            <a:prstGeom prst="straightConnector1">
              <a:avLst/>
            </a:prstGeom>
            <a:ln w="3175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2E066AD-BEBF-4A0E-ED6A-6A77CA80918B}"/>
                </a:ext>
              </a:extLst>
            </p:cNvPr>
            <p:cNvSpPr txBox="1"/>
            <p:nvPr/>
          </p:nvSpPr>
          <p:spPr>
            <a:xfrm>
              <a:off x="9309370" y="5656901"/>
              <a:ext cx="14542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forces to a 0</a:t>
              </a:r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F824E921-62B7-D977-F7F8-D6DF38F886A6}"/>
                </a:ext>
              </a:extLst>
            </p:cNvPr>
            <p:cNvCxnSpPr/>
            <p:nvPr/>
          </p:nvCxnSpPr>
          <p:spPr>
            <a:xfrm>
              <a:off x="8054136" y="5573768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914C40A0-7ABD-9E77-79EF-6C7FAD343463}"/>
                </a:ext>
              </a:extLst>
            </p:cNvPr>
            <p:cNvCxnSpPr/>
            <p:nvPr/>
          </p:nvCxnSpPr>
          <p:spPr>
            <a:xfrm>
              <a:off x="8430271" y="5544586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49271CFE-D991-C6E3-4793-17089C573467}"/>
                </a:ext>
              </a:extLst>
            </p:cNvPr>
            <p:cNvCxnSpPr/>
            <p:nvPr/>
          </p:nvCxnSpPr>
          <p:spPr>
            <a:xfrm>
              <a:off x="8054136" y="4597694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6AA7BFB4-C56E-ED5C-B0F1-E6CE4CB9BDB6}"/>
                </a:ext>
              </a:extLst>
            </p:cNvPr>
            <p:cNvCxnSpPr/>
            <p:nvPr/>
          </p:nvCxnSpPr>
          <p:spPr>
            <a:xfrm>
              <a:off x="8430271" y="4568512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2B115ED0-D86D-95A2-E0E4-6A980CEB536A}"/>
                </a:ext>
              </a:extLst>
            </p:cNvPr>
            <p:cNvSpPr txBox="1"/>
            <p:nvPr/>
          </p:nvSpPr>
          <p:spPr>
            <a:xfrm>
              <a:off x="6599891" y="5705251"/>
              <a:ext cx="13260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unchanged</a:t>
              </a:r>
            </a:p>
          </p:txBody>
        </p:sp>
      </p:grp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F310312-B4F9-F8D4-187A-43D0C57A4D1B}"/>
              </a:ext>
            </a:extLst>
          </p:cNvPr>
          <p:cNvSpPr txBox="1">
            <a:spLocks/>
          </p:cNvSpPr>
          <p:nvPr/>
        </p:nvSpPr>
        <p:spPr>
          <a:xfrm>
            <a:off x="6778668" y="3678934"/>
            <a:ext cx="4630306" cy="258886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cs typeface="Courier New" panose="02070309020205020404" pitchFamily="49" charset="0"/>
              </a:rPr>
              <a:t>Example: force lower 8 bits to 0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DATA: 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0xab ab ab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77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and r1  r2, 0xffffff00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= r2 &amp; 0xffffff00; // in C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RSLT: 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0xab ab ab 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00</a:t>
            </a:r>
          </a:p>
        </p:txBody>
      </p:sp>
    </p:spTree>
    <p:extLst>
      <p:ext uri="{BB962C8B-B14F-4D97-AF65-F5344CB8AC3E}">
        <p14:creationId xmlns:p14="http://schemas.microsoft.com/office/powerpoint/2010/main" val="3918291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4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C5D18-CE63-D448-90DD-C6D5ABE2E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750" y="212738"/>
            <a:ext cx="11049203" cy="519098"/>
          </a:xfrm>
        </p:spPr>
        <p:txBody>
          <a:bodyPr/>
          <a:lstStyle/>
          <a:p>
            <a:r>
              <a:rPr lang="en-US" dirty="0"/>
              <a:t>Extracting (Isolate) a Field of Bits with a mask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E0215AA-1EB7-D342-9049-9A663E369227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B194EA53-77FE-010A-389A-64D7BBC6F41C}"/>
              </a:ext>
            </a:extLst>
          </p:cNvPr>
          <p:cNvSpPr txBox="1">
            <a:spLocks/>
          </p:cNvSpPr>
          <p:nvPr/>
        </p:nvSpPr>
        <p:spPr>
          <a:xfrm>
            <a:off x="634760" y="1398541"/>
            <a:ext cx="5482487" cy="18465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200" b="1" dirty="0">
                <a:solidFill>
                  <a:srgbClr val="0070C0"/>
                </a:solidFill>
                <a:cs typeface="Courier New" panose="02070309020205020404" pitchFamily="49" charset="0"/>
              </a:rPr>
              <a:t>extract top 8 bits </a:t>
            </a:r>
            <a:r>
              <a:rPr lang="en-US" sz="2200" dirty="0">
                <a:cs typeface="Courier New" panose="02070309020205020404" pitchFamily="49" charset="0"/>
              </a:rPr>
              <a:t>of r2 into r1</a:t>
            </a:r>
          </a:p>
          <a:p>
            <a:pPr lvl="1"/>
            <a:r>
              <a:rPr lang="en-US" sz="2200" dirty="0">
                <a:cs typeface="Consolas" panose="020B0609020204030204" pitchFamily="49" charset="0"/>
              </a:rPr>
              <a:t>0 to </a:t>
            </a:r>
            <a:r>
              <a:rPr lang="en-US" sz="2200" b="1" dirty="0">
                <a:solidFill>
                  <a:srgbClr val="0070C0"/>
                </a:solidFill>
                <a:cs typeface="Consolas" panose="020B0609020204030204" pitchFamily="49" charset="0"/>
              </a:rPr>
              <a:t>set a bit to 0       </a:t>
            </a:r>
            <a:r>
              <a:rPr lang="en-US" sz="2200" dirty="0">
                <a:solidFill>
                  <a:srgbClr val="0070C0"/>
                </a:solidFill>
                <a:cs typeface="Consolas" panose="020B0609020204030204" pitchFamily="49" charset="0"/>
              </a:rPr>
              <a:t>("clears the bit")</a:t>
            </a:r>
          </a:p>
          <a:p>
            <a:pPr lvl="1"/>
            <a:r>
              <a:rPr lang="en-US" sz="2200" dirty="0">
                <a:solidFill>
                  <a:srgbClr val="0070C0"/>
                </a:solidFill>
                <a:cs typeface="Consolas" panose="020B0609020204030204" pitchFamily="49" charset="0"/>
              </a:rPr>
              <a:t>1 to let a </a:t>
            </a:r>
            <a:r>
              <a:rPr lang="en-US" sz="2200" b="1" dirty="0">
                <a:solidFill>
                  <a:srgbClr val="0070C0"/>
                </a:solidFill>
                <a:cs typeface="Consolas" panose="020B0609020204030204" pitchFamily="49" charset="0"/>
              </a:rPr>
              <a:t>bit through unchanged</a:t>
            </a:r>
            <a:endParaRPr lang="en-US" sz="2200" dirty="0"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and</a:t>
            </a: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r1, r2, r3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DC311709-9B1A-78F3-2215-C80C758A1157}"/>
              </a:ext>
            </a:extLst>
          </p:cNvPr>
          <p:cNvGrpSpPr/>
          <p:nvPr/>
        </p:nvGrpSpPr>
        <p:grpSpPr>
          <a:xfrm>
            <a:off x="634760" y="3757190"/>
            <a:ext cx="4632115" cy="2577947"/>
            <a:chOff x="6698194" y="2222576"/>
            <a:chExt cx="4632115" cy="2577947"/>
          </a:xfrm>
        </p:grpSpPr>
        <p:sp>
          <p:nvSpPr>
            <p:cNvPr id="5" name="Content Placeholder 2">
              <a:extLst>
                <a:ext uri="{FF2B5EF4-FFF2-40B4-BE49-F238E27FC236}">
                  <a16:creationId xmlns:a16="http://schemas.microsoft.com/office/drawing/2014/main" id="{A51A1824-DEDD-4E0B-363A-41A45AB4C3E9}"/>
                </a:ext>
              </a:extLst>
            </p:cNvPr>
            <p:cNvSpPr txBox="1">
              <a:spLocks/>
            </p:cNvSpPr>
            <p:nvPr/>
          </p:nvSpPr>
          <p:spPr>
            <a:xfrm>
              <a:off x="6698194" y="2222576"/>
              <a:ext cx="4632115" cy="257794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234950" indent="-23495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tabLst/>
                <a:defRPr sz="2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1pPr>
              <a:lvl2pPr marL="577850" indent="-223838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4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2pPr>
              <a:lvl3pPr marL="914400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0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3pPr>
              <a:lvl4pPr marL="1260475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4pPr>
              <a:lvl5pPr marL="1603375" indent="-222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DATA: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r2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0xab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ab ab </a:t>
              </a: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77</a:t>
              </a:r>
            </a:p>
            <a:p>
              <a:pPr marL="0" indent="0">
                <a:buNone/>
              </a:pP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and</a:t>
              </a:r>
            </a:p>
            <a:p>
              <a:pPr marL="0" indent="0"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MASK: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r3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ff</a:t>
              </a: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00 00 00 </a:t>
              </a:r>
            </a:p>
            <a:p>
              <a:pPr marL="0" indent="0">
                <a:buNone/>
              </a:pPr>
              <a:endPara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0" indent="0"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RSLT: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0xab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00 00 00 </a:t>
              </a:r>
              <a:endPara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946DEA6D-4E0E-5430-0BC7-DA8703F8E382}"/>
                </a:ext>
              </a:extLst>
            </p:cNvPr>
            <p:cNvCxnSpPr/>
            <p:nvPr/>
          </p:nvCxnSpPr>
          <p:spPr>
            <a:xfrm>
              <a:off x="9248987" y="3614074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B2403DA0-D6B8-E814-DF68-2C594E52BA55}"/>
                </a:ext>
              </a:extLst>
            </p:cNvPr>
            <p:cNvCxnSpPr/>
            <p:nvPr/>
          </p:nvCxnSpPr>
          <p:spPr>
            <a:xfrm>
              <a:off x="9625122" y="3584892"/>
              <a:ext cx="0" cy="690663"/>
            </a:xfrm>
            <a:prstGeom prst="straightConnector1">
              <a:avLst/>
            </a:prstGeom>
            <a:ln w="3175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54C88785-33E4-FA6E-63AE-3CBC927654AD}"/>
                </a:ext>
              </a:extLst>
            </p:cNvPr>
            <p:cNvCxnSpPr/>
            <p:nvPr/>
          </p:nvCxnSpPr>
          <p:spPr>
            <a:xfrm>
              <a:off x="9248987" y="2638000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368B9225-2181-96C7-1146-25EAAABD344C}"/>
                </a:ext>
              </a:extLst>
            </p:cNvPr>
            <p:cNvCxnSpPr/>
            <p:nvPr/>
          </p:nvCxnSpPr>
          <p:spPr>
            <a:xfrm>
              <a:off x="9625122" y="2608818"/>
              <a:ext cx="0" cy="690663"/>
            </a:xfrm>
            <a:prstGeom prst="straightConnector1">
              <a:avLst/>
            </a:prstGeom>
            <a:ln w="3175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1C13D8C-F68D-F692-9846-E0F31114260A}"/>
                </a:ext>
              </a:extLst>
            </p:cNvPr>
            <p:cNvSpPr txBox="1"/>
            <p:nvPr/>
          </p:nvSpPr>
          <p:spPr>
            <a:xfrm>
              <a:off x="9625122" y="3710112"/>
              <a:ext cx="14542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forces to a 0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C34F63E-FA7C-2F6E-0863-955043BBE1E2}"/>
                </a:ext>
              </a:extLst>
            </p:cNvPr>
            <p:cNvCxnSpPr/>
            <p:nvPr/>
          </p:nvCxnSpPr>
          <p:spPr>
            <a:xfrm>
              <a:off x="8369888" y="3626979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2056967F-DFCB-4F52-7830-3F8CBA404E25}"/>
                </a:ext>
              </a:extLst>
            </p:cNvPr>
            <p:cNvCxnSpPr/>
            <p:nvPr/>
          </p:nvCxnSpPr>
          <p:spPr>
            <a:xfrm>
              <a:off x="8746023" y="3597797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1DB37F60-CF0C-300F-901E-CD6C9F2B2115}"/>
                </a:ext>
              </a:extLst>
            </p:cNvPr>
            <p:cNvCxnSpPr/>
            <p:nvPr/>
          </p:nvCxnSpPr>
          <p:spPr>
            <a:xfrm>
              <a:off x="8369888" y="2650905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84F32634-717E-A1CD-26EC-56E7EFF7C99A}"/>
                </a:ext>
              </a:extLst>
            </p:cNvPr>
            <p:cNvCxnSpPr/>
            <p:nvPr/>
          </p:nvCxnSpPr>
          <p:spPr>
            <a:xfrm>
              <a:off x="8746023" y="2621723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4D1439FA-8270-49E9-3C15-5A63E1F8E4CD}"/>
                </a:ext>
              </a:extLst>
            </p:cNvPr>
            <p:cNvSpPr txBox="1"/>
            <p:nvPr/>
          </p:nvSpPr>
          <p:spPr>
            <a:xfrm>
              <a:off x="6915643" y="3758462"/>
              <a:ext cx="13260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unchanged</a:t>
              </a:r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9E56F8-CAAD-E9D9-F30D-EFA8CD4ABBBD}"/>
              </a:ext>
            </a:extLst>
          </p:cNvPr>
          <p:cNvSpPr txBox="1">
            <a:spLocks/>
          </p:cNvSpPr>
          <p:nvPr/>
        </p:nvSpPr>
        <p:spPr>
          <a:xfrm>
            <a:off x="6806586" y="3736613"/>
            <a:ext cx="4632115" cy="251488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>
                <a:solidFill>
                  <a:srgbClr val="0070C0"/>
                </a:solidFill>
                <a:cs typeface="Courier New" panose="02070309020205020404" pitchFamily="49" charset="0"/>
              </a:rPr>
              <a:t>extract top 8 bits </a:t>
            </a:r>
            <a:r>
              <a:rPr lang="en-US" sz="2000" dirty="0">
                <a:cs typeface="Courier New" panose="02070309020205020404" pitchFamily="49" charset="0"/>
              </a:rPr>
              <a:t>of r2 into r1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DATA: 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0xab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ab ab 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77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and  r1, r2, 0xff000000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RSLT: 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0xab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00 00 00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= r2 &amp; 0xff000000;  // in C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lang="en-US" sz="20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4749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C5D18-CE63-D448-90DD-C6D5ABE2E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750" y="212738"/>
            <a:ext cx="11049203" cy="519098"/>
          </a:xfrm>
        </p:spPr>
        <p:txBody>
          <a:bodyPr/>
          <a:lstStyle/>
          <a:p>
            <a:r>
              <a:rPr lang="en-US" dirty="0"/>
              <a:t>Finding if a bit is set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E0215AA-1EB7-D342-9049-9A663E369227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9B9582F-8724-A9C7-AE3A-03F6593FBAF6}"/>
              </a:ext>
            </a:extLst>
          </p:cNvPr>
          <p:cNvSpPr txBox="1">
            <a:spLocks/>
          </p:cNvSpPr>
          <p:nvPr/>
        </p:nvSpPr>
        <p:spPr>
          <a:xfrm>
            <a:off x="276602" y="731836"/>
            <a:ext cx="5421710" cy="372605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cs typeface="Courier New" panose="02070309020205020404" pitchFamily="49" charset="0"/>
              </a:rPr>
              <a:t>query the status of a bit </a:t>
            </a:r>
            <a:r>
              <a:rPr lang="en-US" sz="2000" dirty="0">
                <a:solidFill>
                  <a:schemeClr val="accent1"/>
                </a:solidFill>
                <a:cs typeface="Courier New" panose="02070309020205020404" pitchFamily="49" charset="0"/>
              </a:rPr>
              <a:t>"</a:t>
            </a:r>
            <a:r>
              <a:rPr lang="en-US" sz="2000" b="1" dirty="0">
                <a:solidFill>
                  <a:schemeClr val="accent1"/>
                </a:solidFill>
                <a:cs typeface="Courier New" panose="02070309020205020404" pitchFamily="49" charset="0"/>
              </a:rPr>
              <a:t>bit status</a:t>
            </a:r>
            <a:r>
              <a:rPr lang="en-US" sz="2000" dirty="0">
                <a:solidFill>
                  <a:schemeClr val="accent1"/>
                </a:solidFill>
                <a:cs typeface="Courier New" panose="02070309020205020404" pitchFamily="49" charset="0"/>
              </a:rPr>
              <a:t>" </a:t>
            </a:r>
            <a:r>
              <a:rPr lang="en-US" sz="2000" dirty="0">
                <a:cs typeface="Courier New" panose="02070309020205020404" pitchFamily="49" charset="0"/>
              </a:rPr>
              <a:t>operation</a:t>
            </a:r>
          </a:p>
          <a:p>
            <a:pPr lvl="1"/>
            <a:r>
              <a:rPr lang="en-US" sz="2000" dirty="0">
                <a:cs typeface="Consolas" panose="020B0609020204030204" pitchFamily="49" charset="0"/>
              </a:rPr>
              <a:t>0 to </a:t>
            </a:r>
            <a:r>
              <a:rPr lang="en-US" sz="2000" b="1" dirty="0">
                <a:solidFill>
                  <a:srgbClr val="0070C0"/>
                </a:solidFill>
                <a:cs typeface="Consolas" panose="020B0609020204030204" pitchFamily="49" charset="0"/>
              </a:rPr>
              <a:t>set a bit to 0       </a:t>
            </a:r>
            <a:r>
              <a:rPr lang="en-US" sz="2000" dirty="0">
                <a:solidFill>
                  <a:srgbClr val="0070C0"/>
                </a:solidFill>
                <a:cs typeface="Consolas" panose="020B0609020204030204" pitchFamily="49" charset="0"/>
              </a:rPr>
              <a:t>("clears the bit")</a:t>
            </a:r>
          </a:p>
          <a:p>
            <a:pPr lvl="1"/>
            <a:r>
              <a:rPr lang="en-US" sz="2000" dirty="0">
                <a:solidFill>
                  <a:srgbClr val="0070C0"/>
                </a:solidFill>
                <a:cs typeface="Consolas" panose="020B0609020204030204" pitchFamily="49" charset="0"/>
              </a:rPr>
              <a:t>1 to let a </a:t>
            </a:r>
            <a:r>
              <a:rPr lang="en-US" sz="2000" b="1" dirty="0">
                <a:solidFill>
                  <a:srgbClr val="0070C0"/>
                </a:solidFill>
                <a:cs typeface="Consolas" panose="020B0609020204030204" pitchFamily="49" charset="0"/>
              </a:rPr>
              <a:t>bit through unchanged</a:t>
            </a:r>
            <a:r>
              <a:rPr lang="en-US" sz="2000" dirty="0">
                <a:cs typeface="Courier New" panose="02070309020205020404" pitchFamily="49" charset="0"/>
              </a:rPr>
              <a:t>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and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r1, r2, 0x02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r1, 0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beq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endParaRPr lang="en-US" sz="2000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// code for is set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B6B29B1-4CED-8409-941E-9A5BC67995DB}"/>
              </a:ext>
            </a:extLst>
          </p:cNvPr>
          <p:cNvGrpSpPr/>
          <p:nvPr/>
        </p:nvGrpSpPr>
        <p:grpSpPr>
          <a:xfrm>
            <a:off x="6034351" y="1248955"/>
            <a:ext cx="5765380" cy="2957285"/>
            <a:chOff x="6263903" y="700315"/>
            <a:chExt cx="5765380" cy="2957285"/>
          </a:xfrm>
        </p:grpSpPr>
        <p:sp>
          <p:nvSpPr>
            <p:cNvPr id="14" name="Content Placeholder 2">
              <a:extLst>
                <a:ext uri="{FF2B5EF4-FFF2-40B4-BE49-F238E27FC236}">
                  <a16:creationId xmlns:a16="http://schemas.microsoft.com/office/drawing/2014/main" id="{82FFBCDA-F6D9-D4D5-0C98-758CBB0B2F82}"/>
                </a:ext>
              </a:extLst>
            </p:cNvPr>
            <p:cNvSpPr txBox="1">
              <a:spLocks/>
            </p:cNvSpPr>
            <p:nvPr/>
          </p:nvSpPr>
          <p:spPr>
            <a:xfrm>
              <a:off x="6263903" y="700315"/>
              <a:ext cx="5765380" cy="295728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234950" indent="-23495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tabLst/>
                <a:defRPr sz="2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1pPr>
              <a:lvl2pPr marL="577850" indent="-223838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4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2pPr>
              <a:lvl3pPr marL="914400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0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3pPr>
              <a:lvl4pPr marL="1260475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4pPr>
              <a:lvl5pPr marL="1603375" indent="-222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Example is bit 1 set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DATA: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r2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0xab ab ab </a:t>
              </a: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7</a:t>
              </a:r>
              <a:r>
                <a:rPr lang="en-US" sz="20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7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and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MASK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   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0x00 00 00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02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  is bit 1 set?</a:t>
              </a:r>
            </a:p>
            <a:p>
              <a:pPr marL="0" indent="0">
                <a:buFont typeface="Arial" panose="020B0604020202020204" pitchFamily="34" charset="0"/>
                <a:buNone/>
              </a:pPr>
              <a:endParaRPr lang="en-US" sz="20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0" indent="0"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RSLT: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0x00 00 00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02   != 0 if set</a:t>
              </a:r>
              <a:endPara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4F08A5D2-B00A-2FAF-B2CF-7CA59D945767}"/>
                </a:ext>
              </a:extLst>
            </p:cNvPr>
            <p:cNvCxnSpPr/>
            <p:nvPr/>
          </p:nvCxnSpPr>
          <p:spPr>
            <a:xfrm>
              <a:off x="8597234" y="2553759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041ED1E6-E60A-C0B4-5868-80588566A092}"/>
                </a:ext>
              </a:extLst>
            </p:cNvPr>
            <p:cNvCxnSpPr/>
            <p:nvPr/>
          </p:nvCxnSpPr>
          <p:spPr>
            <a:xfrm>
              <a:off x="8973369" y="2524577"/>
              <a:ext cx="0" cy="690663"/>
            </a:xfrm>
            <a:prstGeom prst="straightConnector1">
              <a:avLst/>
            </a:prstGeom>
            <a:ln w="31750">
              <a:solidFill>
                <a:schemeClr val="accent3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241E5D1A-E9E4-7145-940B-DD347D5C7C91}"/>
                </a:ext>
              </a:extLst>
            </p:cNvPr>
            <p:cNvCxnSpPr/>
            <p:nvPr/>
          </p:nvCxnSpPr>
          <p:spPr>
            <a:xfrm>
              <a:off x="8597234" y="1577685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2A64F6B7-2514-953B-521B-CD7E85B035EA}"/>
                </a:ext>
              </a:extLst>
            </p:cNvPr>
            <p:cNvCxnSpPr/>
            <p:nvPr/>
          </p:nvCxnSpPr>
          <p:spPr>
            <a:xfrm>
              <a:off x="8973369" y="1548503"/>
              <a:ext cx="0" cy="690663"/>
            </a:xfrm>
            <a:prstGeom prst="straightConnector1">
              <a:avLst/>
            </a:prstGeom>
            <a:ln w="31750">
              <a:solidFill>
                <a:schemeClr val="accent3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6688458-6A66-EF73-EFAC-6E56A82E5FB0}"/>
                </a:ext>
              </a:extLst>
            </p:cNvPr>
            <p:cNvSpPr txBox="1"/>
            <p:nvPr/>
          </p:nvSpPr>
          <p:spPr>
            <a:xfrm>
              <a:off x="6265522" y="2633547"/>
              <a:ext cx="14542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forces to a 0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D96C0BEA-3B85-48E1-7C07-D4592E3D00BD}"/>
                </a:ext>
              </a:extLst>
            </p:cNvPr>
            <p:cNvCxnSpPr/>
            <p:nvPr/>
          </p:nvCxnSpPr>
          <p:spPr>
            <a:xfrm>
              <a:off x="7718135" y="2566664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E7687DC1-4FA8-4230-0B28-330DFD506EB7}"/>
                </a:ext>
              </a:extLst>
            </p:cNvPr>
            <p:cNvCxnSpPr/>
            <p:nvPr/>
          </p:nvCxnSpPr>
          <p:spPr>
            <a:xfrm>
              <a:off x="8094270" y="2537482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BD2AF622-6D56-6CAD-BA27-D120A32E0B6A}"/>
                </a:ext>
              </a:extLst>
            </p:cNvPr>
            <p:cNvCxnSpPr/>
            <p:nvPr/>
          </p:nvCxnSpPr>
          <p:spPr>
            <a:xfrm>
              <a:off x="7718135" y="1590590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638FA2C6-8F07-7796-F722-5C75D11F2D08}"/>
                </a:ext>
              </a:extLst>
            </p:cNvPr>
            <p:cNvCxnSpPr/>
            <p:nvPr/>
          </p:nvCxnSpPr>
          <p:spPr>
            <a:xfrm>
              <a:off x="8094270" y="1561408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58794B6-EA5D-DBCF-07D7-63F98DA34719}"/>
                </a:ext>
              </a:extLst>
            </p:cNvPr>
            <p:cNvSpPr txBox="1"/>
            <p:nvPr/>
          </p:nvSpPr>
          <p:spPr>
            <a:xfrm>
              <a:off x="9317040" y="2633547"/>
              <a:ext cx="13260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unchanged</a:t>
              </a:r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C31137-A86A-64AF-0D4B-B4D68A8BD9C7}"/>
              </a:ext>
            </a:extLst>
          </p:cNvPr>
          <p:cNvSpPr txBox="1">
            <a:spLocks/>
          </p:cNvSpPr>
          <p:nvPr/>
        </p:nvSpPr>
        <p:spPr>
          <a:xfrm>
            <a:off x="1023661" y="4535535"/>
            <a:ext cx="3839284" cy="228921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4012" lvl="1" indent="0">
              <a:buNone/>
            </a:pP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 int r1, r2;</a:t>
            </a:r>
          </a:p>
          <a:p>
            <a:pPr marL="354012" lvl="1" indent="0">
              <a:buNone/>
            </a:pP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code</a:t>
            </a:r>
          </a:p>
          <a:p>
            <a:pPr marL="354012" lvl="1" indent="0">
              <a:buNone/>
            </a:pP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= r2 &amp; 0x02</a:t>
            </a:r>
          </a:p>
          <a:p>
            <a:pPr marL="354012" lvl="1" indent="0">
              <a:buNone/>
            </a:pP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(r1 != 0) {</a:t>
            </a:r>
          </a:p>
          <a:p>
            <a:pPr marL="354012" lvl="1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// code for is set</a:t>
            </a:r>
          </a:p>
          <a:p>
            <a:pPr marL="354012" lvl="1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51DE306-A521-D5A1-7610-FFF32D939BBE}"/>
              </a:ext>
            </a:extLst>
          </p:cNvPr>
          <p:cNvSpPr txBox="1">
            <a:spLocks/>
          </p:cNvSpPr>
          <p:nvPr/>
        </p:nvSpPr>
        <p:spPr>
          <a:xfrm>
            <a:off x="6096000" y="4491651"/>
            <a:ext cx="4161905" cy="185834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4012" lvl="1" indent="0">
              <a:buNone/>
            </a:pP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 int r2;</a:t>
            </a:r>
          </a:p>
          <a:p>
            <a:pPr marL="354012" lvl="1" indent="0">
              <a:buNone/>
            </a:pP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code</a:t>
            </a:r>
          </a:p>
          <a:p>
            <a:pPr marL="354012" lvl="1" indent="0">
              <a:buNone/>
            </a:pP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((r2 &amp; 0x02) != 0) {</a:t>
            </a:r>
          </a:p>
          <a:p>
            <a:pPr marL="354012" lvl="1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// code for is set</a:t>
            </a:r>
          </a:p>
          <a:p>
            <a:pPr marL="354012" lvl="1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941804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EFE035-2029-A743-81BB-27131B99B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102" y="64941"/>
            <a:ext cx="10515600" cy="578652"/>
          </a:xfrm>
        </p:spPr>
        <p:txBody>
          <a:bodyPr/>
          <a:lstStyle/>
          <a:p>
            <a:r>
              <a:rPr lang="en-US" dirty="0"/>
              <a:t>Conditional Statements </a:t>
            </a:r>
            <a:r>
              <a:rPr lang="en-US" altLang="en-US" sz="2400" dirty="0"/>
              <a:t>(</a:t>
            </a:r>
            <a:r>
              <a:rPr lang="en-US" alt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if, while, do...while, for</a:t>
            </a:r>
            <a:r>
              <a:rPr lang="en-US" altLang="en-US" sz="2400" dirty="0"/>
              <a:t>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9A44B1-F232-7B49-B331-463CBDCFB5D4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819184" y="809565"/>
            <a:ext cx="11108594" cy="5661858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altLang="en-US" sz="2200" b="1" dirty="0">
                <a:solidFill>
                  <a:srgbClr val="0070C0"/>
                </a:solidFill>
              </a:rPr>
              <a:t>C conditional test expressions</a:t>
            </a:r>
            <a:r>
              <a:rPr lang="en-US" altLang="en-US" sz="2200" dirty="0">
                <a:solidFill>
                  <a:schemeClr val="tx1">
                    <a:lumMod val="50000"/>
                  </a:schemeClr>
                </a:solidFill>
              </a:rPr>
              <a:t>: </a:t>
            </a:r>
            <a:r>
              <a:rPr lang="en-US" altLang="en-US" sz="2200" b="1" dirty="0">
                <a:solidFill>
                  <a:srgbClr val="FF0000"/>
                </a:solidFill>
              </a:rPr>
              <a:t>0 (NULL) is FALSE</a:t>
            </a:r>
            <a:r>
              <a:rPr lang="en-US" altLang="en-US" sz="2200" b="1" dirty="0"/>
              <a:t>,  </a:t>
            </a:r>
            <a:r>
              <a:rPr lang="en-US" altLang="en-US" sz="2200" b="1" u="sng" dirty="0">
                <a:solidFill>
                  <a:srgbClr val="00B050"/>
                </a:solidFill>
              </a:rPr>
              <a:t>any</a:t>
            </a:r>
            <a:r>
              <a:rPr lang="en-US" altLang="en-US" sz="2200" b="1" dirty="0">
                <a:solidFill>
                  <a:srgbClr val="00B050"/>
                </a:solidFill>
              </a:rPr>
              <a:t> non-0 value is TRUE </a:t>
            </a:r>
          </a:p>
          <a:p>
            <a:r>
              <a:rPr lang="en-US" altLang="en-US" sz="2200" b="1" dirty="0">
                <a:solidFill>
                  <a:srgbClr val="FF0000"/>
                </a:solidFill>
              </a:rPr>
              <a:t>C comparison operators ( ==, !=, &gt;, etc.) </a:t>
            </a:r>
            <a:r>
              <a:rPr lang="en-US" altLang="en-US" sz="2200" b="1" dirty="0">
                <a:solidFill>
                  <a:srgbClr val="0070C0"/>
                </a:solidFill>
              </a:rPr>
              <a:t>evaluate to either 0 (false) or 1 (true)</a:t>
            </a:r>
          </a:p>
          <a:p>
            <a:r>
              <a:rPr lang="en-US" altLang="en-US" sz="2400" dirty="0">
                <a:solidFill>
                  <a:srgbClr val="00B050"/>
                </a:solidFill>
              </a:rPr>
              <a:t>Legal in Java and in C:</a:t>
            </a:r>
          </a:p>
          <a:p>
            <a:pPr lvl="1"/>
            <a:endParaRPr lang="en-US" altLang="en-US" sz="2000" dirty="0"/>
          </a:p>
          <a:p>
            <a:pPr lvl="1"/>
            <a:endParaRPr lang="en-US" altLang="en-US" sz="2800" dirty="0"/>
          </a:p>
          <a:p>
            <a:pPr lvl="2"/>
            <a:endParaRPr lang="en-US" altLang="en-US" sz="3000" dirty="0"/>
          </a:p>
          <a:p>
            <a:pPr lvl="2"/>
            <a:endParaRPr lang="en-US" altLang="en-US" sz="2000" dirty="0">
              <a:solidFill>
                <a:srgbClr val="FF0000"/>
              </a:solidFill>
            </a:endParaRPr>
          </a:p>
          <a:p>
            <a:r>
              <a:rPr lang="en-US" altLang="en-US" sz="2400" dirty="0">
                <a:solidFill>
                  <a:srgbClr val="FF0000"/>
                </a:solidFill>
              </a:rPr>
              <a:t>Illegal in Java</a:t>
            </a:r>
            <a:r>
              <a:rPr lang="en-US" altLang="en-US" sz="2400" dirty="0"/>
              <a:t>, </a:t>
            </a:r>
            <a:r>
              <a:rPr lang="en-US" altLang="en-US" sz="2400" dirty="0">
                <a:solidFill>
                  <a:srgbClr val="00B050"/>
                </a:solidFill>
              </a:rPr>
              <a:t>but </a:t>
            </a:r>
            <a:r>
              <a:rPr lang="en-US" altLang="en-US" sz="2400" b="1" dirty="0">
                <a:solidFill>
                  <a:srgbClr val="00B050"/>
                </a:solidFill>
              </a:rPr>
              <a:t>legal</a:t>
            </a:r>
            <a:r>
              <a:rPr lang="en-US" altLang="en-US" sz="2400" dirty="0">
                <a:solidFill>
                  <a:srgbClr val="00B050"/>
                </a:solidFill>
              </a:rPr>
              <a:t> in C (often a typo!):</a:t>
            </a:r>
          </a:p>
          <a:p>
            <a:pPr marL="0" indent="0">
              <a:buNone/>
            </a:pPr>
            <a:endParaRPr lang="en-US" altLang="en-US" sz="3200" dirty="0"/>
          </a:p>
        </p:txBody>
      </p:sp>
      <p:sp>
        <p:nvSpPr>
          <p:cNvPr id="6" name="Text Box 5">
            <a:extLst>
              <a:ext uri="{FF2B5EF4-FFF2-40B4-BE49-F238E27FC236}">
                <a16:creationId xmlns:a16="http://schemas.microsoft.com/office/drawing/2014/main" id="{4E5977E7-482D-4144-A70D-1D7F918395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34852" y="2494875"/>
            <a:ext cx="2733768" cy="163121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 type="none" w="lg" len="lg"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US" sz="20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0;</a:t>
            </a:r>
            <a:br>
              <a:rPr lang="en-US" altLang="en-US" sz="20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US" alt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==</a:t>
            </a:r>
            <a:r>
              <a:rPr lang="en-US" alt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5)</a:t>
            </a:r>
            <a:br>
              <a:rPr lang="en-US" altLang="en-US" sz="20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altLang="en-US" sz="2000" i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statement1</a:t>
            </a: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else</a:t>
            </a:r>
            <a:b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altLang="en-US" sz="2000" i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statement2</a:t>
            </a: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</p:txBody>
      </p:sp>
      <p:sp>
        <p:nvSpPr>
          <p:cNvPr id="7" name="Text Box 6">
            <a:extLst>
              <a:ext uri="{FF2B5EF4-FFF2-40B4-BE49-F238E27FC236}">
                <a16:creationId xmlns:a16="http://schemas.microsoft.com/office/drawing/2014/main" id="{E058225E-C681-9B44-B233-E782AF46F2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21756" y="4681928"/>
            <a:ext cx="2733768" cy="163121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 type="none" w="lg" len="lg"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US" sz="20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0;</a:t>
            </a:r>
            <a:b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lang="en-US" alt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alt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5)</a:t>
            </a:r>
            <a:br>
              <a:rPr lang="en-US" altLang="en-US" sz="20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altLang="en-US" sz="2000" i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statement1</a:t>
            </a: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else</a:t>
            </a:r>
            <a:b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altLang="en-US" sz="2000" i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statement2</a:t>
            </a: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9489300-9A37-794F-BC34-5108AD749AEB}"/>
              </a:ext>
            </a:extLst>
          </p:cNvPr>
          <p:cNvGrpSpPr/>
          <p:nvPr/>
        </p:nvGrpSpPr>
        <p:grpSpPr>
          <a:xfrm>
            <a:off x="5355524" y="4724996"/>
            <a:ext cx="4369543" cy="1323439"/>
            <a:chOff x="4343030" y="4978705"/>
            <a:chExt cx="4316888" cy="132343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2D12BAA-0164-484B-A922-F1C9C32EA351}"/>
                </a:ext>
              </a:extLst>
            </p:cNvPr>
            <p:cNvSpPr txBox="1"/>
            <p:nvPr/>
          </p:nvSpPr>
          <p:spPr>
            <a:xfrm>
              <a:off x="4706721" y="4978705"/>
              <a:ext cx="3953197" cy="1323439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tx1">
                      <a:lumMod val="50000"/>
                    </a:schemeClr>
                  </a:solidFill>
                </a:rPr>
                <a:t>Assignment operators evaluate to</a:t>
              </a:r>
            </a:p>
            <a:p>
              <a:r>
                <a:rPr lang="en-US" sz="2000" dirty="0">
                  <a:solidFill>
                    <a:schemeClr val="tx1">
                      <a:lumMod val="50000"/>
                    </a:schemeClr>
                  </a:solidFill>
                </a:rPr>
                <a:t>the value that is assigned, so….</a:t>
              </a:r>
            </a:p>
            <a:p>
              <a:r>
                <a:rPr lang="en-US" sz="2000" dirty="0">
                  <a:solidFill>
                    <a:schemeClr val="tx1">
                      <a:lumMod val="50000"/>
                    </a:schemeClr>
                  </a:solidFill>
                </a:rPr>
                <a:t>Which statement is executed </a:t>
              </a:r>
            </a:p>
            <a:p>
              <a:r>
                <a:rPr lang="en-US" sz="2000" dirty="0">
                  <a:solidFill>
                    <a:schemeClr val="tx1">
                      <a:lumMod val="50000"/>
                    </a:schemeClr>
                  </a:solidFill>
                </a:rPr>
                <a:t>after the if statement test?</a:t>
              </a:r>
            </a:p>
          </p:txBody>
        </p:sp>
        <p:sp>
          <p:nvSpPr>
            <p:cNvPr id="9" name="Left Arrow 8">
              <a:extLst>
                <a:ext uri="{FF2B5EF4-FFF2-40B4-BE49-F238E27FC236}">
                  <a16:creationId xmlns:a16="http://schemas.microsoft.com/office/drawing/2014/main" id="{F3AAAB56-52C3-364E-AF27-6BC8FB892183}"/>
                </a:ext>
              </a:extLst>
            </p:cNvPr>
            <p:cNvSpPr/>
            <p:nvPr/>
          </p:nvSpPr>
          <p:spPr>
            <a:xfrm>
              <a:off x="4343030" y="5266077"/>
              <a:ext cx="337931" cy="268356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50000"/>
                  </a:schemeClr>
                </a:solidFill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222CF63-4DE5-A646-A560-A1DAB8696DFC}"/>
              </a:ext>
            </a:extLst>
          </p:cNvPr>
          <p:cNvGrpSpPr/>
          <p:nvPr/>
        </p:nvGrpSpPr>
        <p:grpSpPr>
          <a:xfrm>
            <a:off x="5293629" y="2795167"/>
            <a:ext cx="3862788" cy="707886"/>
            <a:chOff x="4353339" y="4901332"/>
            <a:chExt cx="3862788" cy="70788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DDFE29E-F950-BB4F-BC03-874E4D31F428}"/>
                </a:ext>
              </a:extLst>
            </p:cNvPr>
            <p:cNvSpPr txBox="1"/>
            <p:nvPr/>
          </p:nvSpPr>
          <p:spPr>
            <a:xfrm>
              <a:off x="4685993" y="4901332"/>
              <a:ext cx="3530134" cy="707886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tx1">
                      <a:lumMod val="50000"/>
                    </a:schemeClr>
                  </a:solidFill>
                </a:rPr>
                <a:t>Which statement is executed </a:t>
              </a:r>
            </a:p>
            <a:p>
              <a:r>
                <a:rPr lang="en-US" sz="2000" dirty="0">
                  <a:solidFill>
                    <a:schemeClr val="tx1">
                      <a:lumMod val="50000"/>
                    </a:schemeClr>
                  </a:solidFill>
                </a:rPr>
                <a:t>after the if statement test?</a:t>
              </a:r>
            </a:p>
          </p:txBody>
        </p:sp>
        <p:sp>
          <p:nvSpPr>
            <p:cNvPr id="13" name="Left Arrow 12">
              <a:extLst>
                <a:ext uri="{FF2B5EF4-FFF2-40B4-BE49-F238E27FC236}">
                  <a16:creationId xmlns:a16="http://schemas.microsoft.com/office/drawing/2014/main" id="{DE6C1C53-4133-F64F-A776-E7E504363717}"/>
                </a:ext>
              </a:extLst>
            </p:cNvPr>
            <p:cNvSpPr/>
            <p:nvPr/>
          </p:nvSpPr>
          <p:spPr>
            <a:xfrm>
              <a:off x="4353339" y="5009322"/>
              <a:ext cx="337931" cy="268356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50000"/>
                  </a:schemeClr>
                </a:solidFill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6EB81527-606F-6E4D-9253-62932299B266}"/>
              </a:ext>
            </a:extLst>
          </p:cNvPr>
          <p:cNvSpPr txBox="1"/>
          <p:nvPr/>
        </p:nvSpPr>
        <p:spPr>
          <a:xfrm>
            <a:off x="11927778" y="6544581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58278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6" grpId="0" animBg="1"/>
      <p:bldP spid="7" grpId="0" animBg="1"/>
      <p:bldP spid="14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C5D18-CE63-D448-90DD-C6D5ABE2E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667" y="100338"/>
            <a:ext cx="7905754" cy="527700"/>
          </a:xfrm>
        </p:spPr>
        <p:txBody>
          <a:bodyPr/>
          <a:lstStyle/>
          <a:p>
            <a:r>
              <a:rPr lang="en-US" dirty="0"/>
              <a:t>Even/Odd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4610A5BF-49FB-B94E-A57D-440FB6186E20}"/>
              </a:ext>
            </a:extLst>
          </p:cNvPr>
          <p:cNvSpPr txBox="1">
            <a:spLocks/>
          </p:cNvSpPr>
          <p:nvPr/>
        </p:nvSpPr>
        <p:spPr>
          <a:xfrm>
            <a:off x="244908" y="643212"/>
            <a:ext cx="5993331" cy="328039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 dirty="0">
                <a:solidFill>
                  <a:srgbClr val="0070C0"/>
                </a:solidFill>
                <a:cs typeface="Courier New" panose="02070309020205020404" pitchFamily="49" charset="0"/>
              </a:rPr>
              <a:t>Even or odd, check LSB (same as mod %2)</a:t>
            </a:r>
            <a:endParaRPr lang="en-US" sz="1800" baseline="30000" dirty="0"/>
          </a:p>
          <a:p>
            <a:pPr marL="0" indent="0">
              <a:buNone/>
            </a:pPr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check LSB (bit 0) if set then odd, else even</a:t>
            </a: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and</a:t>
            </a:r>
            <a:r>
              <a:rPr lang="en-US" sz="1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r1, r2, 0x01 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8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1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r1, 0x01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8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bne</a:t>
            </a:r>
            <a:r>
              <a:rPr lang="en-US" sz="1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r>
              <a:rPr lang="en-US" sz="18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endParaRPr lang="en-US" sz="1800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// code for handling odd numbers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r>
              <a:rPr lang="en-US" sz="1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F1DC13D-55E3-7848-A57A-500AE7985D73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9BFB0D03-C513-5CB3-B581-991D07661FB6}"/>
              </a:ext>
            </a:extLst>
          </p:cNvPr>
          <p:cNvGrpSpPr/>
          <p:nvPr/>
        </p:nvGrpSpPr>
        <p:grpSpPr>
          <a:xfrm>
            <a:off x="6430416" y="2868742"/>
            <a:ext cx="5516676" cy="2340680"/>
            <a:chOff x="6561143" y="857487"/>
            <a:chExt cx="5516676" cy="2340680"/>
          </a:xfrm>
        </p:grpSpPr>
        <p:sp>
          <p:nvSpPr>
            <p:cNvPr id="4" name="Content Placeholder 2">
              <a:extLst>
                <a:ext uri="{FF2B5EF4-FFF2-40B4-BE49-F238E27FC236}">
                  <a16:creationId xmlns:a16="http://schemas.microsoft.com/office/drawing/2014/main" id="{45C52BFB-107F-238A-AB7C-36E84DE2BD3F}"/>
                </a:ext>
              </a:extLst>
            </p:cNvPr>
            <p:cNvSpPr txBox="1">
              <a:spLocks/>
            </p:cNvSpPr>
            <p:nvPr/>
          </p:nvSpPr>
          <p:spPr>
            <a:xfrm>
              <a:off x="6561143" y="857487"/>
              <a:ext cx="5516676" cy="234068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234950" indent="-23495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tabLst/>
                <a:defRPr sz="2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1pPr>
              <a:lvl2pPr marL="577850" indent="-223838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4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2pPr>
              <a:lvl3pPr marL="914400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0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3pPr>
              <a:lvl4pPr marL="1260475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4pPr>
              <a:lvl5pPr marL="1603375" indent="-222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DATA: </a:t>
              </a:r>
              <a:r>
                <a:rPr lang="en-US" sz="18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r2</a:t>
              </a:r>
              <a:r>
                <a:rPr lang="en-US" sz="1800" dirty="0">
                  <a:latin typeface="Consolas" panose="020B0609020204030204" pitchFamily="49" charset="0"/>
                  <a:cs typeface="Consolas" panose="020B0609020204030204" pitchFamily="49" charset="0"/>
                </a:rPr>
                <a:t> 0xab ab ab </a:t>
              </a: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77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18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and</a:t>
              </a:r>
            </a:p>
            <a:p>
              <a:pPr marL="0" indent="0">
                <a:buNone/>
              </a:pP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MASK: </a:t>
              </a:r>
              <a:r>
                <a:rPr lang="en-US" sz="18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r3</a:t>
              </a:r>
              <a:r>
                <a:rPr lang="en-US" sz="18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0x00 00 00 01 </a:t>
              </a:r>
              <a:r>
                <a:rPr lang="en-US" sz="18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(mod 2 even or odd)</a:t>
              </a:r>
            </a:p>
            <a:p>
              <a:pPr marL="0" indent="0">
                <a:buNone/>
              </a:pPr>
              <a:endParaRPr lang="en-US" sz="18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0" indent="0">
                <a:buNone/>
              </a:pP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RSLT: </a:t>
              </a:r>
              <a:r>
                <a:rPr lang="en-US" sz="18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  <a:r>
                <a:rPr lang="en-US" sz="1800" dirty="0">
                  <a:latin typeface="Consolas" panose="020B0609020204030204" pitchFamily="49" charset="0"/>
                  <a:cs typeface="Consolas" panose="020B0609020204030204" pitchFamily="49" charset="0"/>
                </a:rPr>
                <a:t> 0x00 </a:t>
              </a: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00 00 01 </a:t>
              </a:r>
              <a:r>
                <a:rPr lang="en-US" sz="18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(odd)</a:t>
              </a: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1B9EA73-37AA-AE35-F9A9-792581E8AACA}"/>
                </a:ext>
              </a:extLst>
            </p:cNvPr>
            <p:cNvCxnSpPr/>
            <p:nvPr/>
          </p:nvCxnSpPr>
          <p:spPr>
            <a:xfrm>
              <a:off x="8892855" y="2133236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2B7B932A-CB91-68C3-9DC6-C76FF0AFABFB}"/>
                </a:ext>
              </a:extLst>
            </p:cNvPr>
            <p:cNvCxnSpPr/>
            <p:nvPr/>
          </p:nvCxnSpPr>
          <p:spPr>
            <a:xfrm>
              <a:off x="9268990" y="2104054"/>
              <a:ext cx="0" cy="690663"/>
            </a:xfrm>
            <a:prstGeom prst="straightConnector1">
              <a:avLst/>
            </a:prstGeom>
            <a:ln w="31750">
              <a:solidFill>
                <a:schemeClr val="accent3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37EC7CDA-E358-1504-CF35-4664AF0B4D2C}"/>
                </a:ext>
              </a:extLst>
            </p:cNvPr>
            <p:cNvCxnSpPr/>
            <p:nvPr/>
          </p:nvCxnSpPr>
          <p:spPr>
            <a:xfrm>
              <a:off x="8892855" y="1157162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BE07F51F-4CCD-27A5-53FE-5D3DEFEDA13E}"/>
                </a:ext>
              </a:extLst>
            </p:cNvPr>
            <p:cNvCxnSpPr/>
            <p:nvPr/>
          </p:nvCxnSpPr>
          <p:spPr>
            <a:xfrm>
              <a:off x="9268990" y="1127980"/>
              <a:ext cx="0" cy="690663"/>
            </a:xfrm>
            <a:prstGeom prst="straightConnector1">
              <a:avLst/>
            </a:prstGeom>
            <a:ln w="31750">
              <a:solidFill>
                <a:schemeClr val="accent3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C095F9E-0A78-366E-E81A-B9AE4F93C29B}"/>
                </a:ext>
              </a:extLst>
            </p:cNvPr>
            <p:cNvSpPr txBox="1"/>
            <p:nvPr/>
          </p:nvSpPr>
          <p:spPr>
            <a:xfrm>
              <a:off x="6561143" y="2213024"/>
              <a:ext cx="14542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forces to a 0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52BAFD81-9E32-964E-D41F-E14104F9A75E}"/>
                </a:ext>
              </a:extLst>
            </p:cNvPr>
            <p:cNvCxnSpPr/>
            <p:nvPr/>
          </p:nvCxnSpPr>
          <p:spPr>
            <a:xfrm>
              <a:off x="8130488" y="2133236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166630D7-49DD-BF9F-8987-CD37A85F7981}"/>
                </a:ext>
              </a:extLst>
            </p:cNvPr>
            <p:cNvCxnSpPr/>
            <p:nvPr/>
          </p:nvCxnSpPr>
          <p:spPr>
            <a:xfrm>
              <a:off x="8526078" y="2104054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8BC3CBAC-D32E-74C0-FF5D-E604143E25C8}"/>
                </a:ext>
              </a:extLst>
            </p:cNvPr>
            <p:cNvCxnSpPr/>
            <p:nvPr/>
          </p:nvCxnSpPr>
          <p:spPr>
            <a:xfrm>
              <a:off x="8130488" y="1157162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2F3D7285-FAA5-F703-D557-F1979561FA6C}"/>
                </a:ext>
              </a:extLst>
            </p:cNvPr>
            <p:cNvCxnSpPr/>
            <p:nvPr/>
          </p:nvCxnSpPr>
          <p:spPr>
            <a:xfrm>
              <a:off x="8526078" y="1157162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65498FCD-B521-8CF3-0886-EE4FCA3A89FE}"/>
                </a:ext>
              </a:extLst>
            </p:cNvPr>
            <p:cNvSpPr txBox="1"/>
            <p:nvPr/>
          </p:nvSpPr>
          <p:spPr>
            <a:xfrm>
              <a:off x="9612661" y="2213024"/>
              <a:ext cx="13260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unchanged</a:t>
              </a:r>
            </a:p>
          </p:txBody>
        </p:sp>
      </p:grp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35BFFC8-E60F-F83C-1912-953BB8EDA101}"/>
              </a:ext>
            </a:extLst>
          </p:cNvPr>
          <p:cNvSpPr txBox="1">
            <a:spLocks/>
          </p:cNvSpPr>
          <p:nvPr/>
        </p:nvSpPr>
        <p:spPr>
          <a:xfrm>
            <a:off x="444638" y="4076014"/>
            <a:ext cx="5793601" cy="228921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4012" lvl="1" indent="0">
              <a:buNone/>
            </a:pP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 int r2;</a:t>
            </a:r>
          </a:p>
          <a:p>
            <a:pPr marL="354012" lvl="1" indent="0">
              <a:buNone/>
            </a:pP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code</a:t>
            </a:r>
          </a:p>
          <a:p>
            <a:pPr marL="354012" lvl="1" indent="0">
              <a:buNone/>
            </a:pP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((r2 &amp; 0x01) != 0) {</a:t>
            </a:r>
          </a:p>
          <a:p>
            <a:pPr marL="354012" lvl="1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// code for handling odd numbers</a:t>
            </a:r>
          </a:p>
          <a:p>
            <a:pPr marL="354012" lvl="1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039905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C5D18-CE63-D448-90DD-C6D5ABE2E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667" y="100338"/>
            <a:ext cx="7905754" cy="527700"/>
          </a:xfrm>
        </p:spPr>
        <p:txBody>
          <a:bodyPr/>
          <a:lstStyle/>
          <a:p>
            <a:r>
              <a:rPr lang="en-US" dirty="0"/>
              <a:t>MOD %&lt;power of 2&gt;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4B9EBB15-3438-3947-A9A7-7D52224835D2}"/>
              </a:ext>
            </a:extLst>
          </p:cNvPr>
          <p:cNvSpPr txBox="1">
            <a:spLocks/>
          </p:cNvSpPr>
          <p:nvPr/>
        </p:nvSpPr>
        <p:spPr>
          <a:xfrm>
            <a:off x="208305" y="2582356"/>
            <a:ext cx="5993330" cy="13661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 dirty="0">
                <a:solidFill>
                  <a:srgbClr val="0070C0"/>
                </a:solidFill>
                <a:cs typeface="Courier New" panose="02070309020205020404" pitchFamily="49" charset="0"/>
              </a:rPr>
              <a:t>remainder (mod): </a:t>
            </a:r>
            <a:r>
              <a:rPr lang="en-US" sz="1800" b="1" dirty="0">
                <a:solidFill>
                  <a:schemeClr val="accent5"/>
                </a:solidFill>
                <a:cs typeface="Courier New" panose="02070309020205020404" pitchFamily="49" charset="0"/>
              </a:rPr>
              <a:t>num % d </a:t>
            </a:r>
            <a:r>
              <a:rPr lang="en-US" sz="1800" dirty="0">
                <a:cs typeface="Courier New" panose="02070309020205020404" pitchFamily="49" charset="0"/>
              </a:rPr>
              <a:t>where </a:t>
            </a:r>
            <a:r>
              <a:rPr lang="en-US" sz="1800" dirty="0"/>
              <a:t>num ≥ 0 and d = 2</a:t>
            </a:r>
            <a:r>
              <a:rPr lang="en-US" sz="1800" baseline="30000" dirty="0"/>
              <a:t>k</a:t>
            </a:r>
            <a:r>
              <a:rPr lang="en-US" sz="1800" dirty="0">
                <a:cs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mask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= 2</a:t>
            </a:r>
            <a:r>
              <a:rPr lang="en-US" sz="1800" baseline="30000" dirty="0">
                <a:latin typeface="Consolas" panose="020B0609020204030204" pitchFamily="49" charset="0"/>
                <a:cs typeface="Consolas" panose="020B0609020204030204" pitchFamily="49" charset="0"/>
              </a:rPr>
              <a:t>k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-1 so for mod 16, mask = 16 -1 = 15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and</a:t>
            </a:r>
            <a:r>
              <a:rPr lang="en-US" sz="1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r1, r2, r3 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F1DC13D-55E3-7848-A57A-500AE7985D73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9BFB0D03-C513-5CB3-B581-991D07661FB6}"/>
              </a:ext>
            </a:extLst>
          </p:cNvPr>
          <p:cNvGrpSpPr/>
          <p:nvPr/>
        </p:nvGrpSpPr>
        <p:grpSpPr>
          <a:xfrm>
            <a:off x="6411102" y="424910"/>
            <a:ext cx="5516676" cy="2776704"/>
            <a:chOff x="6527481" y="424910"/>
            <a:chExt cx="5516676" cy="2776704"/>
          </a:xfrm>
        </p:grpSpPr>
        <p:sp>
          <p:nvSpPr>
            <p:cNvPr id="4" name="Content Placeholder 2">
              <a:extLst>
                <a:ext uri="{FF2B5EF4-FFF2-40B4-BE49-F238E27FC236}">
                  <a16:creationId xmlns:a16="http://schemas.microsoft.com/office/drawing/2014/main" id="{45C52BFB-107F-238A-AB7C-36E84DE2BD3F}"/>
                </a:ext>
              </a:extLst>
            </p:cNvPr>
            <p:cNvSpPr txBox="1">
              <a:spLocks/>
            </p:cNvSpPr>
            <p:nvPr/>
          </p:nvSpPr>
          <p:spPr>
            <a:xfrm>
              <a:off x="6527481" y="424910"/>
              <a:ext cx="5516676" cy="277670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234950" indent="-23495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tabLst/>
                <a:defRPr sz="2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1pPr>
              <a:lvl2pPr marL="577850" indent="-223838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4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2pPr>
              <a:lvl3pPr marL="914400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0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3pPr>
              <a:lvl4pPr marL="1260475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4pPr>
              <a:lvl5pPr marL="1603375" indent="-222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Example: %2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DATA: </a:t>
              </a:r>
              <a:r>
                <a:rPr lang="en-US" sz="18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r2</a:t>
              </a:r>
              <a:r>
                <a:rPr lang="en-US" sz="1800" dirty="0">
                  <a:latin typeface="Consolas" panose="020B0609020204030204" pitchFamily="49" charset="0"/>
                  <a:cs typeface="Consolas" panose="020B0609020204030204" pitchFamily="49" charset="0"/>
                </a:rPr>
                <a:t> 0xab ab ab </a:t>
              </a: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77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18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and</a:t>
              </a:r>
            </a:p>
            <a:p>
              <a:pPr marL="0" indent="0">
                <a:buNone/>
              </a:pP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MASK: </a:t>
              </a:r>
              <a:r>
                <a:rPr lang="en-US" sz="18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r3</a:t>
              </a:r>
              <a:r>
                <a:rPr lang="en-US" sz="18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0x00 00 00 01 </a:t>
              </a:r>
              <a:r>
                <a:rPr lang="en-US" sz="18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(mod 2 even or odd)</a:t>
              </a:r>
            </a:p>
            <a:p>
              <a:pPr marL="0" indent="0">
                <a:buNone/>
              </a:pPr>
              <a:endParaRPr lang="en-US" sz="18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0" indent="0">
                <a:buNone/>
              </a:pP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RSLT: </a:t>
              </a:r>
              <a:r>
                <a:rPr lang="en-US" sz="18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  <a:r>
                <a:rPr lang="en-US" sz="1800" dirty="0">
                  <a:latin typeface="Consolas" panose="020B0609020204030204" pitchFamily="49" charset="0"/>
                  <a:cs typeface="Consolas" panose="020B0609020204030204" pitchFamily="49" charset="0"/>
                </a:rPr>
                <a:t> 0x00 </a:t>
              </a: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00 00 01 </a:t>
              </a:r>
              <a:r>
                <a:rPr lang="en-US" sz="18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(odd)</a:t>
              </a: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1B9EA73-37AA-AE35-F9A9-792581E8AACA}"/>
                </a:ext>
              </a:extLst>
            </p:cNvPr>
            <p:cNvCxnSpPr/>
            <p:nvPr/>
          </p:nvCxnSpPr>
          <p:spPr>
            <a:xfrm>
              <a:off x="8892855" y="2133236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2B7B932A-CB91-68C3-9DC6-C76FF0AFABFB}"/>
                </a:ext>
              </a:extLst>
            </p:cNvPr>
            <p:cNvCxnSpPr/>
            <p:nvPr/>
          </p:nvCxnSpPr>
          <p:spPr>
            <a:xfrm>
              <a:off x="9268990" y="2104054"/>
              <a:ext cx="0" cy="690663"/>
            </a:xfrm>
            <a:prstGeom prst="straightConnector1">
              <a:avLst/>
            </a:prstGeom>
            <a:ln w="31750">
              <a:solidFill>
                <a:schemeClr val="accent3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37EC7CDA-E358-1504-CF35-4664AF0B4D2C}"/>
                </a:ext>
              </a:extLst>
            </p:cNvPr>
            <p:cNvCxnSpPr/>
            <p:nvPr/>
          </p:nvCxnSpPr>
          <p:spPr>
            <a:xfrm>
              <a:off x="8892855" y="1157162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BE07F51F-4CCD-27A5-53FE-5D3DEFEDA13E}"/>
                </a:ext>
              </a:extLst>
            </p:cNvPr>
            <p:cNvCxnSpPr/>
            <p:nvPr/>
          </p:nvCxnSpPr>
          <p:spPr>
            <a:xfrm>
              <a:off x="9268990" y="1127980"/>
              <a:ext cx="0" cy="690663"/>
            </a:xfrm>
            <a:prstGeom prst="straightConnector1">
              <a:avLst/>
            </a:prstGeom>
            <a:ln w="31750">
              <a:solidFill>
                <a:schemeClr val="accent3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C095F9E-0A78-366E-E81A-B9AE4F93C29B}"/>
                </a:ext>
              </a:extLst>
            </p:cNvPr>
            <p:cNvSpPr txBox="1"/>
            <p:nvPr/>
          </p:nvSpPr>
          <p:spPr>
            <a:xfrm>
              <a:off x="6641000" y="2213024"/>
              <a:ext cx="14542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forces to a 0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52BAFD81-9E32-964E-D41F-E14104F9A75E}"/>
                </a:ext>
              </a:extLst>
            </p:cNvPr>
            <p:cNvCxnSpPr/>
            <p:nvPr/>
          </p:nvCxnSpPr>
          <p:spPr>
            <a:xfrm>
              <a:off x="8130488" y="2133236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166630D7-49DD-BF9F-8987-CD37A85F7981}"/>
                </a:ext>
              </a:extLst>
            </p:cNvPr>
            <p:cNvCxnSpPr/>
            <p:nvPr/>
          </p:nvCxnSpPr>
          <p:spPr>
            <a:xfrm>
              <a:off x="8526078" y="2104054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8BC3CBAC-D32E-74C0-FF5D-E604143E25C8}"/>
                </a:ext>
              </a:extLst>
            </p:cNvPr>
            <p:cNvCxnSpPr/>
            <p:nvPr/>
          </p:nvCxnSpPr>
          <p:spPr>
            <a:xfrm>
              <a:off x="8130488" y="1157162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2F3D7285-FAA5-F703-D557-F1979561FA6C}"/>
                </a:ext>
              </a:extLst>
            </p:cNvPr>
            <p:cNvCxnSpPr/>
            <p:nvPr/>
          </p:nvCxnSpPr>
          <p:spPr>
            <a:xfrm>
              <a:off x="8526078" y="1157162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65498FCD-B521-8CF3-0886-EE4FCA3A89FE}"/>
                </a:ext>
              </a:extLst>
            </p:cNvPr>
            <p:cNvSpPr txBox="1"/>
            <p:nvPr/>
          </p:nvSpPr>
          <p:spPr>
            <a:xfrm>
              <a:off x="9612661" y="2213024"/>
              <a:ext cx="13260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unchanged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C87153EF-4F6C-FE21-AFD8-7659536852E7}"/>
              </a:ext>
            </a:extLst>
          </p:cNvPr>
          <p:cNvGrpSpPr/>
          <p:nvPr/>
        </p:nvGrpSpPr>
        <p:grpSpPr>
          <a:xfrm>
            <a:off x="6577769" y="3820872"/>
            <a:ext cx="5005820" cy="2741293"/>
            <a:chOff x="6411623" y="3157874"/>
            <a:chExt cx="5005820" cy="2741293"/>
          </a:xfrm>
        </p:grpSpPr>
        <p:sp>
          <p:nvSpPr>
            <p:cNvPr id="37" name="Content Placeholder 2">
              <a:extLst>
                <a:ext uri="{FF2B5EF4-FFF2-40B4-BE49-F238E27FC236}">
                  <a16:creationId xmlns:a16="http://schemas.microsoft.com/office/drawing/2014/main" id="{D01F3C55-F13C-9BC2-60EC-9D26B232E922}"/>
                </a:ext>
              </a:extLst>
            </p:cNvPr>
            <p:cNvSpPr txBox="1">
              <a:spLocks/>
            </p:cNvSpPr>
            <p:nvPr/>
          </p:nvSpPr>
          <p:spPr>
            <a:xfrm>
              <a:off x="6411623" y="3157874"/>
              <a:ext cx="5005820" cy="274129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234950" indent="-23495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tabLst/>
                <a:defRPr sz="2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1pPr>
              <a:lvl2pPr marL="577850" indent="-223838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4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2pPr>
              <a:lvl3pPr marL="914400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0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3pPr>
              <a:lvl4pPr marL="1260475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4pPr>
              <a:lvl5pPr marL="1603375" indent="-222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Example: Mod 16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DATA: </a:t>
              </a:r>
              <a:r>
                <a:rPr lang="en-US" sz="18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r2</a:t>
              </a:r>
              <a:r>
                <a:rPr lang="en-US" sz="1800" dirty="0">
                  <a:latin typeface="Consolas" panose="020B0609020204030204" pitchFamily="49" charset="0"/>
                  <a:cs typeface="Consolas" panose="020B0609020204030204" pitchFamily="49" charset="0"/>
                </a:rPr>
                <a:t> 0xab ab ab </a:t>
              </a: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77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18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and</a:t>
              </a:r>
            </a:p>
            <a:p>
              <a:pPr marL="0" indent="0">
                <a:buNone/>
              </a:pP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MASK: </a:t>
              </a:r>
              <a:r>
                <a:rPr lang="en-US" sz="18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r3</a:t>
              </a:r>
              <a:r>
                <a:rPr lang="en-US" sz="18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0x00 00 00 0f </a:t>
              </a:r>
              <a:r>
                <a:rPr lang="en-US" sz="18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(mod 16)</a:t>
              </a:r>
            </a:p>
            <a:p>
              <a:pPr marL="0" indent="0">
                <a:buNone/>
              </a:pPr>
              <a:endParaRPr lang="en-US" sz="18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0" indent="0">
                <a:buNone/>
              </a:pP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RSLT: </a:t>
              </a:r>
              <a:r>
                <a:rPr lang="en-US" sz="18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  <a:r>
                <a:rPr lang="en-US" sz="1800" dirty="0">
                  <a:latin typeface="Consolas" panose="020B0609020204030204" pitchFamily="49" charset="0"/>
                  <a:cs typeface="Consolas" panose="020B0609020204030204" pitchFamily="49" charset="0"/>
                </a:rPr>
                <a:t> 0x00 </a:t>
              </a: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00 00 07</a:t>
              </a:r>
              <a:endParaRPr lang="en-US" sz="18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7BFE0A4C-B9D4-F0FD-A5BA-F0F5F7C54D1A}"/>
                </a:ext>
              </a:extLst>
            </p:cNvPr>
            <p:cNvCxnSpPr/>
            <p:nvPr/>
          </p:nvCxnSpPr>
          <p:spPr>
            <a:xfrm>
              <a:off x="8788329" y="4862013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E866F68C-E987-2EA8-9F0C-FB790A7C82AC}"/>
                </a:ext>
              </a:extLst>
            </p:cNvPr>
            <p:cNvCxnSpPr/>
            <p:nvPr/>
          </p:nvCxnSpPr>
          <p:spPr>
            <a:xfrm>
              <a:off x="9164464" y="4832831"/>
              <a:ext cx="0" cy="690663"/>
            </a:xfrm>
            <a:prstGeom prst="straightConnector1">
              <a:avLst/>
            </a:prstGeom>
            <a:ln w="31750">
              <a:solidFill>
                <a:schemeClr val="accent3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1DC6A28A-DB58-0B79-C1EB-CE60B7938C8D}"/>
                </a:ext>
              </a:extLst>
            </p:cNvPr>
            <p:cNvCxnSpPr/>
            <p:nvPr/>
          </p:nvCxnSpPr>
          <p:spPr>
            <a:xfrm>
              <a:off x="8788329" y="3885939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7CF420E6-AD3A-DEA5-912B-3F6A88882D42}"/>
                </a:ext>
              </a:extLst>
            </p:cNvPr>
            <p:cNvCxnSpPr/>
            <p:nvPr/>
          </p:nvCxnSpPr>
          <p:spPr>
            <a:xfrm>
              <a:off x="9164464" y="3856757"/>
              <a:ext cx="0" cy="690663"/>
            </a:xfrm>
            <a:prstGeom prst="straightConnector1">
              <a:avLst/>
            </a:prstGeom>
            <a:ln w="31750">
              <a:solidFill>
                <a:schemeClr val="accent3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DD7DAED6-CA49-8394-C2A8-0CC557117273}"/>
                </a:ext>
              </a:extLst>
            </p:cNvPr>
            <p:cNvSpPr txBox="1"/>
            <p:nvPr/>
          </p:nvSpPr>
          <p:spPr>
            <a:xfrm>
              <a:off x="6456617" y="4941801"/>
              <a:ext cx="14542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forces to a 0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762FB1DC-EBD7-CEE4-67CE-C266F0D9EC16}"/>
                </a:ext>
              </a:extLst>
            </p:cNvPr>
            <p:cNvCxnSpPr/>
            <p:nvPr/>
          </p:nvCxnSpPr>
          <p:spPr>
            <a:xfrm>
              <a:off x="8025962" y="4862013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98AD578C-FC02-1962-D9C0-07E160C4FC52}"/>
                </a:ext>
              </a:extLst>
            </p:cNvPr>
            <p:cNvCxnSpPr/>
            <p:nvPr/>
          </p:nvCxnSpPr>
          <p:spPr>
            <a:xfrm>
              <a:off x="8421552" y="4832831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702361FE-5536-EFB9-B126-6F9454B8A8F4}"/>
                </a:ext>
              </a:extLst>
            </p:cNvPr>
            <p:cNvCxnSpPr/>
            <p:nvPr/>
          </p:nvCxnSpPr>
          <p:spPr>
            <a:xfrm>
              <a:off x="8025962" y="3885939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747F4BAB-A456-3C8B-F4EF-4154FFD3D105}"/>
                </a:ext>
              </a:extLst>
            </p:cNvPr>
            <p:cNvCxnSpPr/>
            <p:nvPr/>
          </p:nvCxnSpPr>
          <p:spPr>
            <a:xfrm>
              <a:off x="8421552" y="3885939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C739F41-B233-C131-980D-7647099832A2}"/>
                </a:ext>
              </a:extLst>
            </p:cNvPr>
            <p:cNvSpPr txBox="1"/>
            <p:nvPr/>
          </p:nvSpPr>
          <p:spPr>
            <a:xfrm>
              <a:off x="9508135" y="4941801"/>
              <a:ext cx="13260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unchanged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92326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1" grpId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C5D18-CE63-D448-90DD-C6D5ABE2E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381" y="17221"/>
            <a:ext cx="5667436" cy="989514"/>
          </a:xfrm>
        </p:spPr>
        <p:txBody>
          <a:bodyPr/>
          <a:lstStyle/>
          <a:p>
            <a:r>
              <a:rPr lang="en-US" dirty="0"/>
              <a:t>Flipping bits: bit toggle</a:t>
            </a:r>
            <a:br>
              <a:rPr lang="en-US" dirty="0"/>
            </a:br>
            <a:r>
              <a:rPr lang="en-US" dirty="0">
                <a:solidFill>
                  <a:srgbClr val="FF0000"/>
                </a:solidFill>
              </a:rPr>
              <a:t>Used in PA7/PA8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CC60E0A-8543-AD48-8965-5A4D66FACFE8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08E09E5-9AC4-CD4E-8C0C-46EF01EF3FFD}"/>
              </a:ext>
            </a:extLst>
          </p:cNvPr>
          <p:cNvSpPr txBox="1">
            <a:spLocks/>
          </p:cNvSpPr>
          <p:nvPr/>
        </p:nvSpPr>
        <p:spPr>
          <a:xfrm>
            <a:off x="292465" y="1035388"/>
            <a:ext cx="5499429" cy="291315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200" dirty="0">
                <a:cs typeface="Courier New" panose="02070309020205020404" pitchFamily="49" charset="0"/>
              </a:rPr>
              <a:t>invert (</a:t>
            </a:r>
            <a:r>
              <a:rPr lang="en-US" sz="2200" i="1" dirty="0">
                <a:solidFill>
                  <a:srgbClr val="7030A0"/>
                </a:solidFill>
                <a:cs typeface="Courier New" panose="02070309020205020404" pitchFamily="49" charset="0"/>
              </a:rPr>
              <a:t>flip</a:t>
            </a:r>
            <a:r>
              <a:rPr lang="en-US" sz="2200" dirty="0">
                <a:cs typeface="Courier New" panose="02070309020205020404" pitchFamily="49" charset="0"/>
              </a:rPr>
              <a:t>)  bits  "</a:t>
            </a:r>
            <a:r>
              <a:rPr lang="en-US" sz="2200" b="1" dirty="0">
                <a:solidFill>
                  <a:srgbClr val="0070C0"/>
                </a:solidFill>
                <a:cs typeface="Courier New" panose="02070309020205020404" pitchFamily="49" charset="0"/>
              </a:rPr>
              <a:t>bit toggle</a:t>
            </a:r>
            <a:r>
              <a:rPr lang="en-US" sz="2200" dirty="0">
                <a:solidFill>
                  <a:srgbClr val="0070C0"/>
                </a:solidFill>
                <a:cs typeface="Courier New" panose="02070309020205020404" pitchFamily="49" charset="0"/>
              </a:rPr>
              <a:t>" </a:t>
            </a:r>
            <a:r>
              <a:rPr lang="en-US" sz="2200" dirty="0">
                <a:cs typeface="Courier New" panose="02070309020205020404" pitchFamily="49" charset="0"/>
              </a:rPr>
              <a:t>operation</a:t>
            </a:r>
          </a:p>
          <a:p>
            <a:pPr lvl="1"/>
            <a:r>
              <a:rPr lang="en-US" sz="2200" dirty="0">
                <a:cs typeface="Consolas" panose="020B0609020204030204" pitchFamily="49" charset="0"/>
              </a:rPr>
              <a:t>1 </a:t>
            </a:r>
            <a:r>
              <a:rPr lang="en-US" sz="2200" b="1" dirty="0">
                <a:solidFill>
                  <a:srgbClr val="0070C0"/>
                </a:solidFill>
                <a:cs typeface="Consolas" panose="020B0609020204030204" pitchFamily="49" charset="0"/>
              </a:rPr>
              <a:t>will flip the bit</a:t>
            </a:r>
          </a:p>
          <a:p>
            <a:pPr lvl="1"/>
            <a:r>
              <a:rPr lang="en-US" sz="2200" dirty="0">
                <a:cs typeface="Consolas" panose="020B0609020204030204" pitchFamily="49" charset="0"/>
              </a:rPr>
              <a:t>0 to </a:t>
            </a:r>
            <a:r>
              <a:rPr lang="en-US" sz="2200" dirty="0">
                <a:solidFill>
                  <a:srgbClr val="0070C0"/>
                </a:solidFill>
                <a:cs typeface="Consolas" panose="020B0609020204030204" pitchFamily="49" charset="0"/>
              </a:rPr>
              <a:t>let a </a:t>
            </a:r>
            <a:r>
              <a:rPr lang="en-US" sz="2200" b="1" dirty="0">
                <a:solidFill>
                  <a:srgbClr val="0070C0"/>
                </a:solidFill>
                <a:cs typeface="Consolas" panose="020B0609020204030204" pitchFamily="49" charset="0"/>
              </a:rPr>
              <a:t>bit through</a:t>
            </a:r>
            <a:endParaRPr lang="en-US" sz="22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2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eor</a:t>
            </a: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r1, r2, r3</a:t>
            </a:r>
          </a:p>
          <a:p>
            <a:pPr>
              <a:lnSpc>
                <a:spcPct val="100000"/>
              </a:lnSpc>
            </a:pPr>
            <a:r>
              <a:rPr lang="en-US" sz="22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Observation: When applied twice, it returns the original value (symmetric encoding)</a:t>
            </a:r>
          </a:p>
          <a:p>
            <a:pPr>
              <a:lnSpc>
                <a:spcPct val="100000"/>
              </a:lnSpc>
            </a:pPr>
            <a:r>
              <a:rPr lang="en-US" sz="22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With a mask of all 1's is a 1's compliment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1C8D7914-81C5-FB9B-7D7B-C7BB08BC90CA}"/>
              </a:ext>
            </a:extLst>
          </p:cNvPr>
          <p:cNvGrpSpPr/>
          <p:nvPr/>
        </p:nvGrpSpPr>
        <p:grpSpPr>
          <a:xfrm>
            <a:off x="6822136" y="324539"/>
            <a:ext cx="5204066" cy="2992240"/>
            <a:chOff x="7078457" y="-247141"/>
            <a:chExt cx="5204066" cy="2992240"/>
          </a:xfrm>
        </p:grpSpPr>
        <p:sp>
          <p:nvSpPr>
            <p:cNvPr id="21" name="Content Placeholder 2">
              <a:extLst>
                <a:ext uri="{FF2B5EF4-FFF2-40B4-BE49-F238E27FC236}">
                  <a16:creationId xmlns:a16="http://schemas.microsoft.com/office/drawing/2014/main" id="{5E0A7040-4A58-6867-801E-755236B8946D}"/>
                </a:ext>
              </a:extLst>
            </p:cNvPr>
            <p:cNvSpPr txBox="1">
              <a:spLocks/>
            </p:cNvSpPr>
            <p:nvPr/>
          </p:nvSpPr>
          <p:spPr>
            <a:xfrm>
              <a:off x="7078457" y="-247141"/>
              <a:ext cx="4487983" cy="29922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234950" indent="-23495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tabLst/>
                <a:defRPr sz="2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1pPr>
              <a:lvl2pPr marL="577850" indent="-223838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4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2pPr>
              <a:lvl3pPr marL="914400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0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3pPr>
              <a:lvl4pPr marL="1260475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4pPr>
              <a:lvl5pPr marL="1603375" indent="-222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2000" dirty="0">
                  <a:cs typeface="Courier New" panose="02070309020205020404" pitchFamily="49" charset="0"/>
                </a:rPr>
                <a:t>Example: invert (</a:t>
              </a:r>
              <a:r>
                <a:rPr lang="en-US" sz="2000" i="1" dirty="0">
                  <a:solidFill>
                    <a:srgbClr val="7030A0"/>
                  </a:solidFill>
                  <a:cs typeface="Courier New" panose="02070309020205020404" pitchFamily="49" charset="0"/>
                </a:rPr>
                <a:t>flip</a:t>
              </a:r>
              <a:r>
                <a:rPr lang="en-US" sz="2000" dirty="0">
                  <a:cs typeface="Courier New" panose="02070309020205020404" pitchFamily="49" charset="0"/>
                </a:rPr>
                <a:t>)  the lower 8-bits 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DATA: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r2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0xab ab ab </a:t>
              </a: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77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2000" dirty="0" err="1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eor</a:t>
              </a:r>
              <a:endPara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MASK: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r3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0x00 00 00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ff</a:t>
              </a:r>
            </a:p>
            <a:p>
              <a:pPr marL="0" indent="0">
                <a:buFont typeface="Arial" panose="020B0604020202020204" pitchFamily="34" charset="0"/>
                <a:buNone/>
              </a:pPr>
              <a:endParaRPr lang="en-US" sz="20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0" indent="0"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RSLT: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0xab ab ab </a:t>
              </a:r>
              <a:r>
                <a:rPr lang="en-US" sz="20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88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45F70D93-F240-38C3-B5A5-0732076F9F55}"/>
                </a:ext>
              </a:extLst>
            </p:cNvPr>
            <p:cNvCxnSpPr/>
            <p:nvPr/>
          </p:nvCxnSpPr>
          <p:spPr>
            <a:xfrm>
              <a:off x="9641904" y="1637478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C7727DFB-1139-A7C6-1DF0-E72D33F22A59}"/>
                </a:ext>
              </a:extLst>
            </p:cNvPr>
            <p:cNvCxnSpPr/>
            <p:nvPr/>
          </p:nvCxnSpPr>
          <p:spPr>
            <a:xfrm>
              <a:off x="10018039" y="1608296"/>
              <a:ext cx="0" cy="690663"/>
            </a:xfrm>
            <a:prstGeom prst="straightConnector1">
              <a:avLst/>
            </a:prstGeom>
            <a:ln w="3175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0B5BFE21-7329-D784-883F-EB3CC27947CA}"/>
                </a:ext>
              </a:extLst>
            </p:cNvPr>
            <p:cNvCxnSpPr/>
            <p:nvPr/>
          </p:nvCxnSpPr>
          <p:spPr>
            <a:xfrm>
              <a:off x="9641904" y="661404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8D988C4F-78E8-3F9C-E374-4E1A224DEB5B}"/>
                </a:ext>
              </a:extLst>
            </p:cNvPr>
            <p:cNvCxnSpPr/>
            <p:nvPr/>
          </p:nvCxnSpPr>
          <p:spPr>
            <a:xfrm>
              <a:off x="10018039" y="632222"/>
              <a:ext cx="0" cy="690663"/>
            </a:xfrm>
            <a:prstGeom prst="straightConnector1">
              <a:avLst/>
            </a:prstGeom>
            <a:ln w="3175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60F4701-A5DE-9DCA-2AC2-7AD7A4E37D6B}"/>
                </a:ext>
              </a:extLst>
            </p:cNvPr>
            <p:cNvSpPr txBox="1"/>
            <p:nvPr/>
          </p:nvSpPr>
          <p:spPr>
            <a:xfrm>
              <a:off x="10018039" y="1733516"/>
              <a:ext cx="1492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inverts (flips)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B1C2D775-13BD-0BD4-E467-4722D3FCF71C}"/>
                </a:ext>
              </a:extLst>
            </p:cNvPr>
            <p:cNvCxnSpPr/>
            <p:nvPr/>
          </p:nvCxnSpPr>
          <p:spPr>
            <a:xfrm>
              <a:off x="8762805" y="1650383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44409B3A-1932-4F7E-6D23-48F09789BD0A}"/>
                </a:ext>
              </a:extLst>
            </p:cNvPr>
            <p:cNvCxnSpPr/>
            <p:nvPr/>
          </p:nvCxnSpPr>
          <p:spPr>
            <a:xfrm>
              <a:off x="9138940" y="1621201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CD364A7C-36FC-7582-7396-64989F12E3D8}"/>
                </a:ext>
              </a:extLst>
            </p:cNvPr>
            <p:cNvCxnSpPr/>
            <p:nvPr/>
          </p:nvCxnSpPr>
          <p:spPr>
            <a:xfrm>
              <a:off x="8762805" y="645127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9336609C-94A4-2428-C3BB-1E080CFD8F5C}"/>
                </a:ext>
              </a:extLst>
            </p:cNvPr>
            <p:cNvCxnSpPr/>
            <p:nvPr/>
          </p:nvCxnSpPr>
          <p:spPr>
            <a:xfrm>
              <a:off x="9138940" y="645127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F7236E5-9193-C472-8714-D33EA61ED0AD}"/>
                </a:ext>
              </a:extLst>
            </p:cNvPr>
            <p:cNvSpPr txBox="1"/>
            <p:nvPr/>
          </p:nvSpPr>
          <p:spPr>
            <a:xfrm>
              <a:off x="7308560" y="1781866"/>
              <a:ext cx="13260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unchanged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67F08ED-C114-C1AF-75FB-3F7746FDCF16}"/>
                </a:ext>
              </a:extLst>
            </p:cNvPr>
            <p:cNvSpPr txBox="1"/>
            <p:nvPr/>
          </p:nvSpPr>
          <p:spPr>
            <a:xfrm>
              <a:off x="10264022" y="2201925"/>
              <a:ext cx="2018501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88: 1000 1000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60EABAD9-B8C3-6099-46F6-D2B7C70A4A03}"/>
              </a:ext>
            </a:extLst>
          </p:cNvPr>
          <p:cNvGrpSpPr/>
          <p:nvPr/>
        </p:nvGrpSpPr>
        <p:grpSpPr>
          <a:xfrm>
            <a:off x="6313593" y="3459807"/>
            <a:ext cx="5585942" cy="2487455"/>
            <a:chOff x="6215817" y="3952256"/>
            <a:chExt cx="5585942" cy="2487455"/>
          </a:xfrm>
        </p:grpSpPr>
        <p:sp>
          <p:nvSpPr>
            <p:cNvPr id="5" name="Content Placeholder 2">
              <a:extLst>
                <a:ext uri="{FF2B5EF4-FFF2-40B4-BE49-F238E27FC236}">
                  <a16:creationId xmlns:a16="http://schemas.microsoft.com/office/drawing/2014/main" id="{CF46DAD8-882D-FA1D-C2A9-998AE0AE4CD6}"/>
                </a:ext>
              </a:extLst>
            </p:cNvPr>
            <p:cNvSpPr txBox="1">
              <a:spLocks/>
            </p:cNvSpPr>
            <p:nvPr/>
          </p:nvSpPr>
          <p:spPr>
            <a:xfrm>
              <a:off x="6215817" y="3952256"/>
              <a:ext cx="5585942" cy="248745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234950" indent="-23495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tabLst/>
                <a:defRPr sz="2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1pPr>
              <a:lvl2pPr marL="577850" indent="-223838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4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2pPr>
              <a:lvl3pPr marL="914400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0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3pPr>
              <a:lvl4pPr marL="1260475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4pPr>
              <a:lvl5pPr marL="1603375" indent="-222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DATA: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0xab ab ab </a:t>
              </a:r>
              <a:r>
                <a:rPr lang="en-US" sz="20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88</a:t>
              </a:r>
            </a:p>
            <a:p>
              <a:pPr marL="0" indent="0">
                <a:buNone/>
              </a:pPr>
              <a:r>
                <a:rPr lang="en-US" sz="2000" dirty="0" err="1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eor</a:t>
              </a:r>
              <a:endPara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0" indent="0"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MASK: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r3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0x00 00 00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ff </a:t>
              </a: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apply a 2</a:t>
              </a:r>
              <a:r>
                <a:rPr lang="en-US" sz="2000" baseline="30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nd</a:t>
              </a: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time</a:t>
              </a:r>
            </a:p>
            <a:p>
              <a:pPr marL="0" indent="0">
                <a:buNone/>
              </a:pPr>
              <a:endPara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0" indent="0"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RSLT: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0xab ab ab </a:t>
              </a: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77</a:t>
              </a:r>
              <a:r>
                <a:rPr lang="en-US" sz="20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original value!</a:t>
              </a: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BB390509-7B77-75C9-2921-835951B1374A}"/>
                </a:ext>
              </a:extLst>
            </p:cNvPr>
            <p:cNvCxnSpPr/>
            <p:nvPr/>
          </p:nvCxnSpPr>
          <p:spPr>
            <a:xfrm>
              <a:off x="8895546" y="5331579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E64C1D9-9D15-4E4A-619A-ACBF5A49A006}"/>
                </a:ext>
              </a:extLst>
            </p:cNvPr>
            <p:cNvCxnSpPr/>
            <p:nvPr/>
          </p:nvCxnSpPr>
          <p:spPr>
            <a:xfrm>
              <a:off x="9271681" y="5302397"/>
              <a:ext cx="0" cy="690663"/>
            </a:xfrm>
            <a:prstGeom prst="straightConnector1">
              <a:avLst/>
            </a:prstGeom>
            <a:ln w="3175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7D278756-C9B3-9A61-8AA0-43C7DD815347}"/>
                </a:ext>
              </a:extLst>
            </p:cNvPr>
            <p:cNvCxnSpPr/>
            <p:nvPr/>
          </p:nvCxnSpPr>
          <p:spPr>
            <a:xfrm>
              <a:off x="8895546" y="4355505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ABACE81C-6F51-AB67-3B52-D8F67F9FC86F}"/>
                </a:ext>
              </a:extLst>
            </p:cNvPr>
            <p:cNvCxnSpPr/>
            <p:nvPr/>
          </p:nvCxnSpPr>
          <p:spPr>
            <a:xfrm>
              <a:off x="9271681" y="4326323"/>
              <a:ext cx="0" cy="690663"/>
            </a:xfrm>
            <a:prstGeom prst="straightConnector1">
              <a:avLst/>
            </a:prstGeom>
            <a:ln w="3175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C48CAFD-F1B7-7FDA-D03F-935BE6CF2AC6}"/>
                </a:ext>
              </a:extLst>
            </p:cNvPr>
            <p:cNvSpPr txBox="1"/>
            <p:nvPr/>
          </p:nvSpPr>
          <p:spPr>
            <a:xfrm>
              <a:off x="9271681" y="5427617"/>
              <a:ext cx="1492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inverts (flips)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85AFDA1A-F5CF-8F63-22C1-53EC5448CE3F}"/>
                </a:ext>
              </a:extLst>
            </p:cNvPr>
            <p:cNvCxnSpPr/>
            <p:nvPr/>
          </p:nvCxnSpPr>
          <p:spPr>
            <a:xfrm>
              <a:off x="8016447" y="5344484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F83AD405-20EA-CB06-53A7-32756500C69D}"/>
                </a:ext>
              </a:extLst>
            </p:cNvPr>
            <p:cNvCxnSpPr/>
            <p:nvPr/>
          </p:nvCxnSpPr>
          <p:spPr>
            <a:xfrm>
              <a:off x="8392582" y="5315302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4B32E545-837F-86D8-D462-D91E6F65433D}"/>
                </a:ext>
              </a:extLst>
            </p:cNvPr>
            <p:cNvCxnSpPr/>
            <p:nvPr/>
          </p:nvCxnSpPr>
          <p:spPr>
            <a:xfrm>
              <a:off x="8016447" y="4339228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75127503-D696-84AD-9C5E-25C01CB4047D}"/>
                </a:ext>
              </a:extLst>
            </p:cNvPr>
            <p:cNvCxnSpPr/>
            <p:nvPr/>
          </p:nvCxnSpPr>
          <p:spPr>
            <a:xfrm>
              <a:off x="8392582" y="4339228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74B4F404-F29B-0A98-92B2-BBED7BE03D2D}"/>
              </a:ext>
            </a:extLst>
          </p:cNvPr>
          <p:cNvSpPr txBox="1"/>
          <p:nvPr/>
        </p:nvSpPr>
        <p:spPr>
          <a:xfrm>
            <a:off x="10007701" y="854252"/>
            <a:ext cx="2018501" cy="40011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77: 0111 0111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EA255BC-535E-4AD0-616A-412D26D42D12}"/>
              </a:ext>
            </a:extLst>
          </p:cNvPr>
          <p:cNvSpPr txBox="1">
            <a:spLocks/>
          </p:cNvSpPr>
          <p:nvPr/>
        </p:nvSpPr>
        <p:spPr>
          <a:xfrm>
            <a:off x="392368" y="4016027"/>
            <a:ext cx="4595268" cy="10049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Example: </a:t>
            </a:r>
            <a:r>
              <a:rPr lang="en-US" sz="2000" i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flip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the lower 8-bits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eor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r1, r2, 0xff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0FD3806-6CAF-FA1F-061B-BCABE55F2B61}"/>
              </a:ext>
            </a:extLst>
          </p:cNvPr>
          <p:cNvSpPr txBox="1">
            <a:spLocks/>
          </p:cNvSpPr>
          <p:nvPr/>
        </p:nvSpPr>
        <p:spPr>
          <a:xfrm>
            <a:off x="728104" y="5184461"/>
            <a:ext cx="2998071" cy="100490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unsigned int r1, r2;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r1 = r2 ^ 0xff;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8587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90E59B5-EA22-5F46-A881-C9793C9F99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3600" y="368300"/>
            <a:ext cx="6338400" cy="648763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926F31C-100E-0648-8A7C-4BFEE7869A68}"/>
                  </a:ext>
                </a:extLst>
              </p:cNvPr>
              <p:cNvSpPr>
                <a:spLocks noGrp="1"/>
              </p:cNvSpPr>
              <p:nvPr>
                <p:ph sz="quarter" idx="15"/>
              </p:nvPr>
            </p:nvSpPr>
            <p:spPr>
              <a:xfrm>
                <a:off x="368709" y="601738"/>
                <a:ext cx="5699793" cy="6145093"/>
              </a:xfr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 sz="2200" dirty="0">
                    <a:solidFill>
                      <a:schemeClr val="accent1"/>
                    </a:solidFill>
                  </a:rPr>
                  <a:t>4 bits </a:t>
                </a:r>
                <a:r>
                  <a:rPr lang="en-US" sz="2200" dirty="0">
                    <a:solidFill>
                      <a:schemeClr val="tx1"/>
                    </a:solidFill>
                  </a:rPr>
                  <a:t>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pPr>
                      <m:e>
                        <m:r>
                          <a:rPr lang="en-US" sz="2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2</m:t>
                        </m:r>
                      </m:e>
                      <m:sup>
                        <m:r>
                          <a:rPr lang="en-US" sz="2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4</m:t>
                        </m:r>
                      </m:sup>
                    </m:sSup>
                    <m:r>
                      <a:rPr lang="en-US" sz="22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Helvetica Light"/>
                      </a:rPr>
                      <m:t> </m:t>
                    </m:r>
                  </m:oMath>
                </a14:m>
                <a:r>
                  <a:rPr lang="en-US" sz="2200" dirty="0">
                    <a:solidFill>
                      <a:schemeClr val="tx1"/>
                    </a:solidFill>
                  </a:rPr>
                  <a:t>= </a:t>
                </a:r>
                <a:r>
                  <a:rPr lang="en-US" sz="2200" dirty="0">
                    <a:solidFill>
                      <a:srgbClr val="FF0000"/>
                    </a:solidFill>
                  </a:rPr>
                  <a:t>ONLY</a:t>
                </a:r>
                <a:r>
                  <a:rPr lang="en-US" sz="2200" dirty="0">
                    <a:solidFill>
                      <a:schemeClr val="tx1"/>
                    </a:solidFill>
                  </a:rPr>
                  <a:t> </a:t>
                </a:r>
                <a:r>
                  <a:rPr lang="en-US" sz="2200" dirty="0">
                    <a:solidFill>
                      <a:schemeClr val="accent1"/>
                    </a:solidFill>
                  </a:rPr>
                  <a:t>16 distinct values</a:t>
                </a:r>
              </a:p>
              <a:p>
                <a:r>
                  <a:rPr lang="en-US" sz="2200" b="1" dirty="0">
                    <a:solidFill>
                      <a:srgbClr val="0070C0"/>
                    </a:solidFill>
                  </a:rPr>
                  <a:t>Mod</a:t>
                </a:r>
                <a:r>
                  <a:rPr lang="en-US" sz="2200" dirty="0">
                    <a:solidFill>
                      <a:srgbClr val="0070C0"/>
                    </a:solidFill>
                  </a:rPr>
                  <a:t>ular</a:t>
                </a:r>
                <a:r>
                  <a:rPr lang="en-US" sz="2200" dirty="0">
                    <a:solidFill>
                      <a:schemeClr val="tx1"/>
                    </a:solidFill>
                  </a:rPr>
                  <a:t> (C operator: </a:t>
                </a:r>
                <a:r>
                  <a:rPr lang="en-US" sz="2200" dirty="0">
                    <a:solidFill>
                      <a:srgbClr val="FF0000"/>
                    </a:solidFill>
                  </a:rPr>
                  <a:t>%</a:t>
                </a:r>
                <a:r>
                  <a:rPr lang="en-US" sz="2200" dirty="0">
                    <a:solidFill>
                      <a:schemeClr val="tx1"/>
                    </a:solidFill>
                  </a:rPr>
                  <a:t>) or </a:t>
                </a:r>
                <a:r>
                  <a:rPr lang="en-US" sz="2200" dirty="0">
                    <a:solidFill>
                      <a:schemeClr val="accent1"/>
                    </a:solidFill>
                  </a:rPr>
                  <a:t>clock math</a:t>
                </a:r>
              </a:p>
              <a:p>
                <a:pPr lvl="1"/>
                <a:r>
                  <a:rPr lang="en-US" sz="2200" dirty="0"/>
                  <a:t>Numbers start at 0 and “wrap around” after 15 and go back to 0</a:t>
                </a:r>
              </a:p>
              <a:p>
                <a:r>
                  <a:rPr lang="en-US" sz="2200" dirty="0"/>
                  <a:t>Keep </a:t>
                </a:r>
                <a:r>
                  <a:rPr lang="en-US" sz="2200" dirty="0">
                    <a:solidFill>
                      <a:srgbClr val="0070C0"/>
                    </a:solidFill>
                  </a:rPr>
                  <a:t>adding </a:t>
                </a:r>
                <a:r>
                  <a:rPr lang="en-US" sz="2200" dirty="0"/>
                  <a:t>1</a:t>
                </a:r>
              </a:p>
              <a:p>
                <a:pPr marL="0" indent="0">
                  <a:buNone/>
                </a:pPr>
                <a:r>
                  <a:rPr lang="en-US" sz="2200" dirty="0"/>
                  <a:t>	wraps (</a:t>
                </a:r>
                <a:r>
                  <a:rPr lang="en-US" sz="2200" dirty="0">
                    <a:solidFill>
                      <a:srgbClr val="0070C0"/>
                    </a:solidFill>
                  </a:rPr>
                  <a:t>clockwise)</a:t>
                </a:r>
              </a:p>
              <a:p>
                <a:pPr marL="354012" lvl="1" indent="0">
                  <a:buNone/>
                </a:pPr>
                <a:r>
                  <a:rPr lang="en-US" sz="2200" dirty="0"/>
                  <a:t>0000 -&gt; 0001 … -&gt; 1111 -&gt;  0000</a:t>
                </a:r>
              </a:p>
              <a:p>
                <a:r>
                  <a:rPr lang="en-US" sz="2200" dirty="0"/>
                  <a:t>Keep </a:t>
                </a:r>
                <a:r>
                  <a:rPr lang="en-US" sz="2200" dirty="0">
                    <a:solidFill>
                      <a:srgbClr val="0070C0"/>
                    </a:solidFill>
                  </a:rPr>
                  <a:t>subtracting</a:t>
                </a:r>
                <a:r>
                  <a:rPr lang="en-US" sz="2200" dirty="0"/>
                  <a:t> 1 </a:t>
                </a:r>
              </a:p>
              <a:p>
                <a:pPr marL="0" indent="0">
                  <a:buNone/>
                </a:pPr>
                <a:r>
                  <a:rPr lang="en-US" sz="2200" dirty="0"/>
                  <a:t>	wraps (</a:t>
                </a:r>
                <a:r>
                  <a:rPr lang="en-US" sz="2200" dirty="0">
                    <a:solidFill>
                      <a:srgbClr val="0070C0"/>
                    </a:solidFill>
                  </a:rPr>
                  <a:t>counter-clockwise)</a:t>
                </a:r>
              </a:p>
              <a:p>
                <a:pPr marL="354012" lvl="1" indent="0">
                  <a:buNone/>
                </a:pPr>
                <a:r>
                  <a:rPr lang="en-US" sz="2200" dirty="0"/>
                  <a:t>1111 -&gt; 1110 … -&gt; 0000 -&gt;  1111</a:t>
                </a:r>
              </a:p>
              <a:p>
                <a:pPr>
                  <a:spcBef>
                    <a:spcPts val="1800"/>
                  </a:spcBef>
                </a:pPr>
                <a:r>
                  <a:rPr lang="en-US" sz="2200" dirty="0">
                    <a:solidFill>
                      <a:srgbClr val="0070C0"/>
                    </a:solidFill>
                    <a:ea typeface="ＭＳ Ｐゴシック" pitchFamily="34" charset="-128"/>
                    <a:cs typeface="ＭＳ Ｐゴシック" pitchFamily="34" charset="-128"/>
                  </a:rPr>
                  <a:t>Addition and subtraction </a:t>
                </a:r>
                <a:r>
                  <a:rPr lang="en-US" sz="2200" dirty="0">
                    <a:ea typeface="ＭＳ Ｐゴシック" pitchFamily="34" charset="-128"/>
                    <a:cs typeface="ＭＳ Ｐゴシック" pitchFamily="34" charset="-128"/>
                  </a:rPr>
                  <a:t>use </a:t>
                </a:r>
                <a:r>
                  <a:rPr lang="en-US" sz="2200" dirty="0">
                    <a:solidFill>
                      <a:srgbClr val="0070C0"/>
                    </a:solidFill>
                    <a:ea typeface="ＭＳ Ｐゴシック" pitchFamily="34" charset="-128"/>
                    <a:cs typeface="ＭＳ Ｐゴシック" pitchFamily="34" charset="-128"/>
                  </a:rPr>
                  <a:t>normal </a:t>
                </a:r>
                <a:r>
                  <a:rPr lang="en-US" sz="2200" dirty="0">
                    <a:solidFill>
                      <a:schemeClr val="accent3"/>
                    </a:solidFill>
                    <a:ea typeface="ＭＳ Ｐゴシック" pitchFamily="34" charset="-128"/>
                    <a:cs typeface="ＭＳ Ｐゴシック" pitchFamily="34" charset="-128"/>
                  </a:rPr>
                  <a:t>"carry" </a:t>
                </a:r>
                <a:r>
                  <a:rPr lang="en-US" sz="2200" dirty="0">
                    <a:solidFill>
                      <a:srgbClr val="0070C0"/>
                    </a:solidFill>
                    <a:ea typeface="ＭＳ Ｐゴシック" pitchFamily="34" charset="-128"/>
                    <a:cs typeface="ＭＳ Ｐゴシック" pitchFamily="34" charset="-128"/>
                  </a:rPr>
                  <a:t>and </a:t>
                </a:r>
                <a:r>
                  <a:rPr lang="en-US" sz="2200" dirty="0">
                    <a:solidFill>
                      <a:srgbClr val="7030A0"/>
                    </a:solidFill>
                    <a:ea typeface="ＭＳ Ｐゴシック" pitchFamily="34" charset="-128"/>
                    <a:cs typeface="ＭＳ Ｐゴシック" pitchFamily="34" charset="-128"/>
                  </a:rPr>
                  <a:t>"borrow" </a:t>
                </a:r>
                <a:r>
                  <a:rPr lang="en-US" sz="2200" dirty="0">
                    <a:solidFill>
                      <a:srgbClr val="0070C0"/>
                    </a:solidFill>
                    <a:ea typeface="ＭＳ Ｐゴシック" pitchFamily="34" charset="-128"/>
                    <a:cs typeface="ＭＳ Ｐゴシック" pitchFamily="34" charset="-128"/>
                  </a:rPr>
                  <a:t>rules</a:t>
                </a:r>
                <a:r>
                  <a:rPr lang="en-US" sz="2200" dirty="0">
                    <a:ea typeface="ＭＳ Ｐゴシック" pitchFamily="34" charset="-128"/>
                    <a:cs typeface="ＭＳ Ｐゴシック" pitchFamily="34" charset="-128"/>
                  </a:rPr>
                  <a:t>, just operate in binary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926F31C-100E-0648-8A7C-4BFEE7869A6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5"/>
              </p:nvPr>
            </p:nvSpPr>
            <p:spPr>
              <a:xfrm>
                <a:off x="368709" y="601738"/>
                <a:ext cx="5699793" cy="6145093"/>
              </a:xfrm>
              <a:blipFill>
                <a:blip r:embed="rId4"/>
                <a:stretch>
                  <a:fillRect l="-1109" b="-825"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2E30DA81-9A6C-BB42-9D77-EC2D47578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37" y="106078"/>
            <a:ext cx="12028525" cy="493969"/>
          </a:xfrm>
        </p:spPr>
        <p:txBody>
          <a:bodyPr/>
          <a:lstStyle/>
          <a:p>
            <a:r>
              <a:rPr lang="en-US" dirty="0"/>
              <a:t>Unsigned Integers (positive numbers) with Fixed # of Bits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3D86B3-A9C0-0448-9259-3DA94317B7D7}"/>
              </a:ext>
            </a:extLst>
          </p:cNvPr>
          <p:cNvSpPr txBox="1"/>
          <p:nvPr/>
        </p:nvSpPr>
        <p:spPr>
          <a:xfrm>
            <a:off x="11927778" y="657018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535408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6" grpId="0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49A9BFF-81B8-2C4B-9B83-62C21D8037A5}"/>
                  </a:ext>
                </a:extLst>
              </p:cNvPr>
              <p:cNvSpPr>
                <a:spLocks noGrp="1"/>
              </p:cNvSpPr>
              <p:nvPr>
                <p:ph sz="quarter" idx="15"/>
              </p:nvPr>
            </p:nvSpPr>
            <p:spPr>
              <a:xfrm>
                <a:off x="314343" y="770965"/>
                <a:ext cx="11705149" cy="3103835"/>
              </a:xfr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pPr>
                  <a:spcBef>
                    <a:spcPts val="1800"/>
                  </a:spcBef>
                </a:pPr>
                <a:r>
                  <a:rPr lang="en-US" sz="2200" dirty="0">
                    <a:ea typeface="ＭＳ Ｐゴシック" pitchFamily="34" charset="-128"/>
                    <a:cs typeface="ＭＳ Ｐゴシック" pitchFamily="34" charset="-128"/>
                  </a:rPr>
                  <a:t>How do we represent the </a:t>
                </a:r>
                <a:r>
                  <a:rPr lang="en-US" sz="2200" dirty="0">
                    <a:solidFill>
                      <a:srgbClr val="0070C0"/>
                    </a:solidFill>
                    <a:ea typeface="ＭＳ Ｐゴシック" pitchFamily="34" charset="-128"/>
                    <a:cs typeface="ＭＳ Ｐゴシック" pitchFamily="34" charset="-128"/>
                  </a:rPr>
                  <a:t>negative numbers </a:t>
                </a:r>
                <a:r>
                  <a:rPr lang="en-US" sz="2200" dirty="0">
                    <a:ea typeface="ＭＳ Ｐゴシック" pitchFamily="34" charset="-128"/>
                    <a:cs typeface="ＭＳ Ｐゴシック" pitchFamily="34" charset="-128"/>
                  </a:rPr>
                  <a:t>within a fixed number of bits?</a:t>
                </a:r>
              </a:p>
              <a:p>
                <a:pPr lvl="1"/>
                <a:r>
                  <a:rPr lang="en-US" sz="2200" dirty="0">
                    <a:solidFill>
                      <a:srgbClr val="2C895B"/>
                    </a:solidFill>
                  </a:rPr>
                  <a:t>Allocate some bit patte</a:t>
                </a:r>
                <a:r>
                  <a:rPr lang="en-US" sz="2200" dirty="0"/>
                  <a:t>rns to </a:t>
                </a:r>
                <a:r>
                  <a:rPr lang="en-US" sz="2200" dirty="0">
                    <a:solidFill>
                      <a:srgbClr val="F3753F"/>
                    </a:solidFill>
                  </a:rPr>
                  <a:t>negative</a:t>
                </a:r>
                <a:r>
                  <a:rPr lang="en-US" sz="2200" dirty="0"/>
                  <a:t> and others to </a:t>
                </a:r>
                <a:r>
                  <a:rPr lang="en-US" sz="2200" dirty="0">
                    <a:solidFill>
                      <a:srgbClr val="0070C0"/>
                    </a:solidFill>
                  </a:rPr>
                  <a:t>positive</a:t>
                </a:r>
                <a:r>
                  <a:rPr lang="en-US" sz="2200" dirty="0"/>
                  <a:t> numbers (and zero)</a:t>
                </a:r>
              </a:p>
              <a:p>
                <a14:m>
                  <m:oMath xmlns:m="http://schemas.openxmlformats.org/officeDocument/2006/math">
                    <m:r>
                      <a:rPr lang="en-US" sz="2400" b="1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US" sz="24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sup>
                    </m:sSup>
                  </m:oMath>
                </a14:m>
                <a:r>
                  <a:rPr lang="en-US" sz="2400" b="1" dirty="0">
                    <a:solidFill>
                      <a:srgbClr val="0070C0"/>
                    </a:solidFill>
                  </a:rPr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distinct bit patterns </a:t>
                </a:r>
                <a:r>
                  <a:rPr lang="en-US" sz="2400" dirty="0"/>
                  <a:t>to </a:t>
                </a:r>
                <a:r>
                  <a:rPr lang="en-US" sz="2400" dirty="0">
                    <a:solidFill>
                      <a:srgbClr val="0070C0"/>
                    </a:solidFill>
                  </a:rPr>
                  <a:t>encode positive </a:t>
                </a:r>
                <a:r>
                  <a:rPr lang="en-US" sz="2400" dirty="0"/>
                  <a:t>and </a:t>
                </a:r>
                <a:r>
                  <a:rPr lang="en-US" sz="2400" dirty="0">
                    <a:solidFill>
                      <a:srgbClr val="0070C0"/>
                    </a:solidFill>
                  </a:rPr>
                  <a:t>negative values</a:t>
                </a:r>
                <a:endParaRPr lang="en-US" sz="2400" b="1" dirty="0">
                  <a:solidFill>
                    <a:srgbClr val="0070C0"/>
                  </a:solidFill>
                </a:endParaRPr>
              </a:p>
              <a:p>
                <a:pPr>
                  <a:spcBef>
                    <a:spcPts val="576"/>
                  </a:spcBef>
                </a:pPr>
                <a:r>
                  <a:rPr lang="en-US" sz="2400" b="1" dirty="0">
                    <a:solidFill>
                      <a:srgbClr val="0070C0"/>
                    </a:solidFill>
                  </a:rPr>
                  <a:t>Unsigned values:</a:t>
                </a:r>
                <a:r>
                  <a:rPr lang="en-US" sz="2400" dirty="0">
                    <a:solidFill>
                      <a:srgbClr val="0070C0"/>
                    </a:solidFill>
                  </a:rPr>
                  <a:t>	 0 ...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rgbClr val="0070C0"/>
                    </a:solidFill>
                  </a:rPr>
                  <a:t>–1</a:t>
                </a:r>
              </a:p>
              <a:p>
                <a:pPr>
                  <a:spcBef>
                    <a:spcPts val="576"/>
                  </a:spcBef>
                </a:pPr>
                <a:r>
                  <a:rPr lang="en-US" sz="2400" b="1" dirty="0">
                    <a:solidFill>
                      <a:srgbClr val="AB0000"/>
                    </a:solidFill>
                  </a:rPr>
                  <a:t>Signed values:</a:t>
                </a:r>
                <a:r>
                  <a:rPr lang="en-US" sz="2400" dirty="0">
                    <a:solidFill>
                      <a:srgbClr val="AB0000"/>
                    </a:solidFill>
                  </a:rPr>
                  <a:t>	   </a:t>
                </a:r>
                <a14:m>
                  <m:oMath xmlns:m="http://schemas.openxmlformats.org/officeDocument/2006/math">
                    <m:r>
                      <a:rPr lang="en-US" sz="2400">
                        <a:solidFill>
                          <a:srgbClr val="AB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2400" i="1">
                            <a:solidFill>
                              <a:srgbClr val="AB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rgbClr val="AB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AB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rgbClr val="AB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rgbClr val="AB0000"/>
                    </a:solidFill>
                  </a:rPr>
                  <a:t> …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rgbClr val="AB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rgbClr val="AB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AB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rgbClr val="AB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rgbClr val="AB0000"/>
                    </a:solidFill>
                  </a:rPr>
                  <a:t>–1 (dividing the range in ~ half including 0)</a:t>
                </a:r>
              </a:p>
              <a:p>
                <a:pPr>
                  <a:spcBef>
                    <a:spcPts val="1800"/>
                  </a:spcBef>
                </a:pPr>
                <a:r>
                  <a:rPr lang="en-US" sz="2200" b="1" dirty="0"/>
                  <a:t>On a number line (below):</a:t>
                </a:r>
                <a:r>
                  <a:rPr lang="en-US" sz="2200" dirty="0"/>
                  <a:t>  8-bit integers – signed and unsigned (</a:t>
                </a:r>
                <a:r>
                  <a:rPr lang="en-US" sz="2200" i="1" dirty="0"/>
                  <a:t>e.g.,</a:t>
                </a:r>
                <a:r>
                  <a:rPr lang="en-US" sz="2200" dirty="0"/>
                  <a:t> </a:t>
                </a:r>
                <a:r>
                  <a:rPr lang="en-US" sz="22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char in C</a:t>
                </a:r>
                <a:r>
                  <a:rPr lang="en-US" sz="2200" b="1" dirty="0"/>
                  <a:t>)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49A9BFF-81B8-2C4B-9B83-62C21D8037A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5"/>
              </p:nvPr>
            </p:nvSpPr>
            <p:spPr>
              <a:xfrm>
                <a:off x="314343" y="770965"/>
                <a:ext cx="11705149" cy="3103835"/>
              </a:xfrm>
              <a:blipFill>
                <a:blip r:embed="rId2"/>
                <a:stretch>
                  <a:fillRect l="-649" b="-4065"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B65CCFEE-9F55-5C49-B36C-05B4C3F97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78" y="163129"/>
            <a:ext cx="12036446" cy="491298"/>
          </a:xfrm>
        </p:spPr>
        <p:txBody>
          <a:bodyPr/>
          <a:lstStyle/>
          <a:p>
            <a:r>
              <a:rPr lang="en-US" dirty="0"/>
              <a:t>Problem: How to Encode </a:t>
            </a:r>
            <a:r>
              <a:rPr lang="en-US" u="sng" dirty="0">
                <a:solidFill>
                  <a:srgbClr val="7030A0"/>
                </a:solidFill>
              </a:rPr>
              <a:t>Both</a:t>
            </a:r>
            <a:r>
              <a:rPr lang="en-US" dirty="0">
                <a:solidFill>
                  <a:srgbClr val="7030A0"/>
                </a:solidFill>
              </a:rPr>
              <a:t> Positive </a:t>
            </a:r>
            <a:r>
              <a:rPr lang="en-US" u="sng" dirty="0"/>
              <a:t>and</a:t>
            </a:r>
            <a:r>
              <a:rPr lang="en-US" dirty="0">
                <a:solidFill>
                  <a:schemeClr val="accent5"/>
                </a:solidFill>
              </a:rPr>
              <a:t> Negative </a:t>
            </a:r>
            <a:r>
              <a:rPr lang="en-US" dirty="0"/>
              <a:t>Integers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D988A40-10C6-8B45-898A-3386ADEF5015}"/>
              </a:ext>
            </a:extLst>
          </p:cNvPr>
          <p:cNvGrpSpPr/>
          <p:nvPr/>
        </p:nvGrpSpPr>
        <p:grpSpPr>
          <a:xfrm>
            <a:off x="936554" y="4826514"/>
            <a:ext cx="9291396" cy="554416"/>
            <a:chOff x="1108679" y="5610076"/>
            <a:chExt cx="9291396" cy="554416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594D3873-7B4F-0A41-A4B7-03C5574C2A53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586106" y="5810995"/>
              <a:ext cx="8349282" cy="1"/>
            </a:xfrm>
            <a:prstGeom prst="line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stealth" w="med" len="med"/>
              <a:tailEnd type="stealth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BE3BBF93-4BA5-F442-82DD-91601BAE38DE}"/>
                    </a:ext>
                  </a:extLst>
                </p:cNvPr>
                <p:cNvSpPr txBox="1"/>
                <p:nvPr/>
              </p:nvSpPr>
              <p:spPr>
                <a:xfrm>
                  <a:off x="5093588" y="5798732"/>
                  <a:ext cx="914400" cy="365760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no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  <a:ea typeface="Roboto" charset="0"/>
                            <a:cs typeface="Calibri" panose="020F0502020204030204" pitchFamily="34" charset="0"/>
                          </a:rPr>
                          <m:t>0</m:t>
                        </m:r>
                      </m:oMath>
                    </m:oMathPara>
                  </a14:m>
                  <a:endParaRPr lang="en-US" dirty="0">
                    <a:latin typeface="Calibri" panose="020F0502020204030204" pitchFamily="34" charset="0"/>
                    <a:ea typeface="Roboto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BE3BBF93-4BA5-F442-82DD-91601BAE38D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93588" y="5798732"/>
                  <a:ext cx="914400" cy="36576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F01ED85E-2219-C84F-9FBE-4D1B7D98DFF1}"/>
                    </a:ext>
                  </a:extLst>
                </p:cNvPr>
                <p:cNvSpPr txBox="1"/>
                <p:nvPr/>
              </p:nvSpPr>
              <p:spPr>
                <a:xfrm>
                  <a:off x="1108679" y="5610076"/>
                  <a:ext cx="457200" cy="36576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noAutofit/>
                </a:bodyPr>
                <a:lstStyle/>
                <a:p>
                  <a:pPr algn="ctr"/>
                  <a:r>
                    <a:rPr lang="en-US" dirty="0">
                      <a:latin typeface="Calibri" panose="020F0502020204030204" pitchFamily="34" charset="0"/>
                      <a:ea typeface="Roboto" charset="0"/>
                      <a:cs typeface="Calibri" panose="020F0502020204030204" pitchFamily="34" charset="0"/>
                    </a:rPr>
                    <a:t>-</a:t>
                  </a:r>
                  <a14:m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  <a:ea typeface="Roboto" charset="0"/>
                          <a:cs typeface="Roboto" charset="0"/>
                        </a:rPr>
                        <m:t>∞</m:t>
                      </m:r>
                    </m:oMath>
                  </a14:m>
                  <a:endParaRPr lang="en-US" dirty="0">
                    <a:latin typeface="Roboto" charset="0"/>
                    <a:ea typeface="Roboto" charset="0"/>
                    <a:cs typeface="Roboto" charset="0"/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F01ED85E-2219-C84F-9FBE-4D1B7D98DF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8679" y="5610076"/>
                  <a:ext cx="457200" cy="365760"/>
                </a:xfrm>
                <a:prstGeom prst="rect">
                  <a:avLst/>
                </a:prstGeom>
                <a:blipFill>
                  <a:blip r:embed="rId4"/>
                  <a:stretch>
                    <a:fillRect l="-10811" t="-6667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8DE9EA2F-B19C-D74F-91C4-8B224BE5C08F}"/>
                    </a:ext>
                  </a:extLst>
                </p:cNvPr>
                <p:cNvSpPr txBox="1"/>
                <p:nvPr/>
              </p:nvSpPr>
              <p:spPr>
                <a:xfrm>
                  <a:off x="8648836" y="5793852"/>
                  <a:ext cx="836920" cy="365760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no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Roboto" charset="0"/>
                            <a:cs typeface="Calibri" panose="020F0502020204030204" pitchFamily="34" charset="0"/>
                          </a:rPr>
                          <m:t>+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  <a:ea typeface="Roboto" charset="0"/>
                            <a:cs typeface="Calibri" panose="020F0502020204030204" pitchFamily="34" charset="0"/>
                          </a:rPr>
                          <m:t>25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Roboto" charset="0"/>
                            <a:cs typeface="Calibri" panose="020F0502020204030204" pitchFamily="34" charset="0"/>
                          </a:rPr>
                          <m:t>5</m:t>
                        </m:r>
                      </m:oMath>
                    </m:oMathPara>
                  </a14:m>
                  <a:endParaRPr lang="en-US" dirty="0">
                    <a:latin typeface="Calibri" panose="020F0502020204030204" pitchFamily="34" charset="0"/>
                    <a:ea typeface="Roboto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8DE9EA2F-B19C-D74F-91C4-8B224BE5C08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48836" y="5793852"/>
                  <a:ext cx="836920" cy="36576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001AC1D8-05DD-5745-BE7A-50D4BF96FD37}"/>
                    </a:ext>
                  </a:extLst>
                </p:cNvPr>
                <p:cNvSpPr txBox="1"/>
                <p:nvPr/>
              </p:nvSpPr>
              <p:spPr>
                <a:xfrm>
                  <a:off x="6875756" y="5777217"/>
                  <a:ext cx="914400" cy="365760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no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Roboto" charset="0"/>
                            <a:cs typeface="Calibri" panose="020F0502020204030204" pitchFamily="34" charset="0"/>
                          </a:rPr>
                          <m:t>+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  <a:ea typeface="Roboto" charset="0"/>
                            <a:cs typeface="Calibri" panose="020F0502020204030204" pitchFamily="34" charset="0"/>
                          </a:rPr>
                          <m:t>12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Roboto" charset="0"/>
                            <a:cs typeface="Calibri" panose="020F0502020204030204" pitchFamily="34" charset="0"/>
                          </a:rPr>
                          <m:t>7</m:t>
                        </m:r>
                      </m:oMath>
                    </m:oMathPara>
                  </a14:m>
                  <a:endParaRPr lang="en-US" dirty="0">
                    <a:latin typeface="Calibri" panose="020F0502020204030204" pitchFamily="34" charset="0"/>
                    <a:ea typeface="Roboto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001AC1D8-05DD-5745-BE7A-50D4BF96FD3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75756" y="5777217"/>
                  <a:ext cx="914400" cy="36576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4F935802-9E9C-9D42-B2ED-F1A7D314D6DD}"/>
                    </a:ext>
                  </a:extLst>
                </p:cNvPr>
                <p:cNvSpPr txBox="1"/>
                <p:nvPr/>
              </p:nvSpPr>
              <p:spPr>
                <a:xfrm>
                  <a:off x="3076122" y="5783621"/>
                  <a:ext cx="914400" cy="365760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no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  <a:ea typeface="Roboto" charset="0"/>
                            <a:cs typeface="Calibri" panose="020F0502020204030204" pitchFamily="34" charset="0"/>
                          </a:rPr>
                          <m:t>−128</m:t>
                        </m:r>
                      </m:oMath>
                    </m:oMathPara>
                  </a14:m>
                  <a:endParaRPr lang="en-US" dirty="0">
                    <a:latin typeface="Calibri" panose="020F0502020204030204" pitchFamily="34" charset="0"/>
                    <a:ea typeface="Roboto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4F935802-9E9C-9D42-B2ED-F1A7D314D6D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76122" y="5783621"/>
                  <a:ext cx="914400" cy="36576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77D4EDAB-6807-4143-BBE7-B043A80FEFC6}"/>
                    </a:ext>
                  </a:extLst>
                </p:cNvPr>
                <p:cNvSpPr txBox="1"/>
                <p:nvPr/>
              </p:nvSpPr>
              <p:spPr>
                <a:xfrm>
                  <a:off x="9942875" y="5617278"/>
                  <a:ext cx="457200" cy="36576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noAutofit/>
                </a:bodyPr>
                <a:lstStyle/>
                <a:p>
                  <a:pPr algn="ctr"/>
                  <a:r>
                    <a:rPr lang="en-US" dirty="0">
                      <a:latin typeface="Calibri" panose="020F0502020204030204" pitchFamily="34" charset="0"/>
                      <a:ea typeface="Roboto" charset="0"/>
                      <a:cs typeface="Calibri" panose="020F0502020204030204" pitchFamily="34" charset="0"/>
                    </a:rPr>
                    <a:t>+</a:t>
                  </a:r>
                  <a14:m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  <a:ea typeface="Roboto" charset="0"/>
                          <a:cs typeface="Roboto" charset="0"/>
                        </a:rPr>
                        <m:t>∞</m:t>
                      </m:r>
                    </m:oMath>
                  </a14:m>
                  <a:endParaRPr lang="en-US" dirty="0">
                    <a:latin typeface="Roboto" charset="0"/>
                    <a:ea typeface="Roboto" charset="0"/>
                    <a:cs typeface="Roboto" charset="0"/>
                  </a:endParaRP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77D4EDAB-6807-4143-BBE7-B043A80FEFC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42875" y="5617278"/>
                  <a:ext cx="457200" cy="365760"/>
                </a:xfrm>
                <a:prstGeom prst="rect">
                  <a:avLst/>
                </a:prstGeom>
                <a:blipFill>
                  <a:blip r:embed="rId8"/>
                  <a:stretch>
                    <a:fillRect l="-13514" t="-6897" b="-3103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DC3583B-383D-FA46-8B1B-C75560A32F4B}"/>
              </a:ext>
            </a:extLst>
          </p:cNvPr>
          <p:cNvGrpSpPr/>
          <p:nvPr/>
        </p:nvGrpSpPr>
        <p:grpSpPr>
          <a:xfrm>
            <a:off x="4895206" y="4421471"/>
            <a:ext cx="4398538" cy="380122"/>
            <a:chOff x="5087218" y="5341410"/>
            <a:chExt cx="4398538" cy="380122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8EAA2BC7-BAA8-5346-BCD7-97DCA734913B}"/>
                </a:ext>
              </a:extLst>
            </p:cNvPr>
            <p:cNvCxnSpPr/>
            <p:nvPr/>
          </p:nvCxnSpPr>
          <p:spPr bwMode="auto">
            <a:xfrm>
              <a:off x="5457525" y="5341410"/>
              <a:ext cx="3657600" cy="0"/>
            </a:xfrm>
            <a:prstGeom prst="line">
              <a:avLst/>
            </a:prstGeom>
            <a:noFill/>
            <a:ln w="47625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470450CE-5596-6247-AB2D-CC5D8B05F6D7}"/>
                    </a:ext>
                  </a:extLst>
                </p:cNvPr>
                <p:cNvSpPr/>
                <p:nvPr/>
              </p:nvSpPr>
              <p:spPr>
                <a:xfrm>
                  <a:off x="8571356" y="5355772"/>
                  <a:ext cx="914400" cy="365760"/>
                </a:xfrm>
                <a:prstGeom prst="rect">
                  <a:avLst/>
                </a:prstGeom>
              </p:spPr>
              <p:txBody>
                <a:bodyPr wrap="none">
                  <a:no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+</m:t>
                      </m:r>
                      <m:sSup>
                        <m:sSupPr>
                          <m:ctrlPr>
                            <a:rPr lang="en-US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lang="en-US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𝟐</m:t>
                          </m:r>
                        </m:e>
                        <m:sup>
                          <m:r>
                            <a:rPr lang="en-US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𝟖</m:t>
                          </m:r>
                        </m:sup>
                      </m:sSup>
                    </m:oMath>
                  </a14:m>
                  <a:r>
                    <a:rPr lang="en-US" dirty="0">
                      <a:solidFill>
                        <a:srgbClr val="0070C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-1</a:t>
                  </a:r>
                </a:p>
              </p:txBody>
            </p:sp>
          </mc:Choice>
          <mc:Fallback xmlns="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470450CE-5596-6247-AB2D-CC5D8B05F6D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71356" y="5355772"/>
                  <a:ext cx="914400" cy="365760"/>
                </a:xfrm>
                <a:prstGeom prst="rect">
                  <a:avLst/>
                </a:prstGeom>
                <a:blipFill>
                  <a:blip r:embed="rId9"/>
                  <a:stretch>
                    <a:fillRect t="-6667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4DAD5A3F-F089-3A4F-8E31-CE5EB07464BF}"/>
                    </a:ext>
                  </a:extLst>
                </p:cNvPr>
                <p:cNvSpPr txBox="1"/>
                <p:nvPr/>
              </p:nvSpPr>
              <p:spPr>
                <a:xfrm>
                  <a:off x="5087218" y="5366982"/>
                  <a:ext cx="914400" cy="289587"/>
                </a:xfrm>
                <a:prstGeom prst="rect">
                  <a:avLst/>
                </a:prstGeom>
                <a:noFill/>
              </p:spPr>
              <p:txBody>
                <a:bodyPr wrap="none" rtlCol="0" anchor="t">
                  <a:no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Roboto" charset="0"/>
                            <a:cs typeface="Calibri" panose="020F0502020204030204" pitchFamily="34" charset="0"/>
                          </a:rPr>
                          <m:t>𝟎</m:t>
                        </m:r>
                      </m:oMath>
                    </m:oMathPara>
                  </a14:m>
                  <a:endParaRPr lang="en-US" b="1" dirty="0">
                    <a:solidFill>
                      <a:srgbClr val="FF0000"/>
                    </a:solidFill>
                    <a:latin typeface="Calibri" panose="020F0502020204030204" pitchFamily="34" charset="0"/>
                    <a:ea typeface="Roboto" charset="0"/>
                    <a:cs typeface="Calibri" panose="020F0502020204030204" pitchFamily="34" charset="0"/>
                  </a:endParaRPr>
                </a:p>
                <a:p>
                  <a:pPr algn="ctr"/>
                  <a:endParaRPr lang="en-US" b="1" dirty="0">
                    <a:solidFill>
                      <a:srgbClr val="0070C0"/>
                    </a:solidFill>
                    <a:latin typeface="Calibri" panose="020F0502020204030204" pitchFamily="34" charset="0"/>
                    <a:ea typeface="Roboto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4DAD5A3F-F089-3A4F-8E31-CE5EB07464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87218" y="5366982"/>
                  <a:ext cx="914400" cy="289587"/>
                </a:xfrm>
                <a:prstGeom prst="rect">
                  <a:avLst/>
                </a:prstGeom>
                <a:blipFill>
                  <a:blip r:embed="rId10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CA9B160-5AF0-8947-8E09-0D76333DD777}"/>
              </a:ext>
            </a:extLst>
          </p:cNvPr>
          <p:cNvGrpSpPr/>
          <p:nvPr/>
        </p:nvGrpSpPr>
        <p:grpSpPr>
          <a:xfrm>
            <a:off x="2295911" y="5514056"/>
            <a:ext cx="7346883" cy="963659"/>
            <a:chOff x="2456457" y="6244008"/>
            <a:chExt cx="7346883" cy="963659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7CB62CE-7E7B-5F45-AFA6-4B380F3D00DD}"/>
                </a:ext>
              </a:extLst>
            </p:cNvPr>
            <p:cNvSpPr txBox="1"/>
            <p:nvPr/>
          </p:nvSpPr>
          <p:spPr>
            <a:xfrm>
              <a:off x="2456457" y="6807557"/>
              <a:ext cx="7346883" cy="400110"/>
            </a:xfrm>
            <a:prstGeom prst="rect">
              <a:avLst/>
            </a:prstGeom>
            <a:noFill/>
            <a:ln w="31750">
              <a:solidFill>
                <a:schemeClr val="tx2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</a:rPr>
                <a:t>Same “width” (same number of encodings), just shifted in value</a:t>
              </a: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6A19971C-CBFD-AD44-A701-26222CE8EF0D}"/>
                </a:ext>
              </a:extLst>
            </p:cNvPr>
            <p:cNvGrpSpPr/>
            <p:nvPr/>
          </p:nvGrpSpPr>
          <p:grpSpPr>
            <a:xfrm>
              <a:off x="3125359" y="6244008"/>
              <a:ext cx="4789483" cy="407277"/>
              <a:chOff x="3125359" y="6244008"/>
              <a:chExt cx="4789483" cy="407277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Rectangle 13">
                    <a:extLst>
                      <a:ext uri="{FF2B5EF4-FFF2-40B4-BE49-F238E27FC236}">
                        <a16:creationId xmlns:a16="http://schemas.microsoft.com/office/drawing/2014/main" id="{FD8046EE-5D47-F74F-BB1C-A0F89E15FE99}"/>
                      </a:ext>
                    </a:extLst>
                  </p:cNvPr>
                  <p:cNvSpPr/>
                  <p:nvPr/>
                </p:nvSpPr>
                <p:spPr>
                  <a:xfrm>
                    <a:off x="7000442" y="6254021"/>
                    <a:ext cx="914400" cy="365760"/>
                  </a:xfrm>
                  <a:prstGeom prst="rect">
                    <a:avLst/>
                  </a:prstGeom>
                </p:spPr>
                <p:txBody>
                  <a:bodyPr wrap="none">
                    <a:noAutofit/>
                  </a:bodyPr>
                  <a:lstStyle/>
                  <a:p>
                    <a:pPr algn="ctr"/>
                    <a14:m>
                      <m:oMath xmlns:m="http://schemas.openxmlformats.org/officeDocument/2006/math">
                        <m:sSup>
                          <m:sSupPr>
                            <m:ctrlPr>
                              <a:rPr lang="en-US" b="1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b="1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+</m:t>
                            </m:r>
                            <m:r>
                              <a:rPr lang="en-US" b="1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𝟐</m:t>
                            </m:r>
                          </m:e>
                          <m:sup>
                            <m:r>
                              <a:rPr lang="en-US" b="1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𝟖</m:t>
                            </m:r>
                            <m:r>
                              <a:rPr lang="en-US" b="1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−</m:t>
                            </m:r>
                            <m:r>
                              <a:rPr lang="en-US" b="1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𝟏</m:t>
                            </m:r>
                          </m:sup>
                        </m:sSup>
                      </m:oMath>
                    </a14:m>
                    <a:r>
                      <a:rPr lang="en-US" dirty="0">
                        <a:solidFill>
                          <a:srgbClr val="C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rPr>
                      <a:t>-1</a:t>
                    </a:r>
                  </a:p>
                </p:txBody>
              </p:sp>
            </mc:Choice>
            <mc:Fallback xmlns="">
              <p:sp>
                <p:nvSpPr>
                  <p:cNvPr id="14" name="Rectangle 13">
                    <a:extLst>
                      <a:ext uri="{FF2B5EF4-FFF2-40B4-BE49-F238E27FC236}">
                        <a16:creationId xmlns:a16="http://schemas.microsoft.com/office/drawing/2014/main" id="{FD8046EE-5D47-F74F-BB1C-A0F89E15FE9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00442" y="6254021"/>
                    <a:ext cx="914400" cy="365760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l="-2740" t="-6667" r="-9589" b="-2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Rectangle 14">
                    <a:extLst>
                      <a:ext uri="{FF2B5EF4-FFF2-40B4-BE49-F238E27FC236}">
                        <a16:creationId xmlns:a16="http://schemas.microsoft.com/office/drawing/2014/main" id="{30CCB016-A663-CD45-A563-B628C21599E7}"/>
                      </a:ext>
                    </a:extLst>
                  </p:cNvPr>
                  <p:cNvSpPr/>
                  <p:nvPr/>
                </p:nvSpPr>
                <p:spPr>
                  <a:xfrm>
                    <a:off x="3125359" y="6285525"/>
                    <a:ext cx="914400" cy="36576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−</m:t>
                              </m:r>
                              <m:r>
                                <a:rPr lang="en-US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𝟐</m:t>
                              </m:r>
                            </m:e>
                            <m:sup>
                              <m:r>
                                <a:rPr lang="en-US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𝟖</m:t>
                              </m:r>
                              <m:r>
                                <a:rPr lang="en-US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−</m:t>
                              </m:r>
                              <m:r>
                                <a:rPr lang="en-US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𝟏</m:t>
                              </m:r>
                            </m:sup>
                          </m:sSup>
                        </m:oMath>
                      </m:oMathPara>
                    </a14:m>
                    <a:endParaRPr lang="en-US" dirty="0">
                      <a:solidFill>
                        <a:srgbClr val="C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15" name="Rectangle 14">
                    <a:extLst>
                      <a:ext uri="{FF2B5EF4-FFF2-40B4-BE49-F238E27FC236}">
                        <a16:creationId xmlns:a16="http://schemas.microsoft.com/office/drawing/2014/main" id="{30CCB016-A663-CD45-A563-B628C21599E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25359" y="6285525"/>
                    <a:ext cx="914400" cy="365760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A7AAD12D-C42A-A849-A73F-0816A593FDBF}"/>
                      </a:ext>
                    </a:extLst>
                  </p:cNvPr>
                  <p:cNvSpPr txBox="1"/>
                  <p:nvPr/>
                </p:nvSpPr>
                <p:spPr>
                  <a:xfrm>
                    <a:off x="5055752" y="6244008"/>
                    <a:ext cx="914400" cy="289587"/>
                  </a:xfrm>
                  <a:prstGeom prst="rect">
                    <a:avLst/>
                  </a:prstGeom>
                  <a:noFill/>
                </p:spPr>
                <p:txBody>
                  <a:bodyPr wrap="none" rtlCol="0" anchor="t">
                    <a:no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Roboto" charset="0"/>
                              <a:cs typeface="Calibri" panose="020F0502020204030204" pitchFamily="34" charset="0"/>
                            </a:rPr>
                            <m:t>𝟎</m:t>
                          </m:r>
                        </m:oMath>
                      </m:oMathPara>
                    </a14:m>
                    <a:endParaRPr lang="en-US" b="1" dirty="0">
                      <a:solidFill>
                        <a:srgbClr val="FF0000"/>
                      </a:solidFill>
                      <a:latin typeface="Calibri" panose="020F0502020204030204" pitchFamily="34" charset="0"/>
                      <a:ea typeface="Roboto" charset="0"/>
                      <a:cs typeface="Calibri" panose="020F0502020204030204" pitchFamily="34" charset="0"/>
                    </a:endParaRPr>
                  </a:p>
                  <a:p>
                    <a:pPr algn="ctr"/>
                    <a:endParaRPr lang="en-US" b="1" dirty="0">
                      <a:solidFill>
                        <a:srgbClr val="0070C0"/>
                      </a:solidFill>
                      <a:latin typeface="Calibri" panose="020F0502020204030204" pitchFamily="34" charset="0"/>
                      <a:ea typeface="Roboto" charset="0"/>
                      <a:cs typeface="Calibri" panose="020F050202020403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A7AAD12D-C42A-A849-A73F-0816A593FDB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055752" y="6244008"/>
                    <a:ext cx="914400" cy="289587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b="-1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17112510-131C-1048-B478-634D5E2A4E3D}"/>
                  </a:ext>
                </a:extLst>
              </p:cNvPr>
              <p:cNvCxnSpPr/>
              <p:nvPr/>
            </p:nvCxnSpPr>
            <p:spPr bwMode="auto">
              <a:xfrm>
                <a:off x="3747766" y="6258399"/>
                <a:ext cx="3657600" cy="0"/>
              </a:xfrm>
              <a:prstGeom prst="line">
                <a:avLst/>
              </a:prstGeom>
              <a:noFill/>
              <a:ln w="47625" cap="flat" cmpd="sng" algn="ctr">
                <a:solidFill>
                  <a:srgbClr val="C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0EC3FBA1-59DE-4A4A-B4AF-49322C3A7896}"/>
              </a:ext>
            </a:extLst>
          </p:cNvPr>
          <p:cNvSpPr txBox="1"/>
          <p:nvPr/>
        </p:nvSpPr>
        <p:spPr>
          <a:xfrm>
            <a:off x="6420647" y="4413742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Unsigned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5E8EB64-D258-EF43-98A3-DA2A44E92FCF}"/>
              </a:ext>
            </a:extLst>
          </p:cNvPr>
          <p:cNvSpPr txBox="1"/>
          <p:nvPr/>
        </p:nvSpPr>
        <p:spPr>
          <a:xfrm>
            <a:off x="5582252" y="5524489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Signed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1F5E324-C3EB-F04F-8684-7AC78A2A8166}"/>
              </a:ext>
            </a:extLst>
          </p:cNvPr>
          <p:cNvSpPr txBox="1"/>
          <p:nvPr/>
        </p:nvSpPr>
        <p:spPr>
          <a:xfrm>
            <a:off x="11891918" y="651020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53FF584-74B4-FF4D-9910-79C9FDE33A0C}"/>
              </a:ext>
            </a:extLst>
          </p:cNvPr>
          <p:cNvGrpSpPr/>
          <p:nvPr/>
        </p:nvGrpSpPr>
        <p:grpSpPr>
          <a:xfrm>
            <a:off x="5416020" y="2289457"/>
            <a:ext cx="4803214" cy="369332"/>
            <a:chOff x="4987639" y="3211256"/>
            <a:chExt cx="4803214" cy="36933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5C9E4B2-F6EA-FA4A-9251-7B68EDFF0915}"/>
                </a:ext>
              </a:extLst>
            </p:cNvPr>
            <p:cNvSpPr txBox="1"/>
            <p:nvPr/>
          </p:nvSpPr>
          <p:spPr>
            <a:xfrm>
              <a:off x="5185105" y="3211256"/>
              <a:ext cx="4605748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-</a:t>
              </a:r>
              <a:r>
                <a:rPr lang="en-US" sz="1600" dirty="0">
                  <a:solidFill>
                    <a:srgbClr val="0070C0"/>
                  </a:solidFill>
                </a:rPr>
                <a:t>1 comes from counting 0 as a "positive" number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0CA115D4-D143-8742-A0D4-1A29B7E138C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87639" y="3400414"/>
              <a:ext cx="197466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59322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bldLvl="2" animBg="1"/>
      <p:bldP spid="4" grpId="0"/>
      <p:bldP spid="24" grpId="0"/>
      <p:bldP spid="25" grpId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17752EE-A1E6-F34C-AF9C-755690D7CD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7434" y="-2124"/>
            <a:ext cx="10515600" cy="715294"/>
          </a:xfrm>
        </p:spPr>
        <p:txBody>
          <a:bodyPr/>
          <a:lstStyle/>
          <a:p>
            <a:r>
              <a:rPr lang="en-US" dirty="0"/>
              <a:t>Two’s Complement: The MSB Has a </a:t>
            </a:r>
            <a:r>
              <a:rPr lang="en-US" i="1" dirty="0">
                <a:solidFill>
                  <a:schemeClr val="accent5"/>
                </a:solidFill>
              </a:rPr>
              <a:t>Negative Weight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4D01DF7A-A0E9-CE97-7B24-D466E3B5DBEC}"/>
                  </a:ext>
                </a:extLst>
              </p:cNvPr>
              <p:cNvSpPr>
                <a:spLocks noGrp="1"/>
              </p:cNvSpPr>
              <p:nvPr>
                <p:ph sz="quarter" idx="17"/>
              </p:nvPr>
            </p:nvSpPr>
            <p:spPr>
              <a:xfrm>
                <a:off x="941420" y="2454774"/>
                <a:ext cx="6134939" cy="3972559"/>
              </a:xfr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pPr>
                  <a:spcBef>
                    <a:spcPts val="1800"/>
                  </a:spcBef>
                </a:pPr>
                <a:r>
                  <a:rPr lang="en-US" sz="2400" dirty="0"/>
                  <a:t>4-bit (</a:t>
                </a:r>
                <a:r>
                  <a:rPr lang="en-US" sz="2400" dirty="0">
                    <a:solidFill>
                      <a:srgbClr val="0070C0"/>
                    </a:solidFill>
                  </a:rPr>
                  <a:t>w = 4</a:t>
                </a:r>
                <a:r>
                  <a:rPr lang="en-US" sz="2400" dirty="0"/>
                  <a:t>) weight  = </a:t>
                </a:r>
                <a14:m>
                  <m:oMath xmlns:m="http://schemas.openxmlformats.org/officeDocument/2006/math">
                    <m:r>
                      <a:rPr lang="en-US" sz="2400" b="1">
                        <a:solidFill>
                          <a:srgbClr val="AB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−</m:t>
                    </m:r>
                    <m:sSup>
                      <m:sSupPr>
                        <m:ctrlPr>
                          <a:rPr lang="en-US" sz="2400" b="1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400" b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𝟐</m:t>
                        </m:r>
                      </m:e>
                      <m:sup>
                        <m:r>
                          <a:rPr lang="en-US" sz="2400" b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𝟒</m:t>
                        </m:r>
                        <m:r>
                          <a:rPr lang="en-US" sz="2400" b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−</m:t>
                        </m:r>
                        <m:r>
                          <a:rPr lang="en-US" sz="2400" b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𝟏</m:t>
                        </m:r>
                      </m:sup>
                    </m:sSup>
                  </m:oMath>
                </a14:m>
                <a:r>
                  <a:rPr lang="en-US" sz="2400" dirty="0"/>
                  <a:t> = </a:t>
                </a:r>
                <a:r>
                  <a:rPr lang="en-US" sz="2400" dirty="0">
                    <a:solidFill>
                      <a:srgbClr val="C00000"/>
                    </a:solidFill>
                  </a:rPr>
                  <a:t>-2</a:t>
                </a:r>
                <a:r>
                  <a:rPr lang="en-US" sz="2400" baseline="30000" dirty="0">
                    <a:solidFill>
                      <a:srgbClr val="C00000"/>
                    </a:solidFill>
                  </a:rPr>
                  <a:t>3</a:t>
                </a:r>
                <a:r>
                  <a:rPr lang="en-US" sz="2400" dirty="0">
                    <a:solidFill>
                      <a:srgbClr val="C00000"/>
                    </a:solidFill>
                  </a:rPr>
                  <a:t> = -8 </a:t>
                </a:r>
              </a:p>
              <a:p>
                <a:pPr lvl="1"/>
                <a:r>
                  <a:rPr lang="en-US" sz="2200" dirty="0">
                    <a:solidFill>
                      <a:srgbClr val="C00000"/>
                    </a:solidFill>
                  </a:rPr>
                  <a:t>1</a:t>
                </a:r>
                <a:r>
                  <a:rPr lang="en-US" sz="2200" dirty="0">
                    <a:solidFill>
                      <a:srgbClr val="0070C0"/>
                    </a:solidFill>
                  </a:rPr>
                  <a:t>010</a:t>
                </a:r>
                <a:r>
                  <a:rPr lang="en-US" sz="2200" baseline="-25000" dirty="0"/>
                  <a:t>2</a:t>
                </a:r>
                <a:r>
                  <a:rPr lang="en-US" sz="2200" dirty="0"/>
                  <a:t> </a:t>
                </a:r>
                <a:r>
                  <a:rPr lang="en-US" sz="2200" b="1" dirty="0">
                    <a:solidFill>
                      <a:srgbClr val="00B050"/>
                    </a:solidFill>
                  </a:rPr>
                  <a:t>unsigned</a:t>
                </a:r>
                <a:r>
                  <a:rPr lang="en-US" sz="2200" dirty="0"/>
                  <a:t>:</a:t>
                </a:r>
                <a:br>
                  <a:rPr lang="en-US" sz="2200" dirty="0"/>
                </a:br>
                <a:r>
                  <a:rPr lang="en-US" sz="2200" dirty="0"/>
                  <a:t>   </a:t>
                </a:r>
                <a:r>
                  <a:rPr lang="en-US" sz="2200" dirty="0">
                    <a:solidFill>
                      <a:srgbClr val="C00000"/>
                    </a:solidFill>
                  </a:rPr>
                  <a:t>1x2</a:t>
                </a:r>
                <a:r>
                  <a:rPr lang="en-US" sz="2200" baseline="30000" dirty="0">
                    <a:solidFill>
                      <a:srgbClr val="C00000"/>
                    </a:solidFill>
                  </a:rPr>
                  <a:t>3 </a:t>
                </a:r>
                <a:r>
                  <a:rPr lang="en-US" sz="2200" dirty="0"/>
                  <a:t>+ </a:t>
                </a:r>
                <a:r>
                  <a:rPr lang="en-US" sz="2200" dirty="0">
                    <a:solidFill>
                      <a:srgbClr val="0070C0"/>
                    </a:solidFill>
                  </a:rPr>
                  <a:t>0x2</a:t>
                </a:r>
                <a:r>
                  <a:rPr lang="en-US" sz="2200" baseline="30000" dirty="0">
                    <a:solidFill>
                      <a:srgbClr val="0070C0"/>
                    </a:solidFill>
                  </a:rPr>
                  <a:t>2 </a:t>
                </a:r>
                <a:r>
                  <a:rPr lang="en-US" sz="2200" dirty="0"/>
                  <a:t>+ </a:t>
                </a:r>
                <a:r>
                  <a:rPr lang="en-US" sz="2200" dirty="0">
                    <a:solidFill>
                      <a:srgbClr val="0070C0"/>
                    </a:solidFill>
                  </a:rPr>
                  <a:t>1x2</a:t>
                </a:r>
                <a:r>
                  <a:rPr lang="en-US" sz="2200" baseline="30000" dirty="0">
                    <a:solidFill>
                      <a:srgbClr val="0070C0"/>
                    </a:solidFill>
                  </a:rPr>
                  <a:t>1 </a:t>
                </a:r>
                <a:r>
                  <a:rPr lang="en-US" sz="2200" dirty="0"/>
                  <a:t>+ </a:t>
                </a:r>
                <a:r>
                  <a:rPr lang="en-US" sz="2200" dirty="0">
                    <a:solidFill>
                      <a:srgbClr val="0070C0"/>
                    </a:solidFill>
                  </a:rPr>
                  <a:t>0x2</a:t>
                </a:r>
                <a:r>
                  <a:rPr lang="en-US" sz="2200" baseline="30000" dirty="0">
                    <a:solidFill>
                      <a:srgbClr val="0070C0"/>
                    </a:solidFill>
                  </a:rPr>
                  <a:t>0</a:t>
                </a:r>
                <a:r>
                  <a:rPr lang="en-US" sz="2200" dirty="0"/>
                  <a:t> = </a:t>
                </a:r>
                <a:r>
                  <a:rPr lang="en-US" sz="2200" b="1" dirty="0"/>
                  <a:t>10</a:t>
                </a:r>
              </a:p>
              <a:p>
                <a:pPr lvl="5"/>
                <a:endParaRPr lang="en-US" sz="400" b="1" dirty="0"/>
              </a:p>
              <a:p>
                <a:pPr lvl="1"/>
                <a:r>
                  <a:rPr lang="en-US" sz="2200" dirty="0">
                    <a:solidFill>
                      <a:srgbClr val="C00000"/>
                    </a:solidFill>
                  </a:rPr>
                  <a:t>1</a:t>
                </a:r>
                <a:r>
                  <a:rPr lang="en-US" sz="2200" dirty="0">
                    <a:solidFill>
                      <a:srgbClr val="0070C0"/>
                    </a:solidFill>
                  </a:rPr>
                  <a:t>010</a:t>
                </a:r>
                <a:r>
                  <a:rPr lang="en-US" sz="2200" baseline="-25000" dirty="0"/>
                  <a:t>2</a:t>
                </a:r>
                <a:r>
                  <a:rPr lang="en-US" sz="2200" dirty="0"/>
                  <a:t> </a:t>
                </a:r>
                <a:r>
                  <a:rPr lang="en-US" sz="2200" b="1" dirty="0">
                    <a:solidFill>
                      <a:srgbClr val="00B050"/>
                    </a:solidFill>
                  </a:rPr>
                  <a:t>two’s complement</a:t>
                </a:r>
                <a:r>
                  <a:rPr lang="en-US" sz="2200" dirty="0"/>
                  <a:t>:</a:t>
                </a:r>
                <a:br>
                  <a:rPr lang="en-US" sz="2200" dirty="0"/>
                </a:br>
                <a:r>
                  <a:rPr lang="en-US" sz="2200" dirty="0"/>
                  <a:t>  </a:t>
                </a:r>
                <a:r>
                  <a:rPr lang="en-US" sz="2200" dirty="0">
                    <a:solidFill>
                      <a:srgbClr val="C00000"/>
                    </a:solidFill>
                  </a:rPr>
                  <a:t>-1x2</a:t>
                </a:r>
                <a:r>
                  <a:rPr lang="en-US" sz="2200" baseline="30000" dirty="0">
                    <a:solidFill>
                      <a:srgbClr val="C00000"/>
                    </a:solidFill>
                  </a:rPr>
                  <a:t>3 </a:t>
                </a:r>
                <a:r>
                  <a:rPr lang="en-US" sz="2200" dirty="0"/>
                  <a:t>+ </a:t>
                </a:r>
                <a:r>
                  <a:rPr lang="en-US" sz="2200" dirty="0">
                    <a:solidFill>
                      <a:srgbClr val="0070C0"/>
                    </a:solidFill>
                  </a:rPr>
                  <a:t>0x2</a:t>
                </a:r>
                <a:r>
                  <a:rPr lang="en-US" sz="2200" baseline="30000" dirty="0">
                    <a:solidFill>
                      <a:srgbClr val="0070C0"/>
                    </a:solidFill>
                  </a:rPr>
                  <a:t>2 </a:t>
                </a:r>
                <a:r>
                  <a:rPr lang="en-US" sz="2200" dirty="0"/>
                  <a:t>+ </a:t>
                </a:r>
                <a:r>
                  <a:rPr lang="en-US" sz="2200" dirty="0">
                    <a:solidFill>
                      <a:srgbClr val="0070C0"/>
                    </a:solidFill>
                  </a:rPr>
                  <a:t>1x2</a:t>
                </a:r>
                <a:r>
                  <a:rPr lang="en-US" sz="2200" baseline="30000" dirty="0">
                    <a:solidFill>
                      <a:srgbClr val="0070C0"/>
                    </a:solidFill>
                  </a:rPr>
                  <a:t>1 </a:t>
                </a:r>
                <a:r>
                  <a:rPr lang="en-US" sz="2200" dirty="0"/>
                  <a:t>+ </a:t>
                </a:r>
                <a:r>
                  <a:rPr lang="en-US" sz="2200" dirty="0">
                    <a:solidFill>
                      <a:srgbClr val="0070C0"/>
                    </a:solidFill>
                  </a:rPr>
                  <a:t>0x2</a:t>
                </a:r>
                <a:r>
                  <a:rPr lang="en-US" sz="2200" baseline="30000" dirty="0">
                    <a:solidFill>
                      <a:srgbClr val="0070C0"/>
                    </a:solidFill>
                  </a:rPr>
                  <a:t>0</a:t>
                </a:r>
                <a:r>
                  <a:rPr lang="en-US" sz="2200" dirty="0"/>
                  <a:t> = </a:t>
                </a:r>
                <a:r>
                  <a:rPr lang="en-US" sz="2200" dirty="0">
                    <a:solidFill>
                      <a:srgbClr val="FF0000"/>
                    </a:solidFill>
                  </a:rPr>
                  <a:t>-8 </a:t>
                </a:r>
                <a:r>
                  <a:rPr lang="en-US" sz="2200" dirty="0"/>
                  <a:t>+ </a:t>
                </a:r>
                <a:r>
                  <a:rPr lang="en-US" sz="2200" dirty="0">
                    <a:solidFill>
                      <a:srgbClr val="0070C0"/>
                    </a:solidFill>
                  </a:rPr>
                  <a:t>2</a:t>
                </a:r>
                <a:r>
                  <a:rPr lang="en-US" sz="2200" dirty="0"/>
                  <a:t> =  </a:t>
                </a:r>
                <a:r>
                  <a:rPr lang="en-US" sz="2200" b="1" dirty="0"/>
                  <a:t>–6</a:t>
                </a:r>
                <a:endParaRPr lang="en-US" sz="2000" dirty="0"/>
              </a:p>
              <a:p>
                <a:pPr lvl="1">
                  <a:spcBef>
                    <a:spcPts val="1800"/>
                  </a:spcBef>
                </a:pPr>
                <a:r>
                  <a:rPr lang="en-US" sz="2200" dirty="0"/>
                  <a:t>-8 in </a:t>
                </a:r>
                <a:r>
                  <a:rPr lang="en-US" sz="2200" b="1" dirty="0">
                    <a:solidFill>
                      <a:srgbClr val="00B050"/>
                    </a:solidFill>
                  </a:rPr>
                  <a:t>two’s complement:                        </a:t>
                </a:r>
                <a:r>
                  <a:rPr lang="en-US" sz="2000" dirty="0">
                    <a:solidFill>
                      <a:srgbClr val="AB0000"/>
                    </a:solidFill>
                  </a:rPr>
                  <a:t>1</a:t>
                </a:r>
                <a:r>
                  <a:rPr lang="en-US" sz="2000" dirty="0">
                    <a:solidFill>
                      <a:srgbClr val="0070C0"/>
                    </a:solidFill>
                  </a:rPr>
                  <a:t>000</a:t>
                </a:r>
                <a:r>
                  <a:rPr lang="en-US" sz="2000" baseline="-25000" dirty="0"/>
                  <a:t>2</a:t>
                </a:r>
                <a:r>
                  <a:rPr lang="en-US" sz="2000" dirty="0"/>
                  <a:t> = </a:t>
                </a:r>
                <a:r>
                  <a:rPr lang="en-US" sz="2000" dirty="0">
                    <a:solidFill>
                      <a:srgbClr val="AB0000"/>
                    </a:solidFill>
                  </a:rPr>
                  <a:t>-2</a:t>
                </a:r>
                <a:r>
                  <a:rPr lang="en-US" sz="2000" baseline="30000" dirty="0">
                    <a:solidFill>
                      <a:srgbClr val="AB0000"/>
                    </a:solidFill>
                  </a:rPr>
                  <a:t>3 </a:t>
                </a:r>
                <a:r>
                  <a:rPr lang="en-US" sz="2000" dirty="0"/>
                  <a:t>+ </a:t>
                </a:r>
                <a:r>
                  <a:rPr lang="en-US" sz="2000" dirty="0">
                    <a:solidFill>
                      <a:srgbClr val="0070C0"/>
                    </a:solidFill>
                  </a:rPr>
                  <a:t>0 = </a:t>
                </a:r>
                <a:r>
                  <a:rPr lang="en-US" sz="2000" dirty="0">
                    <a:solidFill>
                      <a:srgbClr val="FF0000"/>
                    </a:solidFill>
                  </a:rPr>
                  <a:t>-8</a:t>
                </a:r>
              </a:p>
              <a:p>
                <a:pPr lvl="1">
                  <a:spcBef>
                    <a:spcPts val="1800"/>
                  </a:spcBef>
                </a:pPr>
                <a:r>
                  <a:rPr lang="en-US" sz="2200" dirty="0"/>
                  <a:t>-1 in </a:t>
                </a:r>
                <a:r>
                  <a:rPr lang="en-US" sz="2200" b="1" dirty="0">
                    <a:solidFill>
                      <a:srgbClr val="00B050"/>
                    </a:solidFill>
                  </a:rPr>
                  <a:t>two’s complement:</a:t>
                </a:r>
                <a:br>
                  <a:rPr lang="en-US" sz="2200" dirty="0"/>
                </a:br>
                <a:r>
                  <a:rPr lang="en-US" sz="2200" dirty="0">
                    <a:solidFill>
                      <a:srgbClr val="AB0000"/>
                    </a:solidFill>
                  </a:rPr>
                  <a:t>1</a:t>
                </a:r>
                <a:r>
                  <a:rPr lang="en-US" sz="2200" dirty="0">
                    <a:solidFill>
                      <a:srgbClr val="0070C0"/>
                    </a:solidFill>
                  </a:rPr>
                  <a:t>111</a:t>
                </a:r>
                <a:r>
                  <a:rPr lang="en-US" sz="2200" baseline="-25000" dirty="0"/>
                  <a:t>2</a:t>
                </a:r>
                <a:r>
                  <a:rPr lang="en-US" sz="2200" dirty="0"/>
                  <a:t> = </a:t>
                </a:r>
                <a:r>
                  <a:rPr lang="en-US" sz="2200" dirty="0">
                    <a:solidFill>
                      <a:srgbClr val="AB0000"/>
                    </a:solidFill>
                  </a:rPr>
                  <a:t>-2</a:t>
                </a:r>
                <a:r>
                  <a:rPr lang="en-US" sz="2200" baseline="30000" dirty="0">
                    <a:solidFill>
                      <a:srgbClr val="AB0000"/>
                    </a:solidFill>
                  </a:rPr>
                  <a:t>3 </a:t>
                </a:r>
                <a:r>
                  <a:rPr lang="en-US" sz="2200" dirty="0"/>
                  <a:t>+ </a:t>
                </a:r>
                <a:r>
                  <a:rPr lang="en-US" sz="2200" dirty="0">
                    <a:solidFill>
                      <a:srgbClr val="0070C0"/>
                    </a:solidFill>
                  </a:rPr>
                  <a:t>(2</a:t>
                </a:r>
                <a:r>
                  <a:rPr lang="en-US" sz="2200" baseline="30000" dirty="0">
                    <a:solidFill>
                      <a:srgbClr val="0070C0"/>
                    </a:solidFill>
                  </a:rPr>
                  <a:t>3</a:t>
                </a:r>
                <a:r>
                  <a:rPr lang="en-US" sz="2200" dirty="0">
                    <a:solidFill>
                      <a:srgbClr val="0070C0"/>
                    </a:solidFill>
                  </a:rPr>
                  <a:t> – 1) = </a:t>
                </a:r>
                <a:r>
                  <a:rPr lang="en-US" sz="2200" dirty="0">
                    <a:solidFill>
                      <a:srgbClr val="FF0000"/>
                    </a:solidFill>
                  </a:rPr>
                  <a:t>-8 </a:t>
                </a:r>
                <a:r>
                  <a:rPr lang="en-US" sz="2200" dirty="0">
                    <a:solidFill>
                      <a:srgbClr val="0070C0"/>
                    </a:solidFill>
                  </a:rPr>
                  <a:t>+ 7 =</a:t>
                </a:r>
                <a:r>
                  <a:rPr lang="en-US" sz="2200" b="1" dirty="0">
                    <a:solidFill>
                      <a:srgbClr val="0070C0"/>
                    </a:solidFill>
                  </a:rPr>
                  <a:t> -1</a:t>
                </a: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4D01DF7A-A0E9-CE97-7B24-D466E3B5DB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7"/>
              </p:nvPr>
            </p:nvSpPr>
            <p:spPr>
              <a:xfrm>
                <a:off x="941420" y="2454774"/>
                <a:ext cx="6134939" cy="3972559"/>
              </a:xfrm>
              <a:blipFill>
                <a:blip r:embed="rId12"/>
                <a:stretch>
                  <a:fillRect l="-1237" b="-952"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1" name="Group 40">
            <a:extLst>
              <a:ext uri="{FF2B5EF4-FFF2-40B4-BE49-F238E27FC236}">
                <a16:creationId xmlns:a16="http://schemas.microsoft.com/office/drawing/2014/main" id="{9D0ADF51-C909-E64A-A96B-E69C52E5449C}"/>
              </a:ext>
            </a:extLst>
          </p:cNvPr>
          <p:cNvGrpSpPr/>
          <p:nvPr/>
        </p:nvGrpSpPr>
        <p:grpSpPr>
          <a:xfrm>
            <a:off x="413759" y="1249498"/>
            <a:ext cx="7190263" cy="1086061"/>
            <a:chOff x="822959" y="1920239"/>
            <a:chExt cx="7021334" cy="108606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5E6C0018-2852-424D-BC45-390E4B3E3D31}"/>
                    </a:ext>
                  </a:extLst>
                </p:cNvPr>
                <p:cNvSpPr/>
                <p:nvPr>
                  <p:custDataLst>
                    <p:tags r:id="rId2"/>
                  </p:custDataLst>
                </p:nvPr>
              </p:nvSpPr>
              <p:spPr bwMode="auto">
                <a:xfrm>
                  <a:off x="822959" y="1920239"/>
                  <a:ext cx="7021334" cy="1086061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25400" cap="flat" cmpd="sng" algn="ctr">
                  <a:solidFill>
                    <a:srgbClr val="0070C0"/>
                  </a:solidFill>
                  <a:prstDash val="solid"/>
                  <a:round/>
                  <a:headEnd type="none" w="med" len="med"/>
                  <a:tailEnd type="triangl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i="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b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 b="0" i="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n</m:t>
                          </m:r>
                          <m:r>
                            <a:rPr lang="en-US" sz="2000" b="0" i="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−1</m:t>
                          </m:r>
                        </m:sub>
                      </m:sSub>
                    </m:oMath>
                  </a14:m>
                  <a:r>
                    <a:rPr kumimoji="0" lang="en-US" sz="2000" i="0" u="none" strike="noStrike" cap="none" normalizeH="0" baseline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latin typeface="Calibri" panose="020F0502020204030204" pitchFamily="34" charset="0"/>
                      <a:cs typeface="Calibri" panose="020F0502020204030204" pitchFamily="34" charset="0"/>
                    </a:rPr>
                    <a:t> </a:t>
                  </a:r>
                  <a:r>
                    <a:rPr kumimoji="0" lang="en-US" sz="2000" i="0" u="none" strike="noStrike" cap="none" normalizeH="0" dirty="0">
                      <a:ln>
                        <a:noFill/>
                      </a:ln>
                      <a:solidFill>
                        <a:schemeClr val="tx2"/>
                      </a:solidFill>
                      <a:effectLst/>
                      <a:latin typeface="Calibri" panose="020F0502020204030204" pitchFamily="34" charset="0"/>
                      <a:cs typeface="Calibri" panose="020F0502020204030204" pitchFamily="34" charset="0"/>
                    </a:rPr>
                    <a:t>weight is </a:t>
                  </a:r>
                  <a14:m>
                    <m:oMath xmlns:m="http://schemas.openxmlformats.org/officeDocument/2006/math">
                      <m:r>
                        <a:rPr kumimoji="0" lang="en-US" sz="2000" b="0" i="0" u="none" strike="noStrike" cap="none" normalizeH="0" smtClean="0">
                          <a:ln>
                            <a:noFill/>
                          </a:ln>
                          <a:solidFill>
                            <a:srgbClr val="AB0000"/>
                          </a:solidFill>
                          <a:effectLst/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(</m:t>
                      </m:r>
                      <m:r>
                        <a:rPr kumimoji="0" lang="en-US" sz="2000" b="1" i="0" u="none" strike="noStrike" cap="none" normalizeH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−</m:t>
                      </m:r>
                      <m:sSup>
                        <m:sSupPr>
                          <m:ctrlPr>
                            <a:rPr kumimoji="0" lang="en-US" sz="2000" b="1" i="1" u="none" strike="noStrike" cap="none" normalizeH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kumimoji="0" lang="en-US" sz="2000" b="1" i="0" u="none" strike="noStrike" cap="none" normalizeH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𝟐</m:t>
                          </m:r>
                        </m:e>
                        <m:sup>
                          <m:r>
                            <a:rPr kumimoji="0" lang="en-US" sz="2000" b="1" i="0" u="none" strike="noStrike" cap="none" normalizeH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𝐧</m:t>
                          </m:r>
                          <m:r>
                            <a:rPr kumimoji="0" lang="en-US" sz="2000" b="1" i="0" u="none" strike="noStrike" cap="none" normalizeH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−</m:t>
                          </m:r>
                          <m:r>
                            <a:rPr kumimoji="0" lang="en-US" sz="2000" b="1" i="0" u="none" strike="noStrike" cap="none" normalizeH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𝟏</m:t>
                          </m:r>
                        </m:sup>
                      </m:sSup>
                    </m:oMath>
                  </a14:m>
                  <a:r>
                    <a:rPr kumimoji="0" lang="en-US" sz="200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libri" panose="020F0502020204030204" pitchFamily="34" charset="0"/>
                      <a:cs typeface="Calibri" panose="020F0502020204030204" pitchFamily="34" charset="0"/>
                    </a:rPr>
                    <a:t>), </a:t>
                  </a:r>
                  <a:r>
                    <a:rPr kumimoji="0" lang="en-US" sz="2000" u="none" strike="noStrike" cap="none" normalizeH="0" baseline="0" dirty="0">
                      <a:ln>
                        <a:noFill/>
                      </a:ln>
                      <a:solidFill>
                        <a:schemeClr val="tx2"/>
                      </a:solidFill>
                      <a:effectLst/>
                      <a:latin typeface="Calibri" panose="020F0502020204030204" pitchFamily="34" charset="0"/>
                      <a:cs typeface="Calibri" panose="020F0502020204030204" pitchFamily="34" charset="0"/>
                    </a:rPr>
                    <a:t>all other bits:</a:t>
                  </a:r>
                  <a:r>
                    <a:rPr kumimoji="0" lang="en-US" sz="2000" u="none" strike="noStrike" cap="none" normalizeH="0" dirty="0">
                      <a:ln>
                        <a:noFill/>
                      </a:ln>
                      <a:solidFill>
                        <a:schemeClr val="tx2"/>
                      </a:solidFill>
                      <a:effectLst/>
                      <a:latin typeface="Calibri" panose="020F0502020204030204" pitchFamily="34" charset="0"/>
                      <a:cs typeface="Calibri" panose="020F0502020204030204" pitchFamily="34" charset="0"/>
                    </a:rPr>
                    <a:t> have positive weights </a:t>
                  </a:r>
                  <a14:m>
                    <m:oMath xmlns:m="http://schemas.openxmlformats.org/officeDocument/2006/math">
                      <m:r>
                        <a:rPr kumimoji="0" lang="en-US" sz="2000" b="0" i="0" u="none" strike="noStrike" cap="none" normalizeH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(+</m:t>
                      </m:r>
                      <m:sSup>
                        <m:sSupPr>
                          <m:ctrlPr>
                            <a:rPr kumimoji="0" lang="en-US" sz="2000" b="0" i="1" u="none" strike="noStrike" cap="none" normalizeH="0" smtClean="0">
                              <a:ln>
                                <a:noFill/>
                              </a:ln>
                              <a:solidFill>
                                <a:schemeClr val="tx2"/>
                              </a:solidFill>
                              <a:effectLst/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kumimoji="0" lang="en-US" sz="2000" b="0" i="0" u="none" strike="noStrike" cap="none" normalizeH="0" smtClean="0">
                              <a:ln>
                                <a:noFill/>
                              </a:ln>
                              <a:solidFill>
                                <a:schemeClr val="tx2"/>
                              </a:solidFill>
                              <a:effectLst/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2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kumimoji="0" lang="en-US" sz="2000" b="0" i="0" u="none" strike="noStrike" cap="none" normalizeH="0" smtClean="0">
                              <a:ln>
                                <a:noFill/>
                              </a:ln>
                              <a:solidFill>
                                <a:schemeClr val="tx2"/>
                              </a:solidFill>
                              <a:effectLst/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i</m:t>
                          </m:r>
                        </m:sup>
                      </m:sSup>
                    </m:oMath>
                  </a14:m>
                  <a:r>
                    <a:rPr kumimoji="0" lang="en-US" sz="200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libri" panose="020F0502020204030204" pitchFamily="34" charset="0"/>
                      <a:cs typeface="Calibri" panose="020F0502020204030204" pitchFamily="34" charset="0"/>
                    </a:rPr>
                    <a:t>)</a:t>
                  </a:r>
                </a:p>
              </p:txBody>
            </p:sp>
          </mc:Choice>
          <mc:Fallback xmlns=""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5E6C0018-2852-424D-BC45-390E4B3E3D3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>
                  <p:custDataLst>
                    <p:tags r:id="rId13"/>
                  </p:custDataLst>
                </p:nvPr>
              </p:nvSpPr>
              <p:spPr bwMode="auto">
                <a:xfrm>
                  <a:off x="822959" y="1920239"/>
                  <a:ext cx="7021334" cy="1086061"/>
                </a:xfrm>
                <a:prstGeom prst="rect">
                  <a:avLst/>
                </a:prstGeom>
                <a:blipFill>
                  <a:blip r:embed="rId14"/>
                  <a:stretch>
                    <a:fillRect t="-1136"/>
                  </a:stretch>
                </a:blipFill>
                <a:ln w="25400" cap="flat" cmpd="sng" algn="ctr">
                  <a:solidFill>
                    <a:srgbClr val="0070C0"/>
                  </a:solidFill>
                  <a:prstDash val="solid"/>
                  <a:round/>
                  <a:headEnd type="none" w="med" len="med"/>
                  <a:tailEnd type="triangle" w="med" len="med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27B1F950-EFF5-0844-95EA-89C6EC66CCE5}"/>
                </a:ext>
              </a:extLst>
            </p:cNvPr>
            <p:cNvGrpSpPr/>
            <p:nvPr/>
          </p:nvGrpSpPr>
          <p:grpSpPr>
            <a:xfrm>
              <a:off x="2436815" y="2500689"/>
              <a:ext cx="4000502" cy="381009"/>
              <a:chOff x="3724287" y="3378518"/>
              <a:chExt cx="2289770" cy="307942"/>
            </a:xfrm>
          </p:grpSpPr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32563865-794A-494B-9580-0740224F4BE9}"/>
                  </a:ext>
                </a:extLst>
              </p:cNvPr>
              <p:cNvSpPr/>
              <p:nvPr>
                <p:custDataLst>
                  <p:tags r:id="rId7"/>
                </p:custDataLst>
              </p:nvPr>
            </p:nvSpPr>
            <p:spPr bwMode="auto">
              <a:xfrm>
                <a:off x="4476582" y="3378519"/>
                <a:ext cx="1221329" cy="307934"/>
              </a:xfrm>
              <a:prstGeom prst="rect">
                <a:avLst/>
              </a:prstGeom>
              <a:solidFill>
                <a:srgbClr val="D0DAFF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dirty="0">
                    <a:solidFill>
                      <a:srgbClr val="0070C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Helvetica Neue Light" charset="0"/>
                  </a:rPr>
                  <a:t>. . .</a:t>
                </a:r>
                <a:endParaRPr kumimoji="0" lang="en-US" u="none" strike="noStrike" cap="none" normalizeH="0" baseline="0" dirty="0">
                  <a:ln>
                    <a:noFill/>
                  </a:ln>
                  <a:solidFill>
                    <a:srgbClr val="0070C0"/>
                  </a:solidFill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Helvetica Neue Light" charset="0"/>
                </a:endParaRPr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708EB914-D32E-1A46-89F8-47615F3AD36F}"/>
                  </a:ext>
                </a:extLst>
              </p:cNvPr>
              <p:cNvSpPr/>
              <p:nvPr>
                <p:custDataLst>
                  <p:tags r:id="rId8"/>
                </p:custDataLst>
              </p:nvPr>
            </p:nvSpPr>
            <p:spPr bwMode="auto">
              <a:xfrm>
                <a:off x="5646087" y="3378518"/>
                <a:ext cx="367970" cy="307934"/>
              </a:xfrm>
              <a:prstGeom prst="rect">
                <a:avLst/>
              </a:prstGeom>
              <a:solidFill>
                <a:srgbClr val="D0DAFF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u="none" strike="noStrike" cap="none" normalizeH="0" baseline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Helvetica Neue Light" charset="0"/>
                  </a:rPr>
                  <a:t>b</a:t>
                </a:r>
                <a:r>
                  <a:rPr kumimoji="0" lang="en-US" u="none" strike="noStrike" cap="none" normalizeH="0" baseline="-25000" dirty="0">
                    <a:ln>
                      <a:noFill/>
                    </a:ln>
                    <a:solidFill>
                      <a:srgbClr val="0070C0"/>
                    </a:solidFill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Helvetica Neue Light" charset="0"/>
                  </a:rPr>
                  <a:t>0</a:t>
                </a:r>
                <a:endParaRPr kumimoji="0" lang="en-US" u="none" strike="noStrike" cap="none" normalizeH="0" baseline="0" dirty="0">
                  <a:ln>
                    <a:noFill/>
                  </a:ln>
                  <a:solidFill>
                    <a:srgbClr val="0070C0"/>
                  </a:solidFill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Helvetica Neue Light" charset="0"/>
                </a:endParaRPr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64A4DFE2-4A68-F44B-9184-D25FBF1E8171}"/>
                  </a:ext>
                </a:extLst>
              </p:cNvPr>
              <p:cNvSpPr/>
              <p:nvPr>
                <p:custDataLst>
                  <p:tags r:id="rId9"/>
                </p:custDataLst>
              </p:nvPr>
            </p:nvSpPr>
            <p:spPr bwMode="auto">
              <a:xfrm>
                <a:off x="3724287" y="3378526"/>
                <a:ext cx="395163" cy="307934"/>
              </a:xfrm>
              <a:prstGeom prst="rect">
                <a:avLst/>
              </a:prstGeom>
              <a:solidFill>
                <a:srgbClr val="FFDBD0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u="none" strike="noStrike" cap="none" normalizeH="0" baseline="0" dirty="0">
                    <a:ln>
                      <a:noFill/>
                    </a:ln>
                    <a:solidFill>
                      <a:srgbClr val="AB0000"/>
                    </a:solidFill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Helvetica Neue Light" charset="0"/>
                  </a:rPr>
                  <a:t>b</a:t>
                </a:r>
                <a:r>
                  <a:rPr lang="en-US" baseline="-25000" dirty="0">
                    <a:solidFill>
                      <a:srgbClr val="AB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Helvetica Neue Light" charset="0"/>
                  </a:rPr>
                  <a:t>n</a:t>
                </a:r>
                <a:r>
                  <a:rPr kumimoji="0" lang="en-US" u="none" strike="noStrike" cap="none" normalizeH="0" baseline="-25000" dirty="0">
                    <a:ln>
                      <a:noFill/>
                    </a:ln>
                    <a:solidFill>
                      <a:srgbClr val="AB0000"/>
                    </a:solidFill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Helvetica Neue Light" charset="0"/>
                  </a:rPr>
                  <a:t>-1</a:t>
                </a:r>
                <a:endParaRPr kumimoji="0" lang="en-US" u="none" strike="noStrike" cap="none" normalizeH="0" baseline="0" dirty="0">
                  <a:ln>
                    <a:noFill/>
                  </a:ln>
                  <a:solidFill>
                    <a:srgbClr val="AB0000"/>
                  </a:solidFill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Helvetica Neue Light" charset="0"/>
                </a:endParaRPr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00601EF6-5DA6-1B4C-863A-33DE74E9C580}"/>
                  </a:ext>
                </a:extLst>
              </p:cNvPr>
              <p:cNvSpPr/>
              <p:nvPr>
                <p:custDataLst>
                  <p:tags r:id="rId10"/>
                </p:custDataLst>
              </p:nvPr>
            </p:nvSpPr>
            <p:spPr bwMode="auto">
              <a:xfrm>
                <a:off x="4119453" y="3378519"/>
                <a:ext cx="357130" cy="307934"/>
              </a:xfrm>
              <a:prstGeom prst="rect">
                <a:avLst/>
              </a:prstGeom>
              <a:solidFill>
                <a:srgbClr val="D0DAFF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u="none" strike="noStrike" cap="none" normalizeH="0" baseline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Helvetica Neue Light" charset="0"/>
                  </a:rPr>
                  <a:t>b</a:t>
                </a:r>
                <a:r>
                  <a:rPr lang="en-US" baseline="-25000" dirty="0">
                    <a:solidFill>
                      <a:srgbClr val="0070C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Helvetica Neue Light" charset="0"/>
                  </a:rPr>
                  <a:t>n</a:t>
                </a:r>
                <a:r>
                  <a:rPr kumimoji="0" lang="en-US" u="none" strike="noStrike" cap="none" normalizeH="0" baseline="-25000" dirty="0">
                    <a:ln>
                      <a:noFill/>
                    </a:ln>
                    <a:solidFill>
                      <a:srgbClr val="0070C0"/>
                    </a:solidFill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Helvetica Neue Light" charset="0"/>
                  </a:rPr>
                  <a:t>-2</a:t>
                </a:r>
                <a:endParaRPr kumimoji="0" lang="en-US" u="none" strike="noStrike" cap="none" normalizeH="0" baseline="0" dirty="0">
                  <a:ln>
                    <a:noFill/>
                  </a:ln>
                  <a:solidFill>
                    <a:srgbClr val="0070C0"/>
                  </a:solidFill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Helvetica Neue Light" charset="0"/>
                </a:endParaRPr>
              </a:p>
            </p:txBody>
          </p:sp>
        </p:grp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C09A32DE-0A8B-5B46-867E-B431D363B684}"/>
                </a:ext>
              </a:extLst>
            </p:cNvPr>
            <p:cNvCxnSpPr/>
            <p:nvPr>
              <p:custDataLst>
                <p:tags r:id="rId3"/>
              </p:custDataLst>
            </p:nvPr>
          </p:nvCxnSpPr>
          <p:spPr bwMode="auto">
            <a:xfrm flipH="1">
              <a:off x="3464825" y="2295618"/>
              <a:ext cx="381000" cy="304800"/>
            </a:xfrm>
            <a:prstGeom prst="straightConnector1">
              <a:avLst/>
            </a:prstGeom>
            <a:noFill/>
            <a:ln w="254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B35D41AE-6110-5B40-9AAE-0E8B53B3D21F}"/>
                </a:ext>
              </a:extLst>
            </p:cNvPr>
            <p:cNvCxnSpPr>
              <a:cxnSpLocks/>
            </p:cNvCxnSpPr>
            <p:nvPr>
              <p:custDataLst>
                <p:tags r:id="rId4"/>
              </p:custDataLst>
            </p:nvPr>
          </p:nvCxnSpPr>
          <p:spPr bwMode="auto">
            <a:xfrm>
              <a:off x="5766821" y="2256862"/>
              <a:ext cx="236155" cy="365760"/>
            </a:xfrm>
            <a:prstGeom prst="straightConnector1">
              <a:avLst/>
            </a:prstGeom>
            <a:noFill/>
            <a:ln w="254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CB24F203-2C24-BE47-8AB4-5B3DB9352000}"/>
                </a:ext>
              </a:extLst>
            </p:cNvPr>
            <p:cNvCxnSpPr/>
            <p:nvPr>
              <p:custDataLst>
                <p:tags r:id="rId5"/>
              </p:custDataLst>
            </p:nvPr>
          </p:nvCxnSpPr>
          <p:spPr bwMode="auto">
            <a:xfrm>
              <a:off x="4814256" y="2317822"/>
              <a:ext cx="0" cy="365760"/>
            </a:xfrm>
            <a:prstGeom prst="straightConnector1">
              <a:avLst/>
            </a:prstGeom>
            <a:noFill/>
            <a:ln w="254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D56A9258-55A6-184E-AFAC-83E87FC9A6B5}"/>
                </a:ext>
              </a:extLst>
            </p:cNvPr>
            <p:cNvCxnSpPr>
              <a:cxnSpLocks/>
            </p:cNvCxnSpPr>
            <p:nvPr>
              <p:custDataLst>
                <p:tags r:id="rId6"/>
              </p:custDataLst>
            </p:nvPr>
          </p:nvCxnSpPr>
          <p:spPr bwMode="auto">
            <a:xfrm>
              <a:off x="2775726" y="2256862"/>
              <a:ext cx="0" cy="308279"/>
            </a:xfrm>
            <a:prstGeom prst="straightConnector1">
              <a:avLst/>
            </a:prstGeom>
            <a:noFill/>
            <a:ln w="25400" cap="flat" cmpd="sng" algn="ctr">
              <a:solidFill>
                <a:srgbClr val="AB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73AE37D-0625-7F4E-A705-F9BE1AC0FD3B}"/>
                  </a:ext>
                </a:extLst>
              </p:cNvPr>
              <p:cNvSpPr txBox="1"/>
              <p:nvPr>
                <p:custDataLst>
                  <p:tags r:id="rId1"/>
                </p:custDataLst>
              </p:nvPr>
            </p:nvSpPr>
            <p:spPr>
              <a:xfrm>
                <a:off x="201514" y="713170"/>
                <a:ext cx="7880285" cy="37766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0" tIns="0" rIns="0" bIns="0" numCol="1" spcCol="38100" rtlCol="0" anchor="ctr">
                <a:spAutoFit/>
              </a:bodyPr>
              <a:lstStyle/>
              <a:p>
                <a:pPr algn="ctr" defTabSz="825500" hangingPunc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</m:ctrlPr>
                        </m:sSupPr>
                        <m:e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𝟐</m:t>
                          </m:r>
                        </m:e>
                        <m:sup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′</m:t>
                          </m:r>
                        </m:sup>
                      </m:sSup>
                      <m:r>
                        <a:rPr kumimoji="0" lang="en-US" sz="2400" b="1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Helvetica Light"/>
                        </a:rPr>
                        <m:t>𝒔</m:t>
                      </m:r>
                      <m:r>
                        <a:rPr kumimoji="0" lang="en-US" sz="2400" b="1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Helvetica Light"/>
                        </a:rPr>
                        <m:t> </m:t>
                      </m:r>
                      <m:r>
                        <a:rPr kumimoji="0" lang="en-US" sz="2400" b="1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Helvetica Light"/>
                        </a:rPr>
                        <m:t>𝑪𝒐𝒎𝒑</m:t>
                      </m:r>
                      <m:r>
                        <a:rPr kumimoji="0" lang="en-US" sz="2400" b="1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Helvetica Light"/>
                        </a:rPr>
                        <m:t>=</m:t>
                      </m:r>
                      <m:sSup>
                        <m:sSupPr>
                          <m:ctrlP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24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−</m:t>
                              </m:r>
                              <m:r>
                                <a:rPr lang="en-US" sz="24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US" sz="24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𝒏</m:t>
                              </m:r>
                              <m:r>
                                <a:rPr lang="en-US" sz="24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−</m:t>
                              </m:r>
                              <m:r>
                                <a:rPr lang="en-US" sz="24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𝟏</m:t>
                              </m:r>
                            </m:sub>
                          </m:sSub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𝟐</m:t>
                          </m:r>
                        </m:e>
                        <m:sup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𝒏</m:t>
                          </m:r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−</m:t>
                          </m:r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𝟏</m:t>
                          </m:r>
                        </m:sup>
                      </m:sSup>
                      <m:r>
                        <a:rPr kumimoji="0" lang="en-US" sz="2400" b="1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Helvetica Light"/>
                        </a:rPr>
                        <m:t>+ </m:t>
                      </m:r>
                      <m:sSup>
                        <m:sSupPr>
                          <m:ctrlP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US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𝒏</m:t>
                              </m:r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−</m:t>
                              </m:r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𝟐</m:t>
                              </m:r>
                            </m:sub>
                          </m:sSub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𝟐</m:t>
                          </m:r>
                        </m:e>
                        <m:sup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𝒏</m:t>
                          </m:r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−</m:t>
                          </m:r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𝟐</m:t>
                          </m:r>
                        </m:sup>
                      </m:sSup>
                      <m:r>
                        <a:rPr kumimoji="0" lang="en-US" sz="2400" b="1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Helvetica Light"/>
                        </a:rPr>
                        <m:t>+ …+ </m:t>
                      </m:r>
                      <m:sSup>
                        <m:sSupPr>
                          <m:ctrlP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𝟏</m:t>
                              </m:r>
                            </m:sub>
                          </m:sSub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𝟐</m:t>
                          </m:r>
                        </m:e>
                        <m:sup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𝟏</m:t>
                          </m:r>
                        </m:sup>
                      </m:sSup>
                      <m:r>
                        <a:rPr kumimoji="0" lang="en-US" sz="2400" b="1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Helvetica Light"/>
                        </a:rPr>
                        <m:t>+ </m:t>
                      </m:r>
                      <m:sSub>
                        <m:sSubPr>
                          <m:ctrlP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</m:ctrlPr>
                        </m:sSubPr>
                        <m:e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𝒃</m:t>
                          </m:r>
                        </m:e>
                        <m:sub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𝟎</m:t>
                          </m:r>
                        </m:sub>
                      </m:sSub>
                      <m:sSup>
                        <m:sSupPr>
                          <m:ctrl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𝟐</m:t>
                          </m:r>
                        </m:e>
                        <m:sup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𝟎</m:t>
                          </m:r>
                        </m:sup>
                      </m:sSup>
                    </m:oMath>
                  </m:oMathPara>
                </a14:m>
                <a:endParaRPr kumimoji="0" lang="en-US" sz="2200" b="1" i="0" u="none" strike="noStrike" cap="none" spc="0" normalizeH="0" baseline="0" dirty="0">
                  <a:ln>
                    <a:noFill/>
                  </a:ln>
                  <a:solidFill>
                    <a:srgbClr val="0070C0"/>
                  </a:solidFill>
                  <a:effectLst/>
                  <a:uFillTx/>
                  <a:latin typeface="Courier New" panose="02070309020205020404" pitchFamily="49" charset="0"/>
                  <a:cs typeface="Courier New" panose="02070309020205020404" pitchFamily="49" charset="0"/>
                  <a:sym typeface="Helvetica Light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73AE37D-0625-7F4E-A705-F9BE1AC0FD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5"/>
                </p:custDataLst>
              </p:nvPr>
            </p:nvSpPr>
            <p:spPr>
              <a:xfrm>
                <a:off x="201514" y="713170"/>
                <a:ext cx="7880285" cy="377667"/>
              </a:xfrm>
              <a:prstGeom prst="rect">
                <a:avLst/>
              </a:prstGeom>
              <a:blipFill>
                <a:blip r:embed="rId16"/>
                <a:stretch>
                  <a:fillRect l="-1608" t="-10000" b="-3333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CB4CBADA-712E-6C48-8099-1AF4B8DCA318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BC32D93-E672-49E3-9753-E082DA5469BF}"/>
              </a:ext>
            </a:extLst>
          </p:cNvPr>
          <p:cNvPicPr>
            <a:picLocks noChangeAspect="1"/>
          </p:cNvPicPr>
          <p:nvPr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58349" y="1443136"/>
            <a:ext cx="4366723" cy="4510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029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animBg="1"/>
      <p:bldP spid="16" grpId="0"/>
      <p:bldP spid="17" grpId="0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654165D1-2266-9E4F-8FF9-2F78B298F88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06755" y="904714"/>
            <a:ext cx="5245585" cy="541802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9AA1F59F-EA65-8A44-96C0-0168CF3E7CB8}"/>
                  </a:ext>
                </a:extLst>
              </p:cNvPr>
              <p:cNvSpPr>
                <a:spLocks noGrp="1"/>
              </p:cNvSpPr>
              <p:nvPr>
                <p:ph sz="quarter" idx="15"/>
              </p:nvPr>
            </p:nvSpPr>
            <p:spPr>
              <a:xfrm>
                <a:off x="174676" y="1216213"/>
                <a:ext cx="6632079" cy="4953475"/>
              </a:xfr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en-US" sz="2000" dirty="0"/>
                  <a:t>Positive numbers encoded same as unsigned numbers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dirty="0"/>
                  <a:t>All </a:t>
                </a:r>
                <a:r>
                  <a:rPr lang="en-US" dirty="0">
                    <a:solidFill>
                      <a:schemeClr val="accent5"/>
                    </a:solidFill>
                  </a:rPr>
                  <a:t>negative values</a:t>
                </a:r>
                <a:r>
                  <a:rPr lang="en-US" dirty="0"/>
                  <a:t> have a </a:t>
                </a:r>
                <a:r>
                  <a:rPr lang="en-US" dirty="0">
                    <a:solidFill>
                      <a:schemeClr val="accent5"/>
                    </a:solidFill>
                  </a:rPr>
                  <a:t>one in the leftmost bit 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dirty="0"/>
                  <a:t>All </a:t>
                </a:r>
                <a:r>
                  <a:rPr lang="en-US" dirty="0">
                    <a:solidFill>
                      <a:schemeClr val="accent5"/>
                    </a:solidFill>
                  </a:rPr>
                  <a:t>positive values </a:t>
                </a:r>
                <a:r>
                  <a:rPr lang="en-US" dirty="0"/>
                  <a:t>have a </a:t>
                </a:r>
                <a:r>
                  <a:rPr lang="en-US" dirty="0">
                    <a:solidFill>
                      <a:schemeClr val="accent5"/>
                    </a:solidFill>
                  </a:rPr>
                  <a:t>zero in the leftmost bit </a:t>
                </a:r>
              </a:p>
              <a:p>
                <a:pPr lvl="1"/>
                <a:r>
                  <a:rPr lang="en-US" dirty="0"/>
                  <a:t>This implies that 0 is a positive value 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dirty="0">
                    <a:solidFill>
                      <a:srgbClr val="C00000"/>
                    </a:solidFill>
                  </a:rPr>
                  <a:t>Only one zero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2000" b="1" dirty="0"/>
                  <a:t>For n bits, Number range is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pPr>
                      <m:e>
                        <m:r>
                          <a:rPr lang="en-US" sz="20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 −(</m:t>
                        </m:r>
                        <m:r>
                          <a:rPr lang="en-US" sz="20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𝟐</m:t>
                        </m:r>
                      </m:e>
                      <m:sup>
                        <m:r>
                          <a:rPr lang="en-US" sz="20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𝒏</m:t>
                        </m:r>
                        <m:r>
                          <a:rPr lang="en-US" sz="20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−</m:t>
                        </m:r>
                        <m:r>
                          <a:rPr lang="en-US" sz="20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𝟏</m:t>
                        </m:r>
                      </m:sup>
                    </m:sSup>
                  </m:oMath>
                </a14:m>
                <a:r>
                  <a:rPr lang="en-US" sz="2000" b="1" dirty="0">
                    <a:solidFill>
                      <a:srgbClr val="0070C0"/>
                    </a:solidFill>
                  </a:rPr>
                  <a:t>) 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pPr>
                      <m:e>
                        <m:r>
                          <a:rPr lang="en-US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 +(</m:t>
                        </m:r>
                        <m:r>
                          <a:rPr lang="en-US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𝟐</m:t>
                        </m:r>
                      </m:e>
                      <m:sup>
                        <m:r>
                          <a:rPr lang="en-US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𝒏</m:t>
                        </m:r>
                        <m:r>
                          <a:rPr lang="en-US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−</m:t>
                        </m:r>
                        <m:r>
                          <a:rPr lang="en-US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𝟏</m:t>
                        </m:r>
                      </m:sup>
                    </m:sSup>
                  </m:oMath>
                </a14:m>
                <a:r>
                  <a:rPr lang="en-US" sz="2000" b="1" dirty="0">
                    <a:solidFill>
                      <a:srgbClr val="0070C0"/>
                    </a:solidFill>
                  </a:rPr>
                  <a:t> - 1)</a:t>
                </a:r>
                <a:endParaRPr lang="en-US" b="1" dirty="0"/>
              </a:p>
              <a:p>
                <a:pPr lvl="1"/>
                <a:r>
                  <a:rPr lang="en-US" dirty="0"/>
                  <a:t>Negative values </a:t>
                </a:r>
                <a:r>
                  <a:rPr lang="en-US" dirty="0">
                    <a:solidFill>
                      <a:schemeClr val="accent5"/>
                    </a:solidFill>
                  </a:rPr>
                  <a:t>“go 1 further”</a:t>
                </a:r>
                <a:r>
                  <a:rPr lang="en-US" dirty="0"/>
                  <a:t> than the positive values 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dirty="0"/>
                  <a:t>Example: the range for 8 bits:</a:t>
                </a:r>
                <a:br>
                  <a:rPr lang="en-US" dirty="0"/>
                </a:br>
                <a:r>
                  <a:rPr lang="en-US" dirty="0"/>
                  <a:t>	</a:t>
                </a:r>
                <a:r>
                  <a:rPr lang="en-US" b="1" dirty="0"/>
                  <a:t>-128</a:t>
                </a:r>
                <a:r>
                  <a:rPr lang="en-US" dirty="0"/>
                  <a:t>, -127, .. 0, .. 126, </a:t>
                </a:r>
                <a:r>
                  <a:rPr lang="en-US" b="1" dirty="0"/>
                  <a:t>+127 </a:t>
                </a:r>
                <a:endParaRPr lang="en-US" dirty="0"/>
              </a:p>
              <a:p>
                <a:pPr>
                  <a:lnSpc>
                    <a:spcPct val="100000"/>
                  </a:lnSpc>
                </a:pPr>
                <a:r>
                  <a:rPr lang="en-US" dirty="0"/>
                  <a:t>Example  the range for 32 bits:</a:t>
                </a:r>
                <a:br>
                  <a:rPr lang="en-US" dirty="0"/>
                </a:br>
                <a:r>
                  <a:rPr lang="en-US" dirty="0"/>
                  <a:t>	</a:t>
                </a:r>
                <a:r>
                  <a:rPr lang="en-US" b="1" dirty="0"/>
                  <a:t>-2147483648 </a:t>
                </a:r>
                <a:r>
                  <a:rPr lang="en-US" dirty="0"/>
                  <a:t>.. 0, .. </a:t>
                </a:r>
                <a:r>
                  <a:rPr lang="en-US" b="1" dirty="0"/>
                  <a:t>+2147483647 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i="1" dirty="0">
                    <a:solidFill>
                      <a:srgbClr val="0070C0"/>
                    </a:solidFill>
                  </a:rPr>
                  <a:t>Arithmetic is the same as with unsigned binary!  </a:t>
                </a:r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9AA1F59F-EA65-8A44-96C0-0168CF3E7C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5"/>
              </p:nvPr>
            </p:nvSpPr>
            <p:spPr>
              <a:xfrm>
                <a:off x="174676" y="1216213"/>
                <a:ext cx="6632079" cy="4953475"/>
              </a:xfrm>
              <a:blipFill>
                <a:blip r:embed="rId3"/>
                <a:stretch>
                  <a:fillRect l="-763" t="-510" r="-573" b="-765"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56F9CA5F-2E60-F244-B63E-0C5E88081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485" y="193831"/>
            <a:ext cx="10515600" cy="455275"/>
          </a:xfrm>
        </p:spPr>
        <p:txBody>
          <a:bodyPr/>
          <a:lstStyle/>
          <a:p>
            <a:r>
              <a:rPr lang="en-US" dirty="0"/>
              <a:t>2's Complement Signed Integer Method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2C56CC-218D-0240-8B4B-77B4D5C8A90F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087409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5" grpId="0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528B8720-C364-2E4B-87F6-12979326915F}"/>
                  </a:ext>
                </a:extLst>
              </p:cNvPr>
              <p:cNvSpPr>
                <a:spLocks noGrp="1"/>
              </p:cNvSpPr>
              <p:nvPr>
                <p:ph sz="quarter" idx="15"/>
              </p:nvPr>
            </p:nvSpPr>
            <p:spPr>
              <a:xfrm>
                <a:off x="136240" y="1003963"/>
                <a:ext cx="11886404" cy="5126016"/>
              </a:xfr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 sz="2000" dirty="0"/>
                  <a:t>Sometimes you need to work with integers encoded with different number of bits</a:t>
                </a:r>
              </a:p>
              <a:p>
                <a:pPr marL="0" indent="0">
                  <a:buNone/>
                </a:pPr>
                <a:r>
                  <a:rPr lang="en-US" sz="2000" dirty="0"/>
                  <a:t>	</a:t>
                </a:r>
                <a:r>
                  <a:rPr lang="en-US" sz="2000" b="1" dirty="0"/>
                  <a:t> 8 bits (char)  </a:t>
                </a:r>
                <a:r>
                  <a:rPr lang="en-US" sz="2000" dirty="0"/>
                  <a:t>-&gt; (16 bits) </a:t>
                </a:r>
                <a:r>
                  <a:rPr lang="en-US" sz="2000" b="1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short</a:t>
                </a:r>
                <a:r>
                  <a:rPr lang="en-US" sz="2000" dirty="0"/>
                  <a:t> -&gt; (32 bits) </a:t>
                </a:r>
                <a:r>
                  <a:rPr lang="en-US" sz="2000" b="1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int</a:t>
                </a:r>
                <a:endParaRPr lang="en-US" sz="2000" dirty="0"/>
              </a:p>
              <a:p>
                <a:r>
                  <a:rPr lang="en-US" sz="2000" b="1" dirty="0"/>
                  <a:t>Sign extension increases the number of bits: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sz="2000" b="1" dirty="0"/>
                  <a:t>-bit </a:t>
                </a:r>
                <a:r>
                  <a:rPr lang="en-US" sz="2000" dirty="0"/>
                  <a:t>wide signed integer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dirty="0"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r>
                  <a:rPr lang="en-US" sz="2000" dirty="0"/>
                  <a:t>, </a:t>
                </a:r>
                <a:r>
                  <a:rPr lang="en-US" sz="2000" b="1" i="1" dirty="0">
                    <a:solidFill>
                      <a:srgbClr val="FF0000"/>
                    </a:solidFill>
                  </a:rPr>
                  <a:t>EXPANDS</a:t>
                </a:r>
                <a:r>
                  <a:rPr lang="en-US" sz="2000" dirty="0"/>
                  <a:t> to a </a:t>
                </a:r>
                <a:r>
                  <a:rPr lang="en-US" sz="2000" b="1" i="1" dirty="0">
                    <a:solidFill>
                      <a:srgbClr val="FF0000"/>
                    </a:solidFill>
                  </a:rPr>
                  <a:t>wider</a:t>
                </a:r>
                <a:r>
                  <a:rPr lang="en-US" sz="2000" dirty="0"/>
                  <a:t> n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 dirty="0">
                        <a:solidFill>
                          <a:srgbClr val="0070C0"/>
                        </a:solidFill>
                      </a:rPr>
                      <m:t>−</m:t>
                    </m:r>
                    <m:r>
                      <m:rPr>
                        <m:nor/>
                      </m:rPr>
                      <a:rPr lang="en-US" sz="2000" dirty="0">
                        <a:solidFill>
                          <a:srgbClr val="0070C0"/>
                        </a:solidFill>
                      </a:rPr>
                      <m:t>bit</m:t>
                    </m:r>
                  </m:oMath>
                </a14:m>
                <a:r>
                  <a:rPr lang="en-US" sz="2000" dirty="0">
                    <a:solidFill>
                      <a:srgbClr val="0070C0"/>
                    </a:solidFill>
                  </a:rPr>
                  <a:t> </a:t>
                </a:r>
                <a:r>
                  <a:rPr lang="en-US" sz="2000" dirty="0"/>
                  <a:t>+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000" dirty="0"/>
                  <a:t>-bit signed integer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2000" dirty="0"/>
                  <a:t> where </a:t>
                </a:r>
                <a:r>
                  <a:rPr lang="en-US" sz="2000" i="1" dirty="0">
                    <a:solidFill>
                      <a:srgbClr val="FF0000"/>
                    </a:solidFill>
                  </a:rPr>
                  <a:t>both have the same value</a:t>
                </a:r>
                <a:endParaRPr lang="en-US" sz="2000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r>
                  <a:rPr lang="en-US" sz="2000" b="1" dirty="0">
                    <a:solidFill>
                      <a:srgbClr val="0070C0"/>
                    </a:solidFill>
                  </a:rPr>
                  <a:t>Unsigned</a:t>
                </a:r>
                <a:r>
                  <a:rPr lang="en-US" sz="2000" dirty="0"/>
                  <a:t> </a:t>
                </a:r>
              </a:p>
              <a:p>
                <a:r>
                  <a:rPr lang="en-US" sz="2000" dirty="0"/>
                  <a:t>Just add leading zeroes to the left side</a:t>
                </a:r>
              </a:p>
              <a:p>
                <a:pPr marL="0" indent="0">
                  <a:buNone/>
                </a:pPr>
                <a:r>
                  <a:rPr lang="en-US" sz="2000" b="1" dirty="0">
                    <a:solidFill>
                      <a:srgbClr val="0070C0"/>
                    </a:solidFill>
                  </a:rPr>
                  <a:t>Two’s Complement Signed:</a:t>
                </a:r>
              </a:p>
              <a:p>
                <a:r>
                  <a:rPr lang="en-US" sz="2000" dirty="0">
                    <a:solidFill>
                      <a:schemeClr val="accent1"/>
                    </a:solidFill>
                  </a:rPr>
                  <a:t>If positive</a:t>
                </a:r>
                <a:r>
                  <a:rPr lang="en-US" sz="2000" dirty="0"/>
                  <a:t>, add leading </a:t>
                </a:r>
                <a:r>
                  <a:rPr lang="en-US" sz="2000" dirty="0">
                    <a:solidFill>
                      <a:schemeClr val="accent1"/>
                    </a:solidFill>
                  </a:rPr>
                  <a:t>zeroes on the left</a:t>
                </a:r>
              </a:p>
              <a:p>
                <a:pPr lvl="1"/>
                <a:r>
                  <a:rPr lang="en-US" sz="2000" dirty="0"/>
                  <a:t>Observe: Positive stay positive</a:t>
                </a:r>
              </a:p>
              <a:p>
                <a:r>
                  <a:rPr lang="en-US" sz="2000" dirty="0">
                    <a:solidFill>
                      <a:schemeClr val="accent1"/>
                    </a:solidFill>
                  </a:rPr>
                  <a:t>If negative</a:t>
                </a:r>
                <a:r>
                  <a:rPr lang="en-US" sz="2000" dirty="0"/>
                  <a:t>, add </a:t>
                </a:r>
                <a:r>
                  <a:rPr lang="en-US" sz="2000" dirty="0">
                    <a:solidFill>
                      <a:schemeClr val="accent1"/>
                    </a:solidFill>
                  </a:rPr>
                  <a:t>leading ones on the left</a:t>
                </a:r>
              </a:p>
              <a:p>
                <a:pPr lvl="1"/>
                <a:r>
                  <a:rPr lang="en-US" sz="2000" dirty="0"/>
                  <a:t>Observe: Negative stays negative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528B8720-C364-2E4B-87F6-12979326915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5"/>
              </p:nvPr>
            </p:nvSpPr>
            <p:spPr>
              <a:xfrm>
                <a:off x="136240" y="1003963"/>
                <a:ext cx="11886404" cy="5126016"/>
              </a:xfrm>
              <a:blipFill>
                <a:blip r:embed="rId40"/>
                <a:stretch>
                  <a:fillRect l="-533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48825C65-CB2E-B448-965C-57A3E269D8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538" y="290782"/>
            <a:ext cx="11532240" cy="533017"/>
          </a:xfrm>
        </p:spPr>
        <p:txBody>
          <a:bodyPr/>
          <a:lstStyle/>
          <a:p>
            <a:r>
              <a:rPr lang="en-US" dirty="0"/>
              <a:t>Sign Extension (how type promotion works)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CD9FFE3-5767-6A42-91A9-917451A41F98}"/>
              </a:ext>
            </a:extLst>
          </p:cNvPr>
          <p:cNvGrpSpPr/>
          <p:nvPr/>
        </p:nvGrpSpPr>
        <p:grpSpPr>
          <a:xfrm>
            <a:off x="4892581" y="2463135"/>
            <a:ext cx="7158156" cy="3562522"/>
            <a:chOff x="4728248" y="2986519"/>
            <a:chExt cx="7158156" cy="3562522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327D3C2E-7546-F746-93BE-49FDA3C42D52}"/>
                </a:ext>
              </a:extLst>
            </p:cNvPr>
            <p:cNvGrpSpPr/>
            <p:nvPr/>
          </p:nvGrpSpPr>
          <p:grpSpPr>
            <a:xfrm>
              <a:off x="4728248" y="2986519"/>
              <a:ext cx="7158156" cy="3360378"/>
              <a:chOff x="2578100" y="4450588"/>
              <a:chExt cx="4516438" cy="2012121"/>
            </a:xfrm>
          </p:grpSpPr>
          <p:grpSp>
            <p:nvGrpSpPr>
              <p:cNvPr id="9" name="Group 7">
                <a:extLst>
                  <a:ext uri="{FF2B5EF4-FFF2-40B4-BE49-F238E27FC236}">
                    <a16:creationId xmlns:a16="http://schemas.microsoft.com/office/drawing/2014/main" id="{F1227EB4-36EA-1E47-A4D0-C6147296C26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578100" y="4616449"/>
                <a:ext cx="4508500" cy="1841499"/>
                <a:chOff x="1816" y="2563"/>
                <a:chExt cx="2840" cy="1160"/>
              </a:xfrm>
            </p:grpSpPr>
            <p:grpSp>
              <p:nvGrpSpPr>
                <p:cNvPr id="19" name="Group 8">
                  <a:extLst>
                    <a:ext uri="{FF2B5EF4-FFF2-40B4-BE49-F238E27FC236}">
                      <a16:creationId xmlns:a16="http://schemas.microsoft.com/office/drawing/2014/main" id="{C6E0CC9A-FC77-324F-9EE0-82584F6033C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928" y="2633"/>
                  <a:ext cx="1728" cy="144"/>
                  <a:chOff x="2928" y="2633"/>
                  <a:chExt cx="1728" cy="144"/>
                </a:xfrm>
              </p:grpSpPr>
              <p:sp>
                <p:nvSpPr>
                  <p:cNvPr id="47" name="Rectangle 9">
                    <a:extLst>
                      <a:ext uri="{FF2B5EF4-FFF2-40B4-BE49-F238E27FC236}">
                        <a16:creationId xmlns:a16="http://schemas.microsoft.com/office/drawing/2014/main" id="{18A94C9C-835D-B347-9DB9-6087BE90D6AB}"/>
                      </a:ext>
                    </a:extLst>
                  </p:cNvPr>
                  <p:cNvSpPr>
                    <a:spLocks noChangeArrowheads="1"/>
                  </p:cNvSpPr>
                  <p:nvPr>
                    <p:custDataLst>
                      <p:tags r:id="rId32"/>
                    </p:custDataLst>
                  </p:nvPr>
                </p:nvSpPr>
                <p:spPr bwMode="auto">
                  <a:xfrm>
                    <a:off x="2928" y="2633"/>
                    <a:ext cx="144" cy="144"/>
                  </a:xfrm>
                  <a:prstGeom prst="rect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>
                      <a:lnSpc>
                        <a:spcPct val="100000"/>
                      </a:lnSpc>
                      <a:buFont typeface="Times New Roman" charset="0"/>
                      <a:buNone/>
                      <a:defRPr/>
                    </a:pPr>
                    <a:endParaRPr lang="en-US" dirty="0">
                      <a:latin typeface="Calibri" panose="020F0502020204030204" pitchFamily="34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8" name="Rectangle 10">
                    <a:extLst>
                      <a:ext uri="{FF2B5EF4-FFF2-40B4-BE49-F238E27FC236}">
                        <a16:creationId xmlns:a16="http://schemas.microsoft.com/office/drawing/2014/main" id="{90782C22-A832-4047-AF4C-B20D09A48B6B}"/>
                      </a:ext>
                    </a:extLst>
                  </p:cNvPr>
                  <p:cNvSpPr>
                    <a:spLocks noChangeArrowheads="1"/>
                  </p:cNvSpPr>
                  <p:nvPr>
                    <p:custDataLst>
                      <p:tags r:id="rId33"/>
                    </p:custDataLst>
                  </p:nvPr>
                </p:nvSpPr>
                <p:spPr bwMode="auto">
                  <a:xfrm>
                    <a:off x="3072" y="2633"/>
                    <a:ext cx="144" cy="144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pPr algn="ctr">
                      <a:lnSpc>
                        <a:spcPct val="100000"/>
                      </a:lnSpc>
                    </a:pPr>
                    <a:endParaRPr lang="en-US" dirty="0">
                      <a:latin typeface="Calibri" panose="020F0502020204030204" pitchFamily="34" charset="0"/>
                    </a:endParaRPr>
                  </a:p>
                </p:txBody>
              </p:sp>
              <p:sp>
                <p:nvSpPr>
                  <p:cNvPr id="49" name="Rectangle 11">
                    <a:extLst>
                      <a:ext uri="{FF2B5EF4-FFF2-40B4-BE49-F238E27FC236}">
                        <a16:creationId xmlns:a16="http://schemas.microsoft.com/office/drawing/2014/main" id="{51843E96-AE90-264C-9961-1CD5439B6F0E}"/>
                      </a:ext>
                    </a:extLst>
                  </p:cNvPr>
                  <p:cNvSpPr>
                    <a:spLocks noChangeArrowheads="1"/>
                  </p:cNvSpPr>
                  <p:nvPr>
                    <p:custDataLst>
                      <p:tags r:id="rId34"/>
                    </p:custDataLst>
                  </p:nvPr>
                </p:nvSpPr>
                <p:spPr bwMode="auto">
                  <a:xfrm>
                    <a:off x="3216" y="2633"/>
                    <a:ext cx="144" cy="144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pPr algn="ctr">
                      <a:lnSpc>
                        <a:spcPct val="100000"/>
                      </a:lnSpc>
                    </a:pPr>
                    <a:endParaRPr lang="en-US" dirty="0">
                      <a:latin typeface="Calibri" panose="020F0502020204030204" pitchFamily="34" charset="0"/>
                    </a:endParaRPr>
                  </a:p>
                </p:txBody>
              </p:sp>
              <p:sp>
                <p:nvSpPr>
                  <p:cNvPr id="50" name="Rectangle 12">
                    <a:extLst>
                      <a:ext uri="{FF2B5EF4-FFF2-40B4-BE49-F238E27FC236}">
                        <a16:creationId xmlns:a16="http://schemas.microsoft.com/office/drawing/2014/main" id="{2669631A-BF90-0041-9A89-7541A21D037F}"/>
                      </a:ext>
                    </a:extLst>
                  </p:cNvPr>
                  <p:cNvSpPr>
                    <a:spLocks noChangeArrowheads="1"/>
                  </p:cNvSpPr>
                  <p:nvPr>
                    <p:custDataLst>
                      <p:tags r:id="rId35"/>
                    </p:custDataLst>
                  </p:nvPr>
                </p:nvSpPr>
                <p:spPr bwMode="auto">
                  <a:xfrm>
                    <a:off x="4224" y="2633"/>
                    <a:ext cx="144" cy="144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pPr algn="ctr">
                      <a:lnSpc>
                        <a:spcPct val="100000"/>
                      </a:lnSpc>
                    </a:pPr>
                    <a:endParaRPr lang="en-US" dirty="0">
                      <a:latin typeface="Calibri" panose="020F0502020204030204" pitchFamily="34" charset="0"/>
                    </a:endParaRPr>
                  </a:p>
                </p:txBody>
              </p:sp>
              <p:sp>
                <p:nvSpPr>
                  <p:cNvPr id="51" name="Rectangle 13">
                    <a:extLst>
                      <a:ext uri="{FF2B5EF4-FFF2-40B4-BE49-F238E27FC236}">
                        <a16:creationId xmlns:a16="http://schemas.microsoft.com/office/drawing/2014/main" id="{D5550C62-B664-0046-9087-A0898AD6377F}"/>
                      </a:ext>
                    </a:extLst>
                  </p:cNvPr>
                  <p:cNvSpPr>
                    <a:spLocks noChangeArrowheads="1"/>
                  </p:cNvSpPr>
                  <p:nvPr>
                    <p:custDataLst>
                      <p:tags r:id="rId36"/>
                    </p:custDataLst>
                  </p:nvPr>
                </p:nvSpPr>
                <p:spPr bwMode="auto">
                  <a:xfrm>
                    <a:off x="4368" y="2633"/>
                    <a:ext cx="144" cy="144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pPr algn="ctr">
                      <a:lnSpc>
                        <a:spcPct val="100000"/>
                      </a:lnSpc>
                    </a:pPr>
                    <a:endParaRPr lang="en-US" dirty="0">
                      <a:latin typeface="Calibri" panose="020F0502020204030204" pitchFamily="34" charset="0"/>
                    </a:endParaRPr>
                  </a:p>
                </p:txBody>
              </p:sp>
              <p:sp>
                <p:nvSpPr>
                  <p:cNvPr id="52" name="Rectangle 14">
                    <a:extLst>
                      <a:ext uri="{FF2B5EF4-FFF2-40B4-BE49-F238E27FC236}">
                        <a16:creationId xmlns:a16="http://schemas.microsoft.com/office/drawing/2014/main" id="{B539ABEB-8E28-9347-8B55-ED9C084DC052}"/>
                      </a:ext>
                    </a:extLst>
                  </p:cNvPr>
                  <p:cNvSpPr>
                    <a:spLocks noChangeArrowheads="1"/>
                  </p:cNvSpPr>
                  <p:nvPr>
                    <p:custDataLst>
                      <p:tags r:id="rId37"/>
                    </p:custDataLst>
                  </p:nvPr>
                </p:nvSpPr>
                <p:spPr bwMode="auto">
                  <a:xfrm>
                    <a:off x="4512" y="2633"/>
                    <a:ext cx="144" cy="144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pPr algn="ctr">
                      <a:lnSpc>
                        <a:spcPct val="100000"/>
                      </a:lnSpc>
                    </a:pPr>
                    <a:endParaRPr lang="en-US" dirty="0">
                      <a:latin typeface="Calibri" panose="020F0502020204030204" pitchFamily="34" charset="0"/>
                    </a:endParaRPr>
                  </a:p>
                </p:txBody>
              </p:sp>
              <p:sp>
                <p:nvSpPr>
                  <p:cNvPr id="53" name="Rectangle 15">
                    <a:extLst>
                      <a:ext uri="{FF2B5EF4-FFF2-40B4-BE49-F238E27FC236}">
                        <a16:creationId xmlns:a16="http://schemas.microsoft.com/office/drawing/2014/main" id="{1F14B6E6-9E95-3D43-A5B0-1DB1070FFE53}"/>
                      </a:ext>
                    </a:extLst>
                  </p:cNvPr>
                  <p:cNvSpPr>
                    <a:spLocks noChangeArrowheads="1"/>
                  </p:cNvSpPr>
                  <p:nvPr>
                    <p:custDataLst>
                      <p:tags r:id="rId38"/>
                    </p:custDataLst>
                  </p:nvPr>
                </p:nvSpPr>
                <p:spPr bwMode="auto">
                  <a:xfrm>
                    <a:off x="3360" y="2633"/>
                    <a:ext cx="864" cy="144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pPr algn="ctr">
                      <a:lnSpc>
                        <a:spcPct val="100000"/>
                      </a:lnSpc>
                    </a:pPr>
                    <a:r>
                      <a:rPr lang="en-US" dirty="0">
                        <a:latin typeface="Calibri" panose="020F0502020204030204" pitchFamily="34" charset="0"/>
                      </a:rPr>
                      <a:t>• • •</a:t>
                    </a:r>
                  </a:p>
                </p:txBody>
              </p: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0" name="Rectangle 16">
                      <a:extLst>
                        <a:ext uri="{FF2B5EF4-FFF2-40B4-BE49-F238E27FC236}">
                          <a16:creationId xmlns:a16="http://schemas.microsoft.com/office/drawing/2014/main" id="{0EEFACE2-511B-4C44-9BDB-ABC4FB74AE41}"/>
                        </a:ext>
                      </a:extLst>
                    </p:cNvPr>
                    <p:cNvSpPr>
                      <a:spLocks noChangeArrowheads="1"/>
                    </p:cNvSpPr>
                    <p:nvPr>
                      <p:custDataLst>
                        <p:tags r:id="rId7"/>
                      </p:custDataLst>
                    </p:nvPr>
                  </p:nvSpPr>
                  <p:spPr bwMode="auto">
                    <a:xfrm>
                      <a:off x="2678" y="2563"/>
                      <a:ext cx="264" cy="285"/>
                    </a:xfrm>
                    <a:prstGeom prst="rect">
                      <a:avLst/>
                    </a:prstGeom>
                    <a:noFill/>
                    <a:ln w="25400">
                      <a:noFill/>
                      <a:miter lim="800000"/>
                      <a:headEnd/>
                      <a:tailEnd/>
                    </a:ln>
                  </p:spPr>
                  <p:txBody>
                    <a:bodyPr wrap="none">
                      <a:prstTxWarp prst="textNoShape">
                        <a:avLst/>
                      </a:prstTxWarp>
                      <a:spAutoFit/>
                    </a:bodyPr>
                    <a:lstStyle/>
                    <a:p>
                      <a:pPr algn="ctr">
                        <a:lnSpc>
                          <a:spcPct val="100000"/>
                        </a:lnSpc>
                      </a:pP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sz="2400" i="0" dirty="0" smtClean="0">
                              <a:latin typeface="Cambria Math" panose="02040503050406030204" pitchFamily="18" charset="0"/>
                            </a:rPr>
                            <m:t>X</m:t>
                          </m:r>
                        </m:oMath>
                      </a14:m>
                      <a:r>
                        <a:rPr lang="en-US" dirty="0">
                          <a:latin typeface="Times" pitchFamily="34" charset="0"/>
                        </a:rPr>
                        <a:t> </a:t>
                      </a:r>
                      <a:endParaRPr lang="en-US" dirty="0">
                        <a:latin typeface="Symbol" pitchFamily="34" charset="2"/>
                      </a:endParaRPr>
                    </a:p>
                  </p:txBody>
                </p:sp>
              </mc:Choice>
              <mc:Fallback xmlns="">
                <p:sp>
                  <p:nvSpPr>
                    <p:cNvPr id="56338" name="Rectangle 16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>
                      <p:custDataLst>
                        <p:tags r:id="rId50"/>
                      </p:custDataLst>
                    </p:nvPr>
                  </p:nvSpPr>
                  <p:spPr bwMode="auto">
                    <a:xfrm>
                      <a:off x="2678" y="2563"/>
                      <a:ext cx="264" cy="285"/>
                    </a:xfrm>
                    <a:prstGeom prst="rect">
                      <a:avLst/>
                    </a:prstGeom>
                    <a:blipFill rotWithShape="0">
                      <a:blip r:embed="rId51"/>
                      <a:stretch>
                        <a:fillRect l="-4412"/>
                      </a:stretch>
                    </a:blipFill>
                    <a:ln w="25400">
                      <a:noFill/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1" name="Rectangle 17">
                      <a:extLst>
                        <a:ext uri="{FF2B5EF4-FFF2-40B4-BE49-F238E27FC236}">
                          <a16:creationId xmlns:a16="http://schemas.microsoft.com/office/drawing/2014/main" id="{E396F014-5C6D-9741-821D-9F802AD4CF72}"/>
                        </a:ext>
                      </a:extLst>
                    </p:cNvPr>
                    <p:cNvSpPr>
                      <a:spLocks noChangeArrowheads="1"/>
                    </p:cNvSpPr>
                    <p:nvPr>
                      <p:custDataLst>
                        <p:tags r:id="rId8"/>
                      </p:custDataLst>
                    </p:nvPr>
                  </p:nvSpPr>
                  <p:spPr bwMode="auto">
                    <a:xfrm>
                      <a:off x="1816" y="3432"/>
                      <a:ext cx="317" cy="291"/>
                    </a:xfrm>
                    <a:prstGeom prst="rect">
                      <a:avLst/>
                    </a:prstGeom>
                    <a:noFill/>
                    <a:ln w="25400">
                      <a:noFill/>
                      <a:miter lim="800000"/>
                      <a:headEnd/>
                      <a:tailEnd/>
                    </a:ln>
                  </p:spPr>
                  <p:txBody>
                    <a:bodyPr wrap="none">
                      <a:prstTxWarp prst="textNoShape">
                        <a:avLst/>
                      </a:prstTxWarp>
                      <a:spAutoFit/>
                    </a:bodyPr>
                    <a:lstStyle/>
                    <a:p>
                      <a:pPr>
                        <a:lnSpc>
                          <a:spcPct val="100000"/>
                        </a:lnSpc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m:rPr>
                                <m:sty m:val="p"/>
                              </m:rPr>
                              <a:rPr lang="en-US" sz="2400" i="0" dirty="0" smtClean="0">
                                <a:latin typeface="Cambria Math" panose="02040503050406030204" pitchFamily="18" charset="0"/>
                              </a:rPr>
                              <m:t>X</m:t>
                            </m:r>
                            <m:r>
                              <a:rPr lang="en-US" sz="2400" i="0" dirty="0" smtClean="0">
                                <a:latin typeface="Cambria Math" panose="02040503050406030204" pitchFamily="18" charset="0"/>
                              </a:rPr>
                              <m:t>ʹ</m:t>
                            </m:r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21" name="Rectangle 17">
                      <a:extLst>
                        <a:ext uri="{FF2B5EF4-FFF2-40B4-BE49-F238E27FC236}">
                          <a16:creationId xmlns:a16="http://schemas.microsoft.com/office/drawing/2014/main" id="{E396F014-5C6D-9741-821D-9F802AD4CF72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>
                      <p:custDataLst>
                        <p:tags r:id="rId52"/>
                      </p:custDataLst>
                    </p:nvPr>
                  </p:nvSpPr>
                  <p:spPr bwMode="auto">
                    <a:xfrm>
                      <a:off x="1816" y="3432"/>
                      <a:ext cx="317" cy="291"/>
                    </a:xfrm>
                    <a:prstGeom prst="rect">
                      <a:avLst/>
                    </a:prstGeom>
                    <a:blipFill>
                      <a:blip r:embed="rId53"/>
                      <a:stretch>
                        <a:fillRect/>
                      </a:stretch>
                    </a:blipFill>
                    <a:ln w="25400">
                      <a:noFill/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22" name="Line 18">
                  <a:extLst>
                    <a:ext uri="{FF2B5EF4-FFF2-40B4-BE49-F238E27FC236}">
                      <a16:creationId xmlns:a16="http://schemas.microsoft.com/office/drawing/2014/main" id="{D7348BBF-213F-FD4D-BB38-FBF048410FBE}"/>
                    </a:ext>
                  </a:extLst>
                </p:cNvPr>
                <p:cNvSpPr>
                  <a:spLocks noChangeShapeType="1"/>
                </p:cNvSpPr>
                <p:nvPr>
                  <p:custDataLst>
                    <p:tags r:id="rId9"/>
                  </p:custDataLst>
                </p:nvPr>
              </p:nvSpPr>
              <p:spPr bwMode="auto">
                <a:xfrm>
                  <a:off x="2997" y="2823"/>
                  <a:ext cx="0" cy="576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23" name="Line 19">
                  <a:extLst>
                    <a:ext uri="{FF2B5EF4-FFF2-40B4-BE49-F238E27FC236}">
                      <a16:creationId xmlns:a16="http://schemas.microsoft.com/office/drawing/2014/main" id="{82D6F246-F394-274B-974C-A816BE5578C6}"/>
                    </a:ext>
                  </a:extLst>
                </p:cNvPr>
                <p:cNvSpPr>
                  <a:spLocks noChangeShapeType="1"/>
                </p:cNvSpPr>
                <p:nvPr>
                  <p:custDataLst>
                    <p:tags r:id="rId10"/>
                  </p:custDataLst>
                </p:nvPr>
              </p:nvSpPr>
              <p:spPr bwMode="auto">
                <a:xfrm flipH="1">
                  <a:off x="2870" y="2823"/>
                  <a:ext cx="127" cy="576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Calibri" panose="020F0502020204030204" pitchFamily="34" charset="0"/>
                  </a:endParaRPr>
                </a:p>
              </p:txBody>
            </p:sp>
            <p:grpSp>
              <p:nvGrpSpPr>
                <p:cNvPr id="24" name="Group 20">
                  <a:extLst>
                    <a:ext uri="{FF2B5EF4-FFF2-40B4-BE49-F238E27FC236}">
                      <a16:creationId xmlns:a16="http://schemas.microsoft.com/office/drawing/2014/main" id="{AC7C6F72-5D4B-2842-AE0C-108D1658CEB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064" y="3455"/>
                  <a:ext cx="2592" cy="145"/>
                  <a:chOff x="2064" y="3455"/>
                  <a:chExt cx="2592" cy="145"/>
                </a:xfrm>
              </p:grpSpPr>
              <p:sp>
                <p:nvSpPr>
                  <p:cNvPr id="34" name="Rectangle 21">
                    <a:extLst>
                      <a:ext uri="{FF2B5EF4-FFF2-40B4-BE49-F238E27FC236}">
                        <a16:creationId xmlns:a16="http://schemas.microsoft.com/office/drawing/2014/main" id="{4B7EC5A7-1AD6-AA46-BE2F-D0F9D7DB7CB7}"/>
                      </a:ext>
                    </a:extLst>
                  </p:cNvPr>
                  <p:cNvSpPr>
                    <a:spLocks noChangeArrowheads="1"/>
                  </p:cNvSpPr>
                  <p:nvPr>
                    <p:custDataLst>
                      <p:tags r:id="rId20"/>
                    </p:custDataLst>
                  </p:nvPr>
                </p:nvSpPr>
                <p:spPr bwMode="auto">
                  <a:xfrm>
                    <a:off x="2352" y="3456"/>
                    <a:ext cx="288" cy="144"/>
                  </a:xfrm>
                  <a:prstGeom prst="rect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pPr algn="ctr">
                      <a:lnSpc>
                        <a:spcPct val="100000"/>
                      </a:lnSpc>
                      <a:buFont typeface="Times New Roman" pitchFamily="-109" charset="0"/>
                      <a:buNone/>
                      <a:defRPr/>
                    </a:pPr>
                    <a:r>
                      <a:rPr lang="en-US" dirty="0">
                        <a:latin typeface="Calibri" panose="020F0502020204030204" pitchFamily="34" charset="0"/>
                        <a:ea typeface="DejaVu Sans" charset="0"/>
                        <a:cs typeface="DejaVu Sans" charset="0"/>
                      </a:rPr>
                      <a:t>• • •</a:t>
                    </a:r>
                  </a:p>
                </p:txBody>
              </p:sp>
              <p:sp>
                <p:nvSpPr>
                  <p:cNvPr id="35" name="Rectangle 22">
                    <a:extLst>
                      <a:ext uri="{FF2B5EF4-FFF2-40B4-BE49-F238E27FC236}">
                        <a16:creationId xmlns:a16="http://schemas.microsoft.com/office/drawing/2014/main" id="{209DFD00-D91A-D845-8A65-5905AAE22135}"/>
                      </a:ext>
                    </a:extLst>
                  </p:cNvPr>
                  <p:cNvSpPr>
                    <a:spLocks noChangeArrowheads="1"/>
                  </p:cNvSpPr>
                  <p:nvPr>
                    <p:custDataLst>
                      <p:tags r:id="rId21"/>
                    </p:custDataLst>
                  </p:nvPr>
                </p:nvSpPr>
                <p:spPr bwMode="auto">
                  <a:xfrm>
                    <a:off x="2784" y="3456"/>
                    <a:ext cx="144" cy="144"/>
                  </a:xfrm>
                  <a:prstGeom prst="rect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>
                      <a:lnSpc>
                        <a:spcPct val="100000"/>
                      </a:lnSpc>
                      <a:buFont typeface="Times New Roman" charset="0"/>
                      <a:buNone/>
                      <a:defRPr/>
                    </a:pPr>
                    <a:endParaRPr lang="en-US" dirty="0">
                      <a:latin typeface="Calibri" panose="020F0502020204030204" pitchFamily="34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6" name="Rectangle 23">
                    <a:extLst>
                      <a:ext uri="{FF2B5EF4-FFF2-40B4-BE49-F238E27FC236}">
                        <a16:creationId xmlns:a16="http://schemas.microsoft.com/office/drawing/2014/main" id="{6A79451A-B542-DF48-9451-B0C0343D6666}"/>
                      </a:ext>
                    </a:extLst>
                  </p:cNvPr>
                  <p:cNvSpPr>
                    <a:spLocks noChangeArrowheads="1"/>
                  </p:cNvSpPr>
                  <p:nvPr>
                    <p:custDataLst>
                      <p:tags r:id="rId22"/>
                    </p:custDataLst>
                  </p:nvPr>
                </p:nvSpPr>
                <p:spPr bwMode="auto">
                  <a:xfrm>
                    <a:off x="2640" y="3456"/>
                    <a:ext cx="144" cy="144"/>
                  </a:xfrm>
                  <a:prstGeom prst="rect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>
                      <a:lnSpc>
                        <a:spcPct val="100000"/>
                      </a:lnSpc>
                      <a:buFont typeface="Times New Roman" charset="0"/>
                      <a:buNone/>
                      <a:defRPr/>
                    </a:pPr>
                    <a:endParaRPr lang="en-US" dirty="0">
                      <a:latin typeface="Calibri" panose="020F0502020204030204" pitchFamily="34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7" name="Rectangle 24">
                    <a:extLst>
                      <a:ext uri="{FF2B5EF4-FFF2-40B4-BE49-F238E27FC236}">
                        <a16:creationId xmlns:a16="http://schemas.microsoft.com/office/drawing/2014/main" id="{6FA3E238-07EB-8147-83DC-9D94935E28D2}"/>
                      </a:ext>
                    </a:extLst>
                  </p:cNvPr>
                  <p:cNvSpPr>
                    <a:spLocks noChangeArrowheads="1"/>
                  </p:cNvSpPr>
                  <p:nvPr>
                    <p:custDataLst>
                      <p:tags r:id="rId23"/>
                    </p:custDataLst>
                  </p:nvPr>
                </p:nvSpPr>
                <p:spPr bwMode="auto">
                  <a:xfrm>
                    <a:off x="2208" y="3456"/>
                    <a:ext cx="144" cy="144"/>
                  </a:xfrm>
                  <a:prstGeom prst="rect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>
                      <a:lnSpc>
                        <a:spcPct val="100000"/>
                      </a:lnSpc>
                      <a:buFont typeface="Times New Roman" charset="0"/>
                      <a:buNone/>
                      <a:defRPr/>
                    </a:pPr>
                    <a:endParaRPr lang="en-US" dirty="0">
                      <a:latin typeface="Calibri" panose="020F0502020204030204" pitchFamily="34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8" name="Rectangle 25">
                    <a:extLst>
                      <a:ext uri="{FF2B5EF4-FFF2-40B4-BE49-F238E27FC236}">
                        <a16:creationId xmlns:a16="http://schemas.microsoft.com/office/drawing/2014/main" id="{76580495-F72F-EB41-A8C4-2CFAC793A97F}"/>
                      </a:ext>
                    </a:extLst>
                  </p:cNvPr>
                  <p:cNvSpPr>
                    <a:spLocks noChangeArrowheads="1"/>
                  </p:cNvSpPr>
                  <p:nvPr>
                    <p:custDataLst>
                      <p:tags r:id="rId24"/>
                    </p:custDataLst>
                  </p:nvPr>
                </p:nvSpPr>
                <p:spPr bwMode="auto">
                  <a:xfrm>
                    <a:off x="2064" y="3455"/>
                    <a:ext cx="144" cy="144"/>
                  </a:xfrm>
                  <a:prstGeom prst="rect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>
                      <a:lnSpc>
                        <a:spcPct val="100000"/>
                      </a:lnSpc>
                      <a:buFont typeface="Times New Roman" charset="0"/>
                      <a:buNone/>
                      <a:defRPr/>
                    </a:pPr>
                    <a:endParaRPr lang="en-US" dirty="0">
                      <a:latin typeface="Calibri" panose="020F0502020204030204" pitchFamily="34" charset="0"/>
                      <a:ea typeface="+mn-ea"/>
                      <a:cs typeface="+mn-cs"/>
                    </a:endParaRPr>
                  </a:p>
                </p:txBody>
              </p:sp>
              <p:grpSp>
                <p:nvGrpSpPr>
                  <p:cNvPr id="39" name="Group 26">
                    <a:extLst>
                      <a:ext uri="{FF2B5EF4-FFF2-40B4-BE49-F238E27FC236}">
                        <a16:creationId xmlns:a16="http://schemas.microsoft.com/office/drawing/2014/main" id="{B326BCC9-01B6-9E41-A997-BED0F223CA29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2928" y="3456"/>
                    <a:ext cx="1728" cy="144"/>
                    <a:chOff x="2928" y="3456"/>
                    <a:chExt cx="1728" cy="144"/>
                  </a:xfrm>
                </p:grpSpPr>
                <p:sp>
                  <p:nvSpPr>
                    <p:cNvPr id="40" name="Rectangle 27">
                      <a:extLst>
                        <a:ext uri="{FF2B5EF4-FFF2-40B4-BE49-F238E27FC236}">
                          <a16:creationId xmlns:a16="http://schemas.microsoft.com/office/drawing/2014/main" id="{330755B0-AFC0-BD4D-90D8-D879706A86E5}"/>
                        </a:ext>
                      </a:extLst>
                    </p:cNvPr>
                    <p:cNvSpPr>
                      <a:spLocks noChangeArrowheads="1"/>
                    </p:cNvSpPr>
                    <p:nvPr>
                      <p:custDataLst>
                        <p:tags r:id="rId25"/>
                      </p:custDataLst>
                    </p:nvPr>
                  </p:nvSpPr>
                  <p:spPr bwMode="auto">
                    <a:xfrm>
                      <a:off x="2928" y="3456"/>
                      <a:ext cx="144" cy="144"/>
                    </a:xfrm>
                    <a:prstGeom prst="rect">
                      <a:avLst/>
                    </a:prstGeom>
                    <a:solidFill>
                      <a:schemeClr val="accent2">
                        <a:lumMod val="40000"/>
                        <a:lumOff val="60000"/>
                      </a:schemeClr>
                    </a:solidFill>
                    <a:ln w="254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algn="ctr">
                        <a:lnSpc>
                          <a:spcPct val="100000"/>
                        </a:lnSpc>
                        <a:buFont typeface="Times New Roman" charset="0"/>
                        <a:buNone/>
                        <a:defRPr/>
                      </a:pPr>
                      <a:endParaRPr lang="en-US" dirty="0"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1" name="Rectangle 28">
                      <a:extLst>
                        <a:ext uri="{FF2B5EF4-FFF2-40B4-BE49-F238E27FC236}">
                          <a16:creationId xmlns:a16="http://schemas.microsoft.com/office/drawing/2014/main" id="{DD5877C7-B823-5D47-A029-69E4A5D7EB80}"/>
                        </a:ext>
                      </a:extLst>
                    </p:cNvPr>
                    <p:cNvSpPr>
                      <a:spLocks noChangeArrowheads="1"/>
                    </p:cNvSpPr>
                    <p:nvPr>
                      <p:custDataLst>
                        <p:tags r:id="rId26"/>
                      </p:custDataLst>
                    </p:nvPr>
                  </p:nvSpPr>
                  <p:spPr bwMode="auto">
                    <a:xfrm>
                      <a:off x="3072" y="3456"/>
                      <a:ext cx="144" cy="144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254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>
                      <a:prstTxWarp prst="textNoShape">
                        <a:avLst/>
                      </a:prstTxWarp>
                    </a:bodyPr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dirty="0">
                        <a:latin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42" name="Rectangle 29">
                      <a:extLst>
                        <a:ext uri="{FF2B5EF4-FFF2-40B4-BE49-F238E27FC236}">
                          <a16:creationId xmlns:a16="http://schemas.microsoft.com/office/drawing/2014/main" id="{6A4E7158-1F33-394C-A8DF-C35213A4F097}"/>
                        </a:ext>
                      </a:extLst>
                    </p:cNvPr>
                    <p:cNvSpPr>
                      <a:spLocks noChangeArrowheads="1"/>
                    </p:cNvSpPr>
                    <p:nvPr>
                      <p:custDataLst>
                        <p:tags r:id="rId27"/>
                      </p:custDataLst>
                    </p:nvPr>
                  </p:nvSpPr>
                  <p:spPr bwMode="auto">
                    <a:xfrm>
                      <a:off x="3216" y="3456"/>
                      <a:ext cx="144" cy="144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254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>
                      <a:prstTxWarp prst="textNoShape">
                        <a:avLst/>
                      </a:prstTxWarp>
                    </a:bodyPr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dirty="0">
                        <a:latin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43" name="Rectangle 30">
                      <a:extLst>
                        <a:ext uri="{FF2B5EF4-FFF2-40B4-BE49-F238E27FC236}">
                          <a16:creationId xmlns:a16="http://schemas.microsoft.com/office/drawing/2014/main" id="{7C135F6A-958C-074C-9F25-95B35B4F805B}"/>
                        </a:ext>
                      </a:extLst>
                    </p:cNvPr>
                    <p:cNvSpPr>
                      <a:spLocks noChangeArrowheads="1"/>
                    </p:cNvSpPr>
                    <p:nvPr>
                      <p:custDataLst>
                        <p:tags r:id="rId28"/>
                      </p:custDataLst>
                    </p:nvPr>
                  </p:nvSpPr>
                  <p:spPr bwMode="auto">
                    <a:xfrm>
                      <a:off x="4224" y="3456"/>
                      <a:ext cx="144" cy="144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254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>
                      <a:prstTxWarp prst="textNoShape">
                        <a:avLst/>
                      </a:prstTxWarp>
                    </a:bodyPr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dirty="0">
                        <a:latin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44" name="Rectangle 31">
                      <a:extLst>
                        <a:ext uri="{FF2B5EF4-FFF2-40B4-BE49-F238E27FC236}">
                          <a16:creationId xmlns:a16="http://schemas.microsoft.com/office/drawing/2014/main" id="{63A3A450-F42D-6B46-A101-4FE94368316E}"/>
                        </a:ext>
                      </a:extLst>
                    </p:cNvPr>
                    <p:cNvSpPr>
                      <a:spLocks noChangeArrowheads="1"/>
                    </p:cNvSpPr>
                    <p:nvPr>
                      <p:custDataLst>
                        <p:tags r:id="rId29"/>
                      </p:custDataLst>
                    </p:nvPr>
                  </p:nvSpPr>
                  <p:spPr bwMode="auto">
                    <a:xfrm>
                      <a:off x="4368" y="3456"/>
                      <a:ext cx="144" cy="144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254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>
                      <a:prstTxWarp prst="textNoShape">
                        <a:avLst/>
                      </a:prstTxWarp>
                    </a:bodyPr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dirty="0">
                        <a:latin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45" name="Rectangle 32">
                      <a:extLst>
                        <a:ext uri="{FF2B5EF4-FFF2-40B4-BE49-F238E27FC236}">
                          <a16:creationId xmlns:a16="http://schemas.microsoft.com/office/drawing/2014/main" id="{CA0EC9F8-0EE2-A448-9F76-9EFAFB5DE56D}"/>
                        </a:ext>
                      </a:extLst>
                    </p:cNvPr>
                    <p:cNvSpPr>
                      <a:spLocks noChangeArrowheads="1"/>
                    </p:cNvSpPr>
                    <p:nvPr>
                      <p:custDataLst>
                        <p:tags r:id="rId30"/>
                      </p:custDataLst>
                    </p:nvPr>
                  </p:nvSpPr>
                  <p:spPr bwMode="auto">
                    <a:xfrm>
                      <a:off x="4512" y="3456"/>
                      <a:ext cx="144" cy="144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254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>
                      <a:prstTxWarp prst="textNoShape">
                        <a:avLst/>
                      </a:prstTxWarp>
                    </a:bodyPr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dirty="0">
                        <a:latin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46" name="Rectangle 33">
                      <a:extLst>
                        <a:ext uri="{FF2B5EF4-FFF2-40B4-BE49-F238E27FC236}">
                          <a16:creationId xmlns:a16="http://schemas.microsoft.com/office/drawing/2014/main" id="{06FC225B-107F-0742-A397-FB805DB7FB03}"/>
                        </a:ext>
                      </a:extLst>
                    </p:cNvPr>
                    <p:cNvSpPr>
                      <a:spLocks noChangeArrowheads="1"/>
                    </p:cNvSpPr>
                    <p:nvPr>
                      <p:custDataLst>
                        <p:tags r:id="rId31"/>
                      </p:custDataLst>
                    </p:nvPr>
                  </p:nvSpPr>
                  <p:spPr bwMode="auto">
                    <a:xfrm>
                      <a:off x="3360" y="3456"/>
                      <a:ext cx="864" cy="144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254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>
                      <a:prstTxWarp prst="textNoShape">
                        <a:avLst/>
                      </a:prstTxWarp>
                    </a:bodyPr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dirty="0">
                          <a:latin typeface="Calibri" panose="020F0502020204030204" pitchFamily="34" charset="0"/>
                        </a:rPr>
                        <a:t>• • •</a:t>
                      </a:r>
                    </a:p>
                  </p:txBody>
                </p:sp>
              </p:grpSp>
            </p:grpSp>
            <p:sp>
              <p:nvSpPr>
                <p:cNvPr id="25" name="Line 34">
                  <a:extLst>
                    <a:ext uri="{FF2B5EF4-FFF2-40B4-BE49-F238E27FC236}">
                      <a16:creationId xmlns:a16="http://schemas.microsoft.com/office/drawing/2014/main" id="{6B6097F2-8E59-0146-A37E-CF44F0399980}"/>
                    </a:ext>
                  </a:extLst>
                </p:cNvPr>
                <p:cNvSpPr>
                  <a:spLocks noChangeShapeType="1"/>
                </p:cNvSpPr>
                <p:nvPr>
                  <p:custDataLst>
                    <p:tags r:id="rId11"/>
                  </p:custDataLst>
                </p:nvPr>
              </p:nvSpPr>
              <p:spPr bwMode="auto">
                <a:xfrm flipH="1">
                  <a:off x="2726" y="2823"/>
                  <a:ext cx="271" cy="576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26" name="Line 35">
                  <a:extLst>
                    <a:ext uri="{FF2B5EF4-FFF2-40B4-BE49-F238E27FC236}">
                      <a16:creationId xmlns:a16="http://schemas.microsoft.com/office/drawing/2014/main" id="{BE865F3B-804F-1743-8462-AB052A4031E2}"/>
                    </a:ext>
                  </a:extLst>
                </p:cNvPr>
                <p:cNvSpPr>
                  <a:spLocks noChangeShapeType="1"/>
                </p:cNvSpPr>
                <p:nvPr>
                  <p:custDataLst>
                    <p:tags r:id="rId12"/>
                  </p:custDataLst>
                </p:nvPr>
              </p:nvSpPr>
              <p:spPr bwMode="auto">
                <a:xfrm flipH="1">
                  <a:off x="2236" y="2823"/>
                  <a:ext cx="761" cy="632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27" name="Line 36">
                  <a:extLst>
                    <a:ext uri="{FF2B5EF4-FFF2-40B4-BE49-F238E27FC236}">
                      <a16:creationId xmlns:a16="http://schemas.microsoft.com/office/drawing/2014/main" id="{539DBF24-6589-BE48-9459-3FDF07F4C73B}"/>
                    </a:ext>
                  </a:extLst>
                </p:cNvPr>
                <p:cNvSpPr>
                  <a:spLocks noChangeShapeType="1"/>
                </p:cNvSpPr>
                <p:nvPr>
                  <p:custDataLst>
                    <p:tags r:id="rId13"/>
                  </p:custDataLst>
                </p:nvPr>
              </p:nvSpPr>
              <p:spPr bwMode="auto">
                <a:xfrm flipH="1">
                  <a:off x="2142" y="2823"/>
                  <a:ext cx="855" cy="609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28" name="Line 37">
                  <a:extLst>
                    <a:ext uri="{FF2B5EF4-FFF2-40B4-BE49-F238E27FC236}">
                      <a16:creationId xmlns:a16="http://schemas.microsoft.com/office/drawing/2014/main" id="{6290C9BB-8A93-184A-A79A-7E3C12DC6829}"/>
                    </a:ext>
                  </a:extLst>
                </p:cNvPr>
                <p:cNvSpPr>
                  <a:spLocks noChangeShapeType="1"/>
                </p:cNvSpPr>
                <p:nvPr>
                  <p:custDataLst>
                    <p:tags r:id="rId14"/>
                  </p:custDataLst>
                </p:nvPr>
              </p:nvSpPr>
              <p:spPr bwMode="auto">
                <a:xfrm>
                  <a:off x="3144" y="2823"/>
                  <a:ext cx="0" cy="576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29" name="Line 38">
                  <a:extLst>
                    <a:ext uri="{FF2B5EF4-FFF2-40B4-BE49-F238E27FC236}">
                      <a16:creationId xmlns:a16="http://schemas.microsoft.com/office/drawing/2014/main" id="{8B7A86F4-2CDE-3E4C-B2D0-15E256A41C14}"/>
                    </a:ext>
                  </a:extLst>
                </p:cNvPr>
                <p:cNvSpPr>
                  <a:spLocks noChangeShapeType="1"/>
                </p:cNvSpPr>
                <p:nvPr>
                  <p:custDataLst>
                    <p:tags r:id="rId15"/>
                  </p:custDataLst>
                </p:nvPr>
              </p:nvSpPr>
              <p:spPr bwMode="auto">
                <a:xfrm>
                  <a:off x="3294" y="2823"/>
                  <a:ext cx="0" cy="576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30" name="Line 39">
                  <a:extLst>
                    <a:ext uri="{FF2B5EF4-FFF2-40B4-BE49-F238E27FC236}">
                      <a16:creationId xmlns:a16="http://schemas.microsoft.com/office/drawing/2014/main" id="{9BF804B4-342C-D848-B17D-05D230BC69B1}"/>
                    </a:ext>
                  </a:extLst>
                </p:cNvPr>
                <p:cNvSpPr>
                  <a:spLocks noChangeShapeType="1"/>
                </p:cNvSpPr>
                <p:nvPr>
                  <p:custDataLst>
                    <p:tags r:id="rId16"/>
                  </p:custDataLst>
                </p:nvPr>
              </p:nvSpPr>
              <p:spPr bwMode="auto">
                <a:xfrm>
                  <a:off x="4296" y="2823"/>
                  <a:ext cx="0" cy="576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31" name="Line 40">
                  <a:extLst>
                    <a:ext uri="{FF2B5EF4-FFF2-40B4-BE49-F238E27FC236}">
                      <a16:creationId xmlns:a16="http://schemas.microsoft.com/office/drawing/2014/main" id="{8EF0A06F-8466-8444-8EE6-BF37EFB6FD56}"/>
                    </a:ext>
                  </a:extLst>
                </p:cNvPr>
                <p:cNvSpPr>
                  <a:spLocks noChangeShapeType="1"/>
                </p:cNvSpPr>
                <p:nvPr>
                  <p:custDataLst>
                    <p:tags r:id="rId17"/>
                  </p:custDataLst>
                </p:nvPr>
              </p:nvSpPr>
              <p:spPr bwMode="auto">
                <a:xfrm>
                  <a:off x="4440" y="2823"/>
                  <a:ext cx="0" cy="576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32" name="Line 41">
                  <a:extLst>
                    <a:ext uri="{FF2B5EF4-FFF2-40B4-BE49-F238E27FC236}">
                      <a16:creationId xmlns:a16="http://schemas.microsoft.com/office/drawing/2014/main" id="{68AE8901-90CE-A340-82DE-7F810DB1CFBB}"/>
                    </a:ext>
                  </a:extLst>
                </p:cNvPr>
                <p:cNvSpPr>
                  <a:spLocks noChangeShapeType="1"/>
                </p:cNvSpPr>
                <p:nvPr>
                  <p:custDataLst>
                    <p:tags r:id="rId18"/>
                  </p:custDataLst>
                </p:nvPr>
              </p:nvSpPr>
              <p:spPr bwMode="auto">
                <a:xfrm>
                  <a:off x="4584" y="2823"/>
                  <a:ext cx="0" cy="576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33" name="Rectangle 42">
                  <a:extLst>
                    <a:ext uri="{FF2B5EF4-FFF2-40B4-BE49-F238E27FC236}">
                      <a16:creationId xmlns:a16="http://schemas.microsoft.com/office/drawing/2014/main" id="{52BDAD0F-DB33-C140-994C-37AFF0AA6786}"/>
                    </a:ext>
                  </a:extLst>
                </p:cNvPr>
                <p:cNvSpPr>
                  <a:spLocks noChangeArrowheads="1"/>
                </p:cNvSpPr>
                <p:nvPr>
                  <p:custDataLst>
                    <p:tags r:id="rId19"/>
                  </p:custDataLst>
                </p:nvPr>
              </p:nvSpPr>
              <p:spPr bwMode="auto">
                <a:xfrm>
                  <a:off x="2588" y="3117"/>
                  <a:ext cx="336" cy="194"/>
                </a:xfrm>
                <a:prstGeom prst="rect">
                  <a:avLst/>
                </a:prstGeom>
                <a:noFill/>
                <a:ln w="25400">
                  <a:noFill/>
                  <a:miter lim="800000"/>
                  <a:headEnd/>
                  <a:tailEnd/>
                </a:ln>
              </p:spPr>
              <p:txBody>
                <a:bodyPr wrap="none">
                  <a:prstTxWarp prst="textNoShape">
                    <a:avLst/>
                  </a:prstTxWarp>
                  <a:spAutoFit/>
                </a:bodyPr>
                <a:lstStyle/>
                <a:p>
                  <a:pPr>
                    <a:lnSpc>
                      <a:spcPct val="100000"/>
                    </a:lnSpc>
                  </a:pPr>
                  <a:r>
                    <a:rPr lang="en-US" sz="1400" dirty="0">
                      <a:latin typeface="Calibri" panose="020F0502020204030204" pitchFamily="34" charset="0"/>
                    </a:rPr>
                    <a:t>• • •</a:t>
                  </a:r>
                </a:p>
              </p:txBody>
            </p:sp>
          </p:grp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43BA538D-64C1-3A4E-9EFE-FB49DF49FEE4}"/>
                  </a:ext>
                </a:extLst>
              </p:cNvPr>
              <p:cNvGrpSpPr/>
              <p:nvPr/>
            </p:nvGrpSpPr>
            <p:grpSpPr>
              <a:xfrm>
                <a:off x="4351338" y="4450588"/>
                <a:ext cx="2743200" cy="165861"/>
                <a:chOff x="4351338" y="4450588"/>
                <a:chExt cx="2743200" cy="165861"/>
              </a:xfrm>
            </p:grpSpPr>
            <p:sp>
              <p:nvSpPr>
                <p:cNvPr id="17" name="Line 43">
                  <a:extLst>
                    <a:ext uri="{FF2B5EF4-FFF2-40B4-BE49-F238E27FC236}">
                      <a16:creationId xmlns:a16="http://schemas.microsoft.com/office/drawing/2014/main" id="{68E0715E-A245-6A4E-9A7C-891064E2B07A}"/>
                    </a:ext>
                  </a:extLst>
                </p:cNvPr>
                <p:cNvSpPr>
                  <a:spLocks noChangeShapeType="1"/>
                </p:cNvSpPr>
                <p:nvPr>
                  <p:custDataLst>
                    <p:tags r:id="rId5"/>
                  </p:custDataLst>
                </p:nvPr>
              </p:nvSpPr>
              <p:spPr bwMode="auto">
                <a:xfrm>
                  <a:off x="4351338" y="4540250"/>
                  <a:ext cx="2743200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 type="arrow" w="med" len="med"/>
                  <a:tailEnd type="arrow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Calibri" panose="020F0502020204030204" pitchFamily="34" charset="0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8" name="Rectangle 44">
                      <a:extLst>
                        <a:ext uri="{FF2B5EF4-FFF2-40B4-BE49-F238E27FC236}">
                          <a16:creationId xmlns:a16="http://schemas.microsoft.com/office/drawing/2014/main" id="{6E8FF3B4-6CB8-6949-A821-219F27C65624}"/>
                        </a:ext>
                      </a:extLst>
                    </p:cNvPr>
                    <p:cNvSpPr>
                      <a:spLocks noChangeArrowheads="1"/>
                    </p:cNvSpPr>
                    <p:nvPr>
                      <p:custDataLst>
                        <p:tags r:id="rId6"/>
                      </p:custDataLst>
                    </p:nvPr>
                  </p:nvSpPr>
                  <p:spPr bwMode="auto">
                    <a:xfrm>
                      <a:off x="5427265" y="4450588"/>
                      <a:ext cx="529172" cy="16586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25400">
                      <a:noFill/>
                      <a:miter lim="800000"/>
                      <a:headEnd/>
                      <a:tailEnd/>
                    </a:ln>
                  </p:spPr>
                  <p:txBody>
                    <a:bodyPr wrap="none" tIns="0" bIns="0">
                      <a:prstTxWarp prst="textNoShape">
                        <a:avLst/>
                      </a:prstTxWarp>
                      <a:spAutoFit/>
                    </a:bodyPr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b="1" dirty="0">
                          <a:solidFill>
                            <a:schemeClr val="accent5"/>
                          </a:solidFill>
                        </a:rPr>
                        <a:t>n</a:t>
                      </a:r>
                      <a14:m>
                        <m:oMath xmlns:m="http://schemas.openxmlformats.org/officeDocument/2006/math">
                          <m:r>
                            <a:rPr lang="en-US" b="1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 dirty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𝒃𝒊𝒕𝒔</m:t>
                          </m:r>
                        </m:oMath>
                      </a14:m>
                      <a:endParaRPr lang="en-US" b="1" dirty="0">
                        <a:solidFill>
                          <a:schemeClr val="accent5"/>
                        </a:solidFill>
                        <a:latin typeface="Roboto" panose="02000000000000000000" pitchFamily="2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18" name="Rectangle 44">
                      <a:extLst>
                        <a:ext uri="{FF2B5EF4-FFF2-40B4-BE49-F238E27FC236}">
                          <a16:creationId xmlns:a16="http://schemas.microsoft.com/office/drawing/2014/main" id="{6E8FF3B4-6CB8-6949-A821-219F27C65624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>
                      <p:custDataLst>
                        <p:tags r:id="rId54"/>
                      </p:custDataLst>
                    </p:nvPr>
                  </p:nvSpPr>
                  <p:spPr bwMode="auto">
                    <a:xfrm>
                      <a:off x="5427265" y="4450588"/>
                      <a:ext cx="529172" cy="165861"/>
                    </a:xfrm>
                    <a:prstGeom prst="rect">
                      <a:avLst/>
                    </a:prstGeom>
                    <a:blipFill>
                      <a:blip r:embed="rId55"/>
                      <a:stretch>
                        <a:fillRect l="-7576" t="-26087" b="-47826"/>
                      </a:stretch>
                    </a:blipFill>
                    <a:ln w="25400">
                      <a:noFill/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15" name="Line 47">
                <a:extLst>
                  <a:ext uri="{FF2B5EF4-FFF2-40B4-BE49-F238E27FC236}">
                    <a16:creationId xmlns:a16="http://schemas.microsoft.com/office/drawing/2014/main" id="{32715A5A-D2CF-D24A-A50C-3B66015281C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"/>
                </p:custDataLst>
              </p:nvPr>
            </p:nvSpPr>
            <p:spPr bwMode="auto">
              <a:xfrm flipV="1">
                <a:off x="2971800" y="6459535"/>
                <a:ext cx="1600200" cy="317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arrow" w="med" len="med"/>
                <a:tailEnd type="arrow" w="med" len="med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13" name="Line 43">
                <a:extLst>
                  <a:ext uri="{FF2B5EF4-FFF2-40B4-BE49-F238E27FC236}">
                    <a16:creationId xmlns:a16="http://schemas.microsoft.com/office/drawing/2014/main" id="{D22E4775-9D7B-384F-A18A-937B9F0E456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"/>
                </p:custDataLst>
              </p:nvPr>
            </p:nvSpPr>
            <p:spPr bwMode="auto">
              <a:xfrm>
                <a:off x="4572000" y="6457728"/>
                <a:ext cx="2514600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arrow" w="med" len="med"/>
                <a:tailEnd type="arrow" w="med" len="med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ectangle 5">
                  <a:extLst>
                    <a:ext uri="{FF2B5EF4-FFF2-40B4-BE49-F238E27FC236}">
                      <a16:creationId xmlns:a16="http://schemas.microsoft.com/office/drawing/2014/main" id="{268C27BF-B6FD-A343-BFBA-B280A151C96E}"/>
                    </a:ext>
                  </a:extLst>
                </p:cNvPr>
                <p:cNvSpPr>
                  <a:spLocks noChangeArrowheads="1"/>
                </p:cNvSpPr>
                <p:nvPr>
                  <p:custDataLst>
                    <p:tags r:id="rId1"/>
                  </p:custDataLst>
                </p:nvPr>
              </p:nvSpPr>
              <p:spPr bwMode="auto">
                <a:xfrm>
                  <a:off x="8930994" y="6182274"/>
                  <a:ext cx="1809790" cy="366767"/>
                </a:xfrm>
                <a:prstGeom prst="rect">
                  <a:avLst/>
                </a:prstGeom>
                <a:solidFill>
                  <a:schemeClr val="bg1"/>
                </a:solidFill>
                <a:ln w="25400">
                  <a:noFill/>
                  <a:miter lim="800000"/>
                  <a:headEnd/>
                  <a:tailEnd/>
                </a:ln>
              </p:spPr>
              <p:txBody>
                <a:bodyPr wrap="none" lIns="90487" tIns="44450" rIns="90487" bIns="44450">
                  <a:prstTxWarp prst="textNoShape">
                    <a:avLst/>
                  </a:prstTxWarp>
                  <a:spAutoFit/>
                </a:bodyPr>
                <a:lstStyle/>
                <a:p>
                  <a:pPr algn="ctr">
                    <a:lnSpc>
                      <a:spcPct val="100000"/>
                    </a:lnSpc>
                  </a:pPr>
                  <a:r>
                    <a:rPr lang="en-US" sz="1600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original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X</m:t>
                      </m:r>
                      <m:r>
                        <a:rPr lang="en-US" b="0" i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  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n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rgbClr val="0070C0"/>
                          </a:solidFill>
                        </a:rPr>
                        <m:t>−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rgbClr val="0070C0"/>
                          </a:solidFill>
                        </a:rPr>
                        <m:t>bits</m:t>
                      </m:r>
                    </m:oMath>
                  </a14:m>
                  <a:endParaRPr lang="en-US" sz="160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7" name="Rectangle 5">
                  <a:extLst>
                    <a:ext uri="{FF2B5EF4-FFF2-40B4-BE49-F238E27FC236}">
                      <a16:creationId xmlns:a16="http://schemas.microsoft.com/office/drawing/2014/main" id="{268C27BF-B6FD-A343-BFBA-B280A151C96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>
                  <p:custDataLst>
                    <p:tags r:id="rId56"/>
                  </p:custDataLst>
                </p:nvPr>
              </p:nvSpPr>
              <p:spPr bwMode="auto">
                <a:xfrm>
                  <a:off x="8930994" y="6182274"/>
                  <a:ext cx="1809790" cy="366767"/>
                </a:xfrm>
                <a:prstGeom prst="rect">
                  <a:avLst/>
                </a:prstGeom>
                <a:blipFill>
                  <a:blip r:embed="rId57"/>
                  <a:stretch>
                    <a:fillRect l="-1399" b="-20690"/>
                  </a:stretch>
                </a:blipFill>
                <a:ln w="25400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Rectangle 5">
                  <a:extLst>
                    <a:ext uri="{FF2B5EF4-FFF2-40B4-BE49-F238E27FC236}">
                      <a16:creationId xmlns:a16="http://schemas.microsoft.com/office/drawing/2014/main" id="{1FDDE8A9-A3EB-5846-97C4-9A65F67433A1}"/>
                    </a:ext>
                  </a:extLst>
                </p:cNvPr>
                <p:cNvSpPr>
                  <a:spLocks noChangeArrowheads="1"/>
                </p:cNvSpPr>
                <p:nvPr>
                  <p:custDataLst>
                    <p:tags r:id="rId2"/>
                  </p:custDataLst>
                </p:nvPr>
              </p:nvSpPr>
              <p:spPr bwMode="auto">
                <a:xfrm>
                  <a:off x="5889031" y="6122522"/>
                  <a:ext cx="1554271" cy="390428"/>
                </a:xfrm>
                <a:prstGeom prst="rect">
                  <a:avLst/>
                </a:prstGeom>
                <a:solidFill>
                  <a:schemeClr val="bg1"/>
                </a:solidFill>
                <a:ln w="25400">
                  <a:noFill/>
                  <a:miter lim="800000"/>
                  <a:headEnd/>
                  <a:tailEnd/>
                </a:ln>
              </p:spPr>
              <p:txBody>
                <a:bodyPr wrap="none" lIns="90487" tIns="44450" rIns="90487" bIns="44450">
                  <a:prstTxWarp prst="textNoShape">
                    <a:avLst/>
                  </a:prstTxWarp>
                  <a:spAutoFit/>
                </a:bodyPr>
                <a:lstStyle/>
                <a:p>
                  <a:pPr>
                    <a:lnSpc>
                      <a:spcPct val="100000"/>
                    </a:lnSpc>
                  </a:pPr>
                  <a14:m>
                    <m:oMath xmlns:m="http://schemas.openxmlformats.org/officeDocument/2006/math">
                      <m:r>
                        <a:rPr lang="en-US" sz="200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𝑘</m:t>
                      </m:r>
                    </m:oMath>
                  </a14:m>
                  <a:r>
                    <a:rPr lang="en-US" sz="1600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 copies of MSB</a:t>
                  </a:r>
                </a:p>
              </p:txBody>
            </p:sp>
          </mc:Choice>
          <mc:Fallback xmlns="">
            <p:sp>
              <p:nvSpPr>
                <p:cNvPr id="4" name="Rectangle 5">
                  <a:extLst>
                    <a:ext uri="{FF2B5EF4-FFF2-40B4-BE49-F238E27FC236}">
                      <a16:creationId xmlns:a16="http://schemas.microsoft.com/office/drawing/2014/main" id="{1FDDE8A9-A3EB-5846-97C4-9A65F67433A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>
                  <p:custDataLst>
                    <p:tags r:id="rId58"/>
                  </p:custDataLst>
                </p:nvPr>
              </p:nvSpPr>
              <p:spPr bwMode="auto">
                <a:xfrm>
                  <a:off x="5889031" y="6122522"/>
                  <a:ext cx="1554271" cy="390428"/>
                </a:xfrm>
                <a:prstGeom prst="rect">
                  <a:avLst/>
                </a:prstGeom>
                <a:blipFill>
                  <a:blip r:embed="rId59"/>
                  <a:stretch>
                    <a:fillRect r="-1626" b="-15625"/>
                  </a:stretch>
                </a:blipFill>
                <a:ln w="25400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6FB384ED-E589-B349-A2BD-59B9FA299888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652303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54" grpId="0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BDD1FD9-228C-4B46-B910-914913FB1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069" y="0"/>
            <a:ext cx="10515600" cy="715294"/>
          </a:xfrm>
        </p:spPr>
        <p:txBody>
          <a:bodyPr/>
          <a:lstStyle/>
          <a:p>
            <a:r>
              <a:rPr lang="en-US" dirty="0"/>
              <a:t>Example: Two’s Complement Sign or bit Extension - 1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94FECF85-C747-97A8-38CD-96BCABA3B264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2190244" y="1648597"/>
            <a:ext cx="8393673" cy="513495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Adding 0's in front of a positive numbers does not change its value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A5178B21-FCAA-8B4A-BEDC-93986B31F582}"/>
              </a:ext>
            </a:extLst>
          </p:cNvPr>
          <p:cNvGrpSpPr/>
          <p:nvPr/>
        </p:nvGrpSpPr>
        <p:grpSpPr>
          <a:xfrm>
            <a:off x="1632977" y="2757560"/>
            <a:ext cx="3930884" cy="2246769"/>
            <a:chOff x="2108096" y="4077010"/>
            <a:chExt cx="3930884" cy="2246769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CFDE106-8497-184F-A937-735931CDE485}"/>
                </a:ext>
              </a:extLst>
            </p:cNvPr>
            <p:cNvSpPr txBox="1"/>
            <p:nvPr/>
          </p:nvSpPr>
          <p:spPr>
            <a:xfrm>
              <a:off x="2108096" y="4077010"/>
              <a:ext cx="3930884" cy="2246769"/>
            </a:xfrm>
            <a:prstGeom prst="rect">
              <a:avLst/>
            </a:prstGeom>
            <a:noFill/>
            <a:ln w="34925">
              <a:solidFill>
                <a:srgbClr val="00B050">
                  <a:alpha val="95000"/>
                </a:srgb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     7    = </a:t>
              </a:r>
              <a:r>
                <a:rPr lang="en-US" sz="28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r>
                <a:rPr lang="en-US" sz="2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0111</a:t>
              </a:r>
            </a:p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extend to</a:t>
              </a:r>
            </a:p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8 bits     </a:t>
              </a:r>
            </a:p>
            <a:p>
              <a:r>
                <a:rPr lang="en-US" sz="28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    0000</a:t>
              </a:r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0111</a:t>
              </a:r>
            </a:p>
            <a:p>
              <a:r>
                <a:rPr lang="en-US" sz="28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Number is still 7 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E1CF5F46-4FA2-5444-88F6-56C64A4E10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36327" y="4421733"/>
              <a:ext cx="197964" cy="1123501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D99F0610-5007-F847-AC4E-51C02F0A57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23017" y="4421733"/>
              <a:ext cx="413688" cy="1123501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AFC229A8-F3B5-164D-9FF0-89648B5A2B7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23481" y="4421733"/>
              <a:ext cx="610809" cy="1123501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8FE90225-4A82-BC49-808D-FAB9646567D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92891" y="4421733"/>
              <a:ext cx="841399" cy="1123501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473B3D6E-8D83-934F-9B0C-871C7E737511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EE096B55-1B88-1C47-FFB2-FAE5C17EBEC5}"/>
              </a:ext>
            </a:extLst>
          </p:cNvPr>
          <p:cNvGrpSpPr/>
          <p:nvPr/>
        </p:nvGrpSpPr>
        <p:grpSpPr>
          <a:xfrm>
            <a:off x="6516414" y="2759921"/>
            <a:ext cx="3930884" cy="2246769"/>
            <a:chOff x="2108096" y="4077010"/>
            <a:chExt cx="3930884" cy="2246769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63B760C-C304-2D85-CAAD-53C87678D092}"/>
                </a:ext>
              </a:extLst>
            </p:cNvPr>
            <p:cNvSpPr txBox="1"/>
            <p:nvPr/>
          </p:nvSpPr>
          <p:spPr>
            <a:xfrm>
              <a:off x="2108096" y="4077010"/>
              <a:ext cx="3930884" cy="2246769"/>
            </a:xfrm>
            <a:prstGeom prst="rect">
              <a:avLst/>
            </a:prstGeom>
            <a:noFill/>
            <a:ln w="34925">
              <a:solidFill>
                <a:srgbClr val="00B050">
                  <a:alpha val="95000"/>
                </a:srgb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     1    = </a:t>
              </a:r>
              <a:r>
                <a:rPr lang="en-US" sz="28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r>
                <a:rPr lang="en-US" sz="2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0001</a:t>
              </a:r>
            </a:p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extend to</a:t>
              </a:r>
            </a:p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8 bits     </a:t>
              </a:r>
            </a:p>
            <a:p>
              <a:r>
                <a:rPr lang="en-US" sz="28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    0000</a:t>
              </a:r>
              <a:r>
                <a:rPr lang="en-US" sz="2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0001</a:t>
              </a:r>
            </a:p>
            <a:p>
              <a:r>
                <a:rPr lang="en-US" sz="28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Number is still 1 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53CE921A-C05C-EB86-8543-E5C8875889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36327" y="4421733"/>
              <a:ext cx="197964" cy="1123501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488A1035-C80C-CF79-71F4-89DE453610A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23017" y="4421733"/>
              <a:ext cx="413688" cy="1123501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A21B58A5-5C88-2D86-D703-36B5A6F9820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23481" y="4421733"/>
              <a:ext cx="610809" cy="1123501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1690912D-76F4-AE0D-1085-00F994436EA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92891" y="4421733"/>
              <a:ext cx="841399" cy="1123501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21789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BDD1FD9-228C-4B46-B910-914913FB1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069" y="0"/>
            <a:ext cx="10515600" cy="715294"/>
          </a:xfrm>
        </p:spPr>
        <p:txBody>
          <a:bodyPr/>
          <a:lstStyle/>
          <a:p>
            <a:r>
              <a:rPr lang="en-US" dirty="0"/>
              <a:t>Example: Two’s Complement Sign or bit Extension -2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94FECF85-C747-97A8-38CD-96BCABA3B264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77973" y="894361"/>
            <a:ext cx="8739405" cy="539940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Adding 1's if front of a negative number does not change its value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3A29F80-ED54-2A45-BF5B-2D3AC4CF7177}"/>
              </a:ext>
            </a:extLst>
          </p:cNvPr>
          <p:cNvGrpSpPr/>
          <p:nvPr/>
        </p:nvGrpSpPr>
        <p:grpSpPr>
          <a:xfrm>
            <a:off x="2212275" y="1718328"/>
            <a:ext cx="2945037" cy="2246769"/>
            <a:chOff x="808264" y="1020535"/>
            <a:chExt cx="2945037" cy="224676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96F6D48-9B6F-5749-92C4-C6FBCE1530C3}"/>
                </a:ext>
              </a:extLst>
            </p:cNvPr>
            <p:cNvSpPr txBox="1"/>
            <p:nvPr/>
          </p:nvSpPr>
          <p:spPr>
            <a:xfrm>
              <a:off x="808264" y="1020535"/>
              <a:ext cx="2945037" cy="2246769"/>
            </a:xfrm>
            <a:prstGeom prst="rect">
              <a:avLst/>
            </a:prstGeom>
            <a:noFill/>
            <a:ln w="34925">
              <a:solidFill>
                <a:schemeClr val="accent5">
                  <a:alpha val="9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     7 = 0111</a:t>
              </a:r>
            </a:p>
            <a:p>
              <a:endParaRPr lang="en-US" sz="28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invert = 1000</a:t>
              </a:r>
            </a:p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add 1  +    1</a:t>
              </a:r>
            </a:p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    -7  </a:t>
              </a:r>
              <a:r>
                <a:rPr lang="en-US" sz="2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1001 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82804C7D-A3DF-FF4B-AA89-CC29BB68280F}"/>
                </a:ext>
              </a:extLst>
            </p:cNvPr>
            <p:cNvCxnSpPr>
              <a:cxnSpLocks/>
            </p:cNvCxnSpPr>
            <p:nvPr/>
          </p:nvCxnSpPr>
          <p:spPr>
            <a:xfrm>
              <a:off x="3347357" y="1469572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9F7327D4-C16C-5C45-B2FC-791E0C3282D2}"/>
                </a:ext>
              </a:extLst>
            </p:cNvPr>
            <p:cNvCxnSpPr>
              <a:cxnSpLocks/>
            </p:cNvCxnSpPr>
            <p:nvPr/>
          </p:nvCxnSpPr>
          <p:spPr>
            <a:xfrm>
              <a:off x="3132364" y="1469572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0A1F4D0B-7347-2948-AA2C-E2DE8E51C3D2}"/>
                </a:ext>
              </a:extLst>
            </p:cNvPr>
            <p:cNvCxnSpPr>
              <a:cxnSpLocks/>
            </p:cNvCxnSpPr>
            <p:nvPr/>
          </p:nvCxnSpPr>
          <p:spPr>
            <a:xfrm>
              <a:off x="2936421" y="1469572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C4701E87-E1B2-A24A-B871-119B5B9D1982}"/>
                </a:ext>
              </a:extLst>
            </p:cNvPr>
            <p:cNvCxnSpPr>
              <a:cxnSpLocks/>
            </p:cNvCxnSpPr>
            <p:nvPr/>
          </p:nvCxnSpPr>
          <p:spPr>
            <a:xfrm>
              <a:off x="2740479" y="1469572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A53AC3B4-5BA5-6647-ADFB-7A8D2E5F41BC}"/>
                </a:ext>
              </a:extLst>
            </p:cNvPr>
            <p:cNvCxnSpPr>
              <a:cxnSpLocks/>
            </p:cNvCxnSpPr>
            <p:nvPr/>
          </p:nvCxnSpPr>
          <p:spPr>
            <a:xfrm>
              <a:off x="2411573" y="2784022"/>
              <a:ext cx="1049696" cy="0"/>
            </a:xfrm>
            <a:prstGeom prst="line">
              <a:avLst/>
            </a:prstGeom>
            <a:ln w="28575">
              <a:solidFill>
                <a:schemeClr val="accent5">
                  <a:alpha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E3A5A3F8-67E0-9F4C-850F-0294E9C73B4E}"/>
              </a:ext>
            </a:extLst>
          </p:cNvPr>
          <p:cNvGrpSpPr/>
          <p:nvPr/>
        </p:nvGrpSpPr>
        <p:grpSpPr>
          <a:xfrm>
            <a:off x="6886527" y="4500062"/>
            <a:ext cx="3733714" cy="2246769"/>
            <a:chOff x="6290551" y="1270198"/>
            <a:chExt cx="3733714" cy="2246769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91DBB56-89D1-A645-A87A-5FB97FDD3689}"/>
                </a:ext>
              </a:extLst>
            </p:cNvPr>
            <p:cNvSpPr txBox="1"/>
            <p:nvPr/>
          </p:nvSpPr>
          <p:spPr>
            <a:xfrm>
              <a:off x="6290551" y="1270198"/>
              <a:ext cx="3733714" cy="2246769"/>
            </a:xfrm>
            <a:prstGeom prst="rect">
              <a:avLst/>
            </a:prstGeom>
            <a:noFill/>
            <a:ln w="34925">
              <a:solidFill>
                <a:schemeClr val="accent5">
                  <a:alpha val="9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     7 = </a:t>
              </a:r>
              <a:r>
                <a:rPr lang="en-US" sz="28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0000</a:t>
              </a:r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0111</a:t>
              </a:r>
            </a:p>
            <a:p>
              <a:endParaRPr lang="en-US" sz="28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invert = 11111000</a:t>
              </a:r>
            </a:p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add 1  +        1</a:t>
              </a:r>
            </a:p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    -7   </a:t>
              </a:r>
              <a:r>
                <a:rPr lang="en-US" sz="28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1111</a:t>
              </a:r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1001 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252E4DE6-010E-3D4F-B881-B6921949FDFF}"/>
                </a:ext>
              </a:extLst>
            </p:cNvPr>
            <p:cNvCxnSpPr>
              <a:cxnSpLocks/>
            </p:cNvCxnSpPr>
            <p:nvPr/>
          </p:nvCxnSpPr>
          <p:spPr>
            <a:xfrm>
              <a:off x="8829644" y="1719235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4BA1355A-6A3F-D341-8120-DED737F6EE67}"/>
                </a:ext>
              </a:extLst>
            </p:cNvPr>
            <p:cNvCxnSpPr>
              <a:cxnSpLocks/>
            </p:cNvCxnSpPr>
            <p:nvPr/>
          </p:nvCxnSpPr>
          <p:spPr>
            <a:xfrm>
              <a:off x="8614651" y="1719235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3248CE6F-F7A5-294A-84AA-EF815FA0DB03}"/>
                </a:ext>
              </a:extLst>
            </p:cNvPr>
            <p:cNvCxnSpPr>
              <a:cxnSpLocks/>
            </p:cNvCxnSpPr>
            <p:nvPr/>
          </p:nvCxnSpPr>
          <p:spPr>
            <a:xfrm>
              <a:off x="8418708" y="1719235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F0C86649-FF73-914B-9C4F-0EF92A9C8050}"/>
                </a:ext>
              </a:extLst>
            </p:cNvPr>
            <p:cNvCxnSpPr>
              <a:cxnSpLocks/>
            </p:cNvCxnSpPr>
            <p:nvPr/>
          </p:nvCxnSpPr>
          <p:spPr>
            <a:xfrm>
              <a:off x="8222766" y="1719235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B98AF061-D2F5-484B-A356-6A28805F9382}"/>
                </a:ext>
              </a:extLst>
            </p:cNvPr>
            <p:cNvCxnSpPr>
              <a:cxnSpLocks/>
            </p:cNvCxnSpPr>
            <p:nvPr/>
          </p:nvCxnSpPr>
          <p:spPr>
            <a:xfrm>
              <a:off x="7893860" y="3033685"/>
              <a:ext cx="1833128" cy="0"/>
            </a:xfrm>
            <a:prstGeom prst="line">
              <a:avLst/>
            </a:prstGeom>
            <a:ln w="28575">
              <a:solidFill>
                <a:schemeClr val="accent5">
                  <a:alpha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7DB2CD91-02CF-5549-9A48-05EDB0FBF98D}"/>
                </a:ext>
              </a:extLst>
            </p:cNvPr>
            <p:cNvCxnSpPr>
              <a:cxnSpLocks/>
            </p:cNvCxnSpPr>
            <p:nvPr/>
          </p:nvCxnSpPr>
          <p:spPr>
            <a:xfrm>
              <a:off x="9019751" y="1719235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8E57EBED-1FF7-8943-800D-A620794006AB}"/>
                </a:ext>
              </a:extLst>
            </p:cNvPr>
            <p:cNvCxnSpPr>
              <a:cxnSpLocks/>
            </p:cNvCxnSpPr>
            <p:nvPr/>
          </p:nvCxnSpPr>
          <p:spPr>
            <a:xfrm>
              <a:off x="9200432" y="1719235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6F0B3F7B-4038-D542-8C39-FB517B2F0CAB}"/>
                </a:ext>
              </a:extLst>
            </p:cNvPr>
            <p:cNvCxnSpPr>
              <a:cxnSpLocks/>
            </p:cNvCxnSpPr>
            <p:nvPr/>
          </p:nvCxnSpPr>
          <p:spPr>
            <a:xfrm>
              <a:off x="9409393" y="1719235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A46FE1B5-0BEA-5D40-AB3C-855472008983}"/>
                </a:ext>
              </a:extLst>
            </p:cNvPr>
            <p:cNvCxnSpPr>
              <a:cxnSpLocks/>
            </p:cNvCxnSpPr>
            <p:nvPr/>
          </p:nvCxnSpPr>
          <p:spPr>
            <a:xfrm>
              <a:off x="9599500" y="1719235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33AB31B3-D3A8-624A-85F6-634A9113BF14}"/>
              </a:ext>
            </a:extLst>
          </p:cNvPr>
          <p:cNvGrpSpPr/>
          <p:nvPr/>
        </p:nvGrpSpPr>
        <p:grpSpPr>
          <a:xfrm>
            <a:off x="6689357" y="1781938"/>
            <a:ext cx="4128053" cy="1815882"/>
            <a:chOff x="2108096" y="4077010"/>
            <a:chExt cx="4128053" cy="1815882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C489F60-ED07-734E-88EE-DA471B4C14A6}"/>
                </a:ext>
              </a:extLst>
            </p:cNvPr>
            <p:cNvSpPr txBox="1"/>
            <p:nvPr/>
          </p:nvSpPr>
          <p:spPr>
            <a:xfrm>
              <a:off x="2108096" y="4077010"/>
              <a:ext cx="4128053" cy="1815882"/>
            </a:xfrm>
            <a:prstGeom prst="rect">
              <a:avLst/>
            </a:prstGeom>
            <a:noFill/>
            <a:ln w="34925">
              <a:solidFill>
                <a:schemeClr val="accent5">
                  <a:alpha val="9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    -7    = </a:t>
              </a:r>
              <a:r>
                <a:rPr lang="en-US" sz="28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r>
                <a:rPr lang="en-US" sz="2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1001</a:t>
              </a:r>
            </a:p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extend to</a:t>
              </a:r>
            </a:p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8 bits     </a:t>
              </a:r>
            </a:p>
            <a:p>
              <a:r>
                <a:rPr lang="en-US" sz="28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    1111</a:t>
              </a:r>
              <a:r>
                <a:rPr lang="en-US" sz="2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1001</a:t>
              </a:r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451D932A-B65D-BB41-A632-6FC505E333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36327" y="4421733"/>
              <a:ext cx="197964" cy="1123501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C78C32C6-D80C-4948-87E5-C6159197EB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23017" y="4421733"/>
              <a:ext cx="413688" cy="1123501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109A0A7A-36FF-3E4F-942A-35966F7E637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23481" y="4421733"/>
              <a:ext cx="610809" cy="1123501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0842C55C-851C-AD41-AC4A-4A8B5B1A590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92891" y="4421733"/>
              <a:ext cx="841399" cy="1123501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473B3D6E-8D83-934F-9B0C-871C7E737511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CC6A5D9E-063A-0019-85E3-CB3C4542562A}"/>
              </a:ext>
            </a:extLst>
          </p:cNvPr>
          <p:cNvSpPr/>
          <p:nvPr/>
        </p:nvSpPr>
        <p:spPr>
          <a:xfrm rot="5400000">
            <a:off x="8125305" y="3806625"/>
            <a:ext cx="902241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431214A-07F9-E7CE-C4C3-E3BC4DEBFE40}"/>
              </a:ext>
            </a:extLst>
          </p:cNvPr>
          <p:cNvSpPr txBox="1"/>
          <p:nvPr/>
        </p:nvSpPr>
        <p:spPr>
          <a:xfrm>
            <a:off x="392906" y="4453366"/>
            <a:ext cx="6068857" cy="1815882"/>
          </a:xfrm>
          <a:prstGeom prst="rect">
            <a:avLst/>
          </a:prstGeom>
          <a:noFill/>
          <a:ln w="34925">
            <a:solidFill>
              <a:schemeClr val="accent5">
                <a:alpha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1001 = -8 + 1 = -7</a:t>
            </a:r>
            <a:endParaRPr lang="en-US" sz="28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1111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1001 =</a:t>
            </a:r>
          </a:p>
          <a:p>
            <a:r>
              <a:rPr lang="en-US" sz="28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(-128 + 64 + 32 + 16 + 8) 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+ 1 = </a:t>
            </a:r>
            <a:r>
              <a:rPr lang="en-US" sz="28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-8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+ 1 = -7 </a:t>
            </a:r>
          </a:p>
        </p:txBody>
      </p:sp>
    </p:spTree>
    <p:extLst>
      <p:ext uri="{BB962C8B-B14F-4D97-AF65-F5344CB8AC3E}">
        <p14:creationId xmlns:p14="http://schemas.microsoft.com/office/powerpoint/2010/main" val="2088287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22" grpId="0" animBg="1"/>
      <p:bldP spid="24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heme/theme1.xml><?xml version="1.0" encoding="utf-8"?>
<a:theme xmlns:a="http://schemas.openxmlformats.org/drawingml/2006/main" name="Theme1">
  <a:themeElements>
    <a:clrScheme name="Custom 3">
      <a:dk1>
        <a:srgbClr val="6B767D"/>
      </a:dk1>
      <a:lt1>
        <a:srgbClr val="FFFFFF"/>
      </a:lt1>
      <a:dk2>
        <a:srgbClr val="384851"/>
      </a:dk2>
      <a:lt2>
        <a:srgbClr val="E7E6E6"/>
      </a:lt2>
      <a:accent1>
        <a:srgbClr val="007CD5"/>
      </a:accent1>
      <a:accent2>
        <a:srgbClr val="384851"/>
      </a:accent2>
      <a:accent3>
        <a:srgbClr val="00B2B1"/>
      </a:accent3>
      <a:accent4>
        <a:srgbClr val="FEC64D"/>
      </a:accent4>
      <a:accent5>
        <a:srgbClr val="0098C9"/>
      </a:accent5>
      <a:accent6>
        <a:srgbClr val="000000"/>
      </a:accent6>
      <a:hlink>
        <a:srgbClr val="000000"/>
      </a:hlink>
      <a:folHlink>
        <a:srgbClr val="6B767D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radata PPT Template 1018" id="{EE612F73-3E02-9F48-B8B0-975331B1AC45}" vid="{3E1481C8-D4F0-9A4A-AD9B-9994492B8A5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71087</TotalTime>
  <Words>33429</Words>
  <Application>Microsoft Macintosh PowerPoint</Application>
  <PresentationFormat>Widescreen</PresentationFormat>
  <Paragraphs>7543</Paragraphs>
  <Slides>215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215</vt:i4>
      </vt:variant>
    </vt:vector>
  </HeadingPairs>
  <TitlesOfParts>
    <vt:vector size="231" baseType="lpstr">
      <vt:lpstr>ＭＳ Ｐゴシック</vt:lpstr>
      <vt:lpstr>-webkit-standard</vt:lpstr>
      <vt:lpstr>Arial</vt:lpstr>
      <vt:lpstr>Arial Regular</vt:lpstr>
      <vt:lpstr>Calibri</vt:lpstr>
      <vt:lpstr>Cambria Math</vt:lpstr>
      <vt:lpstr>CMU Bright</vt:lpstr>
      <vt:lpstr>Consolas</vt:lpstr>
      <vt:lpstr>Courier New</vt:lpstr>
      <vt:lpstr>Menlo</vt:lpstr>
      <vt:lpstr>Roboto</vt:lpstr>
      <vt:lpstr>Roboto Regular</vt:lpstr>
      <vt:lpstr>Symbol</vt:lpstr>
      <vt:lpstr>Times</vt:lpstr>
      <vt:lpstr>Times New Roman</vt:lpstr>
      <vt:lpstr>Theme1</vt:lpstr>
      <vt:lpstr>PowerPoint Presentation</vt:lpstr>
      <vt:lpstr>PowerPoint Presentation</vt:lpstr>
      <vt:lpstr>Logistics</vt:lpstr>
      <vt:lpstr>Logistics</vt:lpstr>
      <vt:lpstr>PowerPoint Presentation</vt:lpstr>
      <vt:lpstr>Memory Triangle: Hardware Cost/Performance/Capacity Tiers</vt:lpstr>
      <vt:lpstr>Variables in C</vt:lpstr>
      <vt:lpstr>Example:  Block scope (local) static storage duration variables</vt:lpstr>
      <vt:lpstr>Conditional Statements (if, while, do...while, for)</vt:lpstr>
      <vt:lpstr>Program Flow – Short Circuit or Minimal Evaluation</vt:lpstr>
      <vt:lpstr>Program Flow – Short Circuit or Minimal Evaluation</vt:lpstr>
      <vt:lpstr>Address and Pointers</vt:lpstr>
      <vt:lpstr>Each use of a * operator results in one additional read : both sides</vt:lpstr>
      <vt:lpstr>Double Indirection: Lside</vt:lpstr>
      <vt:lpstr>Double Indirection: Rside</vt:lpstr>
      <vt:lpstr>Variables in Memory: Size and Address</vt:lpstr>
      <vt:lpstr>sizeof(): Variable Size (number of bytes) Operator</vt:lpstr>
      <vt:lpstr>Accessing Arrays Using Indexing</vt:lpstr>
      <vt:lpstr>How many elements are in an array?</vt:lpstr>
      <vt:lpstr>Pointers and Arrays - 1</vt:lpstr>
      <vt:lpstr>C Strings - 1</vt:lpstr>
      <vt:lpstr>Output Parameters (Mimics Call by Reference)</vt:lpstr>
      <vt:lpstr>Array Parameters: Call-By-Value or Call-By-Reference?</vt:lpstr>
      <vt:lpstr>Arrays As Parameters, Approach 1: Pass the size</vt:lpstr>
      <vt:lpstr>Arrays As Parameters, Approach 2: Use a sentinel element</vt:lpstr>
      <vt:lpstr>Returning a Pointer To a Local Variable (Dangling Pointer) </vt:lpstr>
      <vt:lpstr>String Literals, Mutable and Immutable arrays - 1</vt:lpstr>
      <vt:lpstr>main() Command line arguments: argc, argv</vt:lpstr>
      <vt:lpstr>Accessing argv char at a time</vt:lpstr>
      <vt:lpstr>Process Memory Under Linux</vt:lpstr>
      <vt:lpstr>The Heap Memory Segment</vt:lpstr>
      <vt:lpstr>Heap Dynamic Memory Allocation Library Functions</vt:lpstr>
      <vt:lpstr>Use of Malloc</vt:lpstr>
      <vt:lpstr>Calloc()</vt:lpstr>
      <vt:lpstr>Using and Freeing Heap Memory </vt:lpstr>
      <vt:lpstr>Mis-Use of Free() - 1</vt:lpstr>
      <vt:lpstr>Mis-Use of Free() - 2</vt:lpstr>
      <vt:lpstr>More Dangling Pointers: Continuing to use "freed" memory</vt:lpstr>
      <vt:lpstr>strdup(): Allocate Space and Copy a String</vt:lpstr>
      <vt:lpstr>Heap Memory "Leaks"</vt:lpstr>
      <vt:lpstr>Introduction to Structs – An Aggregate Data Type</vt:lpstr>
      <vt:lpstr>Creating a Node &amp; Inserting it at the Front of the List</vt:lpstr>
      <vt:lpstr>Creating a Node &amp; Inserting it at the End of the List</vt:lpstr>
      <vt:lpstr>"Dumping" the Linked List  "walk the list from head to tail"</vt:lpstr>
      <vt:lpstr>Allocating an empty Hash Table Good use for calloc() to initialize all entries with NULL</vt:lpstr>
      <vt:lpstr>32-Bit Arm - Registers</vt:lpstr>
      <vt:lpstr>Using Arm-32  Registers</vt:lpstr>
      <vt:lpstr>32-Bit Arm - Registers</vt:lpstr>
      <vt:lpstr>How to Access Memory?</vt:lpstr>
      <vt:lpstr>32-Bit Arm is a Load/Store Architecture</vt:lpstr>
      <vt:lpstr>mov – Copies Register Content between registers</vt:lpstr>
      <vt:lpstr>add/sub – Add or Subtract two integers</vt:lpstr>
      <vt:lpstr>Line Layout in an Arm Assembly Source</vt:lpstr>
      <vt:lpstr>Labels in Arm Assembly - 2</vt:lpstr>
      <vt:lpstr>Unconditional Branching –   Forces Execution to Continue at a Specified Label (goto)</vt:lpstr>
      <vt:lpstr>Anatomy of a Conditional Branch: If statement</vt:lpstr>
      <vt:lpstr>cmp/cmm – Making Conditional Tests</vt:lpstr>
      <vt:lpstr>Conditional Tests: Implementing ARM Branch guards</vt:lpstr>
      <vt:lpstr>Program Flow:  Simple If statement, No Else</vt:lpstr>
      <vt:lpstr>Branch Guard "Adjustment" Table Preserving C Block Order In Assembly</vt:lpstr>
      <vt:lpstr>Arm Conditional Branching Simple IF no else</vt:lpstr>
      <vt:lpstr>Program Flow: If with an  Else</vt:lpstr>
      <vt:lpstr>Review – Short Circuit or Minimal Evaluation</vt:lpstr>
      <vt:lpstr>Program Flow – If statements &amp;&amp; compound tests - 1</vt:lpstr>
      <vt:lpstr>Program Flow – If statements &amp;&amp; compound tests - 2</vt:lpstr>
      <vt:lpstr>Program Flow – If statements &amp;&amp; compound tests - 3</vt:lpstr>
      <vt:lpstr>Program Flow – If statements || compound tests - 1</vt:lpstr>
      <vt:lpstr>Program Flow – If statements || compound tests - 2</vt:lpstr>
      <vt:lpstr>Program Flow – If statements || compound tests - 3</vt:lpstr>
      <vt:lpstr>Program Flow – Pre-test and Post-test Loop Guards</vt:lpstr>
      <vt:lpstr>Pre-Test Guards - While Loop</vt:lpstr>
      <vt:lpstr>Pre-Test Guards - While Loop</vt:lpstr>
      <vt:lpstr>Post-Test Guards – Do While Loop</vt:lpstr>
      <vt:lpstr>Post-Test Guards – Do While Loop</vt:lpstr>
      <vt:lpstr>Program Flow – Counting (For) Loop Version 1</vt:lpstr>
      <vt:lpstr>Program Flow – Counting (For) Loop – Version 2</vt:lpstr>
      <vt:lpstr>Nested loops</vt:lpstr>
      <vt:lpstr>What is a Bitwise Operation?</vt:lpstr>
      <vt:lpstr>Bitwise (Bit to Bit) Operators in C</vt:lpstr>
      <vt:lpstr>Bitwise Not (vs Boolean Not)</vt:lpstr>
      <vt:lpstr>MVN (not)</vt:lpstr>
      <vt:lpstr>mvn – Copies NOT (~)</vt:lpstr>
      <vt:lpstr>Bitwise Instructions</vt:lpstr>
      <vt:lpstr>Bitwise versus C Boolean Operators</vt:lpstr>
      <vt:lpstr>The act (operation) of Masking</vt:lpstr>
      <vt:lpstr>Mask on</vt:lpstr>
      <vt:lpstr>Mask off</vt:lpstr>
      <vt:lpstr>Extracting (Isolate) a Field of Bits with a mask</vt:lpstr>
      <vt:lpstr>Finding if a bit is set</vt:lpstr>
      <vt:lpstr>Even/Odd</vt:lpstr>
      <vt:lpstr>MOD %&lt;power of 2&gt;</vt:lpstr>
      <vt:lpstr>Flipping bits: bit toggle Used in PA7/PA8</vt:lpstr>
      <vt:lpstr>Unsigned Integers (positive numbers) with Fixed # of Bits</vt:lpstr>
      <vt:lpstr>Problem: How to Encode Both Positive and Negative Integers</vt:lpstr>
      <vt:lpstr>Two’s Complement: The MSB Has a Negative Weight</vt:lpstr>
      <vt:lpstr>2's Complement Signed Integer Method</vt:lpstr>
      <vt:lpstr>Sign Extension (how type promotion works)</vt:lpstr>
      <vt:lpstr>Example: Two’s Complement Sign or bit Extension - 1</vt:lpstr>
      <vt:lpstr>Example: Two’s Complement Sign or bit Extension -2</vt:lpstr>
      <vt:lpstr>Different Type of Numbers each have a Fixed # of Bits       Spanning one or more contiguous bytes of memory</vt:lpstr>
      <vt:lpstr>Byte Ordering of Numbers In Memory: Endianness</vt:lpstr>
      <vt:lpstr>Byte Ordering Example</vt:lpstr>
      <vt:lpstr>Byte Addressable Memory Shown as 32-bit words</vt:lpstr>
      <vt:lpstr>Bit Shifting ARM and C Equivalents</vt:lpstr>
      <vt:lpstr>Shift Operations in C</vt:lpstr>
      <vt:lpstr>Logical Shift &amp; Rotate Operations</vt:lpstr>
      <vt:lpstr>Extracting/Isolating  Unsigned Bitfields</vt:lpstr>
      <vt:lpstr>Extracting Signed Bitfields</vt:lpstr>
      <vt:lpstr>Inserting Bitfields – Inserting Source Field into Destination Field</vt:lpstr>
      <vt:lpstr>Inserting Bitfields – Isolating the Source Field</vt:lpstr>
      <vt:lpstr>Inserting Bitfields – Clearing the Destination Field</vt:lpstr>
      <vt:lpstr>Inserting Bitfields –   Combining Isolated Source and Cleared Destination</vt:lpstr>
      <vt:lpstr>Assembly Source File to Executable to Linux Memory</vt:lpstr>
      <vt:lpstr>Creating Segments, Definitions In Assembly Source</vt:lpstr>
      <vt:lpstr>Assembly Source File Template</vt:lpstr>
      <vt:lpstr>ARM Assembly Source File: Header and Footer</vt:lpstr>
      <vt:lpstr>Assembler Directives: .equ and .equiv</vt:lpstr>
      <vt:lpstr>Example: Assembler Directive and Instructions</vt:lpstr>
      <vt:lpstr>Function Header and Footer Assembler Directives</vt:lpstr>
      <vt:lpstr>Function Template</vt:lpstr>
      <vt:lpstr>Preview: Return Value and Passing Parameters to Functions (Four parameters or less)</vt:lpstr>
      <vt:lpstr>Assembler Directives: Label Scope Control (Normal Labels only)</vt:lpstr>
      <vt:lpstr>Preview: Writing an ARM32 function</vt:lpstr>
      <vt:lpstr>Load/Store: Register Base Addressing</vt:lpstr>
      <vt:lpstr>Example Base Register Addressing Load – Modify – Store</vt:lpstr>
      <vt:lpstr>Load/Store: Register Base Addressing + Immediate</vt:lpstr>
      <vt:lpstr>LDR/STR – Base Register + Immediate Offset Addressing</vt:lpstr>
      <vt:lpstr>ldr/str Register Base + Immediate Offset Addressing </vt:lpstr>
      <vt:lpstr>Loading and Storing: Variations List</vt:lpstr>
      <vt:lpstr>Loading 32-bit Registers From Memory, 32-bit</vt:lpstr>
      <vt:lpstr>Loading 32-bit Registers From Memory, 16-bit</vt:lpstr>
      <vt:lpstr>Loading 32-bit Registers From Memory, 16-bit</vt:lpstr>
      <vt:lpstr>Loading 32-bit Registers From Memory, 16-bit Signed</vt:lpstr>
      <vt:lpstr>Loading 32-bit Registers From Memory, 16-bit Unsigned</vt:lpstr>
      <vt:lpstr>Loading 32-bit Registers From Memory, 8-bit</vt:lpstr>
      <vt:lpstr>Loading 32-bit Registers From Memory, 8-bit</vt:lpstr>
      <vt:lpstr>Loading 32-bit Registers From Memory, 8-bit Signed</vt:lpstr>
      <vt:lpstr>Loading 32-bit Registers From Memory, 8-bit Signed</vt:lpstr>
      <vt:lpstr>Storing 32-bit Registers To Memory, 32-bit</vt:lpstr>
      <vt:lpstr>Storing 32-bit Registers To Memory, 16-bit</vt:lpstr>
      <vt:lpstr>Storing 32-bit Registers To Memory, 8-bit</vt:lpstr>
      <vt:lpstr>Storing 32-bit Registers To Memory, 8-bit – Storing different byte</vt:lpstr>
      <vt:lpstr>ldr/str practice - 1</vt:lpstr>
      <vt:lpstr>ldr/str practice - 2</vt:lpstr>
      <vt:lpstr>using ldr/str: array copy</vt:lpstr>
      <vt:lpstr>Base Register version</vt:lpstr>
      <vt:lpstr>Load/Store: Register Base Addressing + Register Offset</vt:lpstr>
      <vt:lpstr>ldr/str Base Register + Register Offset Addressing </vt:lpstr>
      <vt:lpstr>ldr/str practice - 3</vt:lpstr>
      <vt:lpstr>ldr/str practice - 4</vt:lpstr>
      <vt:lpstr>Base Register + Register Offset Version</vt:lpstr>
      <vt:lpstr>Base Register + Register Offset With chars</vt:lpstr>
      <vt:lpstr>Reference: Addressing Mode Summary for use in CSE30</vt:lpstr>
      <vt:lpstr>Base Register Addressing + Offset register</vt:lpstr>
      <vt:lpstr>Base Register + Offset register</vt:lpstr>
      <vt:lpstr>What is the conceptual difference between .bss and .data?</vt:lpstr>
      <vt:lpstr>Variable Alignment In .data, .bss and .section .rodata</vt:lpstr>
      <vt:lpstr>Defining Static Variables: Allocation and Initialization</vt:lpstr>
      <vt:lpstr>Loading Static variables into a register</vt:lpstr>
      <vt:lpstr>Stack Segment: Support of Functions</vt:lpstr>
      <vt:lpstr>Stack types</vt:lpstr>
      <vt:lpstr>Ghost of Stack Frames Past…..</vt:lpstr>
      <vt:lpstr>Function Calls</vt:lpstr>
      <vt:lpstr>Function Call Return</vt:lpstr>
      <vt:lpstr>Understanding bl and bx - 1</vt:lpstr>
      <vt:lpstr>Understanding bl and bx - 2</vt:lpstr>
      <vt:lpstr>Understanding bl and blx - 3</vt:lpstr>
      <vt:lpstr>Preserving and Restoring Registers on the stack - 1</vt:lpstr>
      <vt:lpstr>Preserving and Restoring Registers on the Stack - 2 </vt:lpstr>
      <vt:lpstr>push: Multiple Register Save to the stack</vt:lpstr>
      <vt:lpstr>pop: Multiple Register Restore from the stack</vt:lpstr>
      <vt:lpstr>Registers: Rules For Use</vt:lpstr>
      <vt:lpstr>Return Value and Passing Parameters to Functions (Four parameters or less)</vt:lpstr>
      <vt:lpstr>Return Value and Passing Parameters to Functions (Four parameters or less)</vt:lpstr>
      <vt:lpstr>What it means to be a Temporary/argument register </vt:lpstr>
      <vt:lpstr>Preserved Registers</vt:lpstr>
      <vt:lpstr>Minimum Stack Frame (Arm Arch32 Procedure Call Standards)</vt:lpstr>
      <vt:lpstr>By following the saved fp, you can find each stack frame</vt:lpstr>
      <vt:lpstr>Minimum Stack Frame (Arm Arch32 Procedure Call Standards)</vt:lpstr>
      <vt:lpstr>Function Prologue: Allocating the Stack Frame -1</vt:lpstr>
      <vt:lpstr>Function Prologue: Allocating the Stack Frame - 2</vt:lpstr>
      <vt:lpstr>Function Epilogue: Deallocating the Stack Frame - 1</vt:lpstr>
      <vt:lpstr>Why You must  move SP before POP in the Epilogue</vt:lpstr>
      <vt:lpstr>Function Epilogue: Deallocating the Stack Frame</vt:lpstr>
      <vt:lpstr>How to Set FP</vt:lpstr>
      <vt:lpstr>Reference Table: Global Variable access </vt:lpstr>
      <vt:lpstr>Passing global variables as a parameter: fprintf()</vt:lpstr>
      <vt:lpstr>Putchar/getchar:  The while loop</vt:lpstr>
      <vt:lpstr>Accessing Pointers (argv) in ARM assembly</vt:lpstr>
      <vt:lpstr>Accessing Pointers (argv) in ARM assembly</vt:lpstr>
      <vt:lpstr>Allocating Space For Locals on the Stack</vt:lpstr>
      <vt:lpstr>Local Variables on the stack</vt:lpstr>
      <vt:lpstr>Accessing Stack Variables: Introduction</vt:lpstr>
      <vt:lpstr>Stack Frame Design – Local Variables</vt:lpstr>
      <vt:lpstr>Stack Variables: Padding</vt:lpstr>
      <vt:lpstr>Accessing Stack Variables, the hard way</vt:lpstr>
      <vt:lpstr>Best Practice: Assembler Generated FP Distance Table</vt:lpstr>
      <vt:lpstr>Best Practice: Assembler Generated FP Distance Table</vt:lpstr>
      <vt:lpstr>Initializing and Accessing Stack variables</vt:lpstr>
      <vt:lpstr>Stack Frame Design Practice</vt:lpstr>
      <vt:lpstr>Working with Pointers on the stack</vt:lpstr>
      <vt:lpstr>Working with Pointers on the stack</vt:lpstr>
      <vt:lpstr>Working with Pointers on the stack</vt:lpstr>
      <vt:lpstr>Working with Pointers on the stack</vt:lpstr>
      <vt:lpstr>Working with Pointers on the stack</vt:lpstr>
      <vt:lpstr>Passing More Than Four Arguments – At the point of Call</vt:lpstr>
      <vt:lpstr>Passing More Than Four Arguments – At the point of Call</vt:lpstr>
      <vt:lpstr>Passing More Than Four Arguments – At the point of Call</vt:lpstr>
      <vt:lpstr>Calling Function Stack Frame: Pass ARG 5 and higher</vt:lpstr>
      <vt:lpstr>Called Function: Retrieving Args From the Stack</vt:lpstr>
      <vt:lpstr>Called Function: Retrieving Args From the Stack</vt:lpstr>
      <vt:lpstr>Example: Passing Stack Args,  Calling Function</vt:lpstr>
      <vt:lpstr>Example: Passing Stack Args,  Calling Function</vt:lpstr>
      <vt:lpstr>Example: Passing Stack Args,  Calling Function</vt:lpstr>
      <vt:lpstr>Example: Passing Stack Args,  Called Function</vt:lpstr>
    </vt:vector>
  </TitlesOfParts>
  <Manager/>
  <Company>Teradata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Keith Muller</dc:creator>
  <cp:keywords/>
  <dc:description/>
  <cp:lastModifiedBy>Keith Muller</cp:lastModifiedBy>
  <cp:revision>3034</cp:revision>
  <cp:lastPrinted>2022-12-09T05:30:18Z</cp:lastPrinted>
  <dcterms:created xsi:type="dcterms:W3CDTF">2018-10-05T16:35:28Z</dcterms:created>
  <dcterms:modified xsi:type="dcterms:W3CDTF">2024-06-10T04:03:53Z</dcterms:modified>
  <cp:category/>
</cp:coreProperties>
</file>